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86" r:id="rId4"/>
    <p:sldId id="258" r:id="rId5"/>
    <p:sldId id="259" r:id="rId6"/>
    <p:sldId id="260" r:id="rId7"/>
    <p:sldId id="288" r:id="rId8"/>
    <p:sldId id="287" r:id="rId9"/>
    <p:sldId id="261" r:id="rId10"/>
    <p:sldId id="262" r:id="rId11"/>
    <p:sldId id="289" r:id="rId12"/>
    <p:sldId id="263" r:id="rId13"/>
    <p:sldId id="264" r:id="rId14"/>
    <p:sldId id="266" r:id="rId15"/>
    <p:sldId id="29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86" d="100"/>
          <a:sy n="86" d="100"/>
        </p:scale>
        <p:origin x="55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  <p:transition spd="slow">
    <p:push dir="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11/9/2017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ransition spd="slow">
    <p:push dir="u"/>
  </p:transition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judge.openfmi.net:9280/" TargetMode="External"/><Relationship Id="rId2" Type="http://schemas.openxmlformats.org/officeDocument/2006/relationships/hyperlink" Target="https://skelet.fmi.uni-sofia.bg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judge.openfmi.net:9080/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skelet.fmi.uni-sofia.bg/practice/open_contest?contest_id=5" TargetMode="External"/><Relationship Id="rId2" Type="http://schemas.openxmlformats.org/officeDocument/2006/relationships/hyperlink" Target="https://skelet.fmi.uni-sofia.bg/practice/open_contest?contest_id=3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cppreference.com/w/cpp/io/c/fprintf" TargetMode="External"/><Relationship Id="rId5" Type="http://schemas.openxmlformats.org/officeDocument/2006/relationships/hyperlink" Target="http://en.cppreference.com/w/cpp/io/c/fscanf" TargetMode="External"/><Relationship Id="rId4" Type="http://schemas.openxmlformats.org/officeDocument/2006/relationships/hyperlink" Target="http://judge.openfmi.net:9080/spoj0/contests.pl?contest_id=126" TargetMode="Externa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://codeit.bg/" TargetMode="External"/><Relationship Id="rId3" Type="http://schemas.openxmlformats.org/officeDocument/2006/relationships/hyperlink" Target="https://www.topcoder.com/" TargetMode="External"/><Relationship Id="rId7" Type="http://schemas.openxmlformats.org/officeDocument/2006/relationships/hyperlink" Target="http://bgcoder.com/" TargetMode="External"/><Relationship Id="rId2" Type="http://schemas.openxmlformats.org/officeDocument/2006/relationships/hyperlink" Target="http://judge.openfmi.net:9280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arena.maycamp.com/" TargetMode="External"/><Relationship Id="rId11" Type="http://schemas.openxmlformats.org/officeDocument/2006/relationships/hyperlink" Target="https://projecteuler.net/" TargetMode="External"/><Relationship Id="rId5" Type="http://schemas.openxmlformats.org/officeDocument/2006/relationships/hyperlink" Target="http://judge.openfmi.net:9080/spoj0/" TargetMode="External"/><Relationship Id="rId10" Type="http://schemas.openxmlformats.org/officeDocument/2006/relationships/hyperlink" Target="http://action.informatika.bg/home" TargetMode="External"/><Relationship Id="rId4" Type="http://schemas.openxmlformats.org/officeDocument/2006/relationships/hyperlink" Target="https://www.hackerrank.com/" TargetMode="External"/><Relationship Id="rId9" Type="http://schemas.openxmlformats.org/officeDocument/2006/relationships/hyperlink" Target="http://www.spoj.com/" TargetMode="Externa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://publications.gbdirect.co.uk/c_book/" TargetMode="External"/><Relationship Id="rId13" Type="http://schemas.openxmlformats.org/officeDocument/2006/relationships/hyperlink" Target="http://www.parashift.com/c++-faq-lite/" TargetMode="External"/><Relationship Id="rId18" Type="http://schemas.openxmlformats.org/officeDocument/2006/relationships/hyperlink" Target="http://www.informatika.bg/lectures" TargetMode="External"/><Relationship Id="rId3" Type="http://schemas.openxmlformats.org/officeDocument/2006/relationships/hyperlink" Target="http://www.geeksforgeeks.org/" TargetMode="External"/><Relationship Id="rId7" Type="http://schemas.openxmlformats.org/officeDocument/2006/relationships/hyperlink" Target="http://www.acm.uiuc.edu/webmonkeys/book/c_guide/" TargetMode="External"/><Relationship Id="rId12" Type="http://schemas.openxmlformats.org/officeDocument/2006/relationships/hyperlink" Target="http://en.cppreference.com/w/" TargetMode="External"/><Relationship Id="rId17" Type="http://schemas.openxmlformats.org/officeDocument/2006/relationships/hyperlink" Target="http://informatika.bg/" TargetMode="External"/><Relationship Id="rId2" Type="http://schemas.openxmlformats.org/officeDocument/2006/relationships/hyperlink" Target="http://www.topcoder.com/tc?module=Static&amp;d1=tutorials&amp;d2=alg_index" TargetMode="External"/><Relationship Id="rId16" Type="http://schemas.openxmlformats.org/officeDocument/2006/relationships/hyperlink" Target="http://www.yolinux.com/TUTORIALS/LinuxTutorialC++STL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learn.fmi.uni-sofia.bg/pluginfile.php/37573/mod_label/intro/The%20Algorithm%20Design%20Manual.hlp" TargetMode="External"/><Relationship Id="rId11" Type="http://schemas.openxmlformats.org/officeDocument/2006/relationships/hyperlink" Target="http://www.cplusplus.com/reference/" TargetMode="External"/><Relationship Id="rId5" Type="http://schemas.openxmlformats.org/officeDocument/2006/relationships/hyperlink" Target="http://www.programirane.org/download/" TargetMode="External"/><Relationship Id="rId15" Type="http://schemas.openxmlformats.org/officeDocument/2006/relationships/hyperlink" Target="http://www.cplusplus.com/reference/stl/" TargetMode="External"/><Relationship Id="rId10" Type="http://schemas.openxmlformats.org/officeDocument/2006/relationships/hyperlink" Target="http://www.tenouk.com/cncplusplustutorials.html" TargetMode="External"/><Relationship Id="rId4" Type="http://schemas.openxmlformats.org/officeDocument/2006/relationships/hyperlink" Target="http://rosettacode.org/wiki/Rosetta_Code" TargetMode="External"/><Relationship Id="rId9" Type="http://schemas.openxmlformats.org/officeDocument/2006/relationships/hyperlink" Target="http://www.suite101.com/content/c-tutorial-file-handling-commands-a20756" TargetMode="External"/><Relationship Id="rId14" Type="http://schemas.openxmlformats.org/officeDocument/2006/relationships/hyperlink" Target="http://www.sgi.com/tech/stl/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learn.fmi.uni-sofia.bg/course/view.php?id=3821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Competitive_programmin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skelet.fmi.uni-sofia.bg/" TargetMode="External"/><Relationship Id="rId2" Type="http://schemas.openxmlformats.org/officeDocument/2006/relationships/hyperlink" Target="http://judge.openfmi.net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3485" y="1864207"/>
            <a:ext cx="7766936" cy="1646302"/>
          </a:xfrm>
        </p:spPr>
        <p:txBody>
          <a:bodyPr/>
          <a:lstStyle/>
          <a:p>
            <a:r>
              <a:rPr lang="bg-BG" sz="7200" dirty="0"/>
              <a:t>ДАА – практикум</a:t>
            </a:r>
            <a:endParaRPr lang="en-US" sz="7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3485" y="3510506"/>
            <a:ext cx="7766936" cy="1096899"/>
          </a:xfrm>
        </p:spPr>
        <p:txBody>
          <a:bodyPr>
            <a:normAutofit/>
          </a:bodyPr>
          <a:lstStyle/>
          <a:p>
            <a:r>
              <a:rPr lang="bg-BG" sz="2800" dirty="0"/>
              <a:t>(Дизайн и анализ на алгоритми - практикум)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88151173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4400" dirty="0"/>
              <a:t>Регистрации в арената на ФМИ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75099"/>
            <a:ext cx="8827274" cy="1573239"/>
          </a:xfrm>
        </p:spPr>
        <p:txBody>
          <a:bodyPr>
            <a:normAutofit/>
          </a:bodyPr>
          <a:lstStyle/>
          <a:p>
            <a:r>
              <a:rPr lang="ru-RU" sz="1700" dirty="0"/>
              <a:t>Нека всеки да си направи регистрация в арената, като в истинското си име включи и факултетния си номер (за наше улеснение)!</a:t>
            </a:r>
            <a:endParaRPr lang="en-US" sz="1700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1500" dirty="0">
                <a:hlinkClick r:id="rId2"/>
              </a:rPr>
              <a:t>https://skelet.fmi.uni-sofia.bg</a:t>
            </a:r>
            <a:r>
              <a:rPr lang="en-US" sz="1500" dirty="0"/>
              <a:t> (</a:t>
            </a:r>
            <a:r>
              <a:rPr lang="bg-BG" sz="1500" dirty="0"/>
              <a:t>за момента това ще бъде активната арена, в която ще се провеждат контролни, предават домашни работи и т.н.</a:t>
            </a:r>
            <a:r>
              <a:rPr lang="en-US" sz="1500" dirty="0"/>
              <a:t>)</a:t>
            </a:r>
            <a:endParaRPr lang="ru-RU" sz="1500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en-US" dirty="0">
                <a:hlinkClick r:id="rId3"/>
              </a:rPr>
              <a:t>http://judge.openfmi.net:9280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77334" y="3993037"/>
            <a:ext cx="8827274" cy="130196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dirty="0"/>
              <a:t>Забележка: Ако се регистрирате в </a:t>
            </a:r>
            <a:r>
              <a:rPr lang="en-US" sz="2000" dirty="0"/>
              <a:t>spoj0</a:t>
            </a:r>
            <a:r>
              <a:rPr lang="bg-BG" sz="2000" dirty="0"/>
              <a:t> имайте предвид, че всеки път като качвате решение ще трябва да си въвеждате </a:t>
            </a:r>
            <a:r>
              <a:rPr lang="en-US" sz="2000" dirty="0"/>
              <a:t>username</a:t>
            </a:r>
            <a:r>
              <a:rPr lang="bg-BG" sz="2000" dirty="0"/>
              <a:t>-а и паролата, също така няма начин да си възстаовите паролата, така че ако я забравите, ще трябва да си създадете нов акаунт!</a:t>
            </a:r>
            <a:endParaRPr lang="ru-RU" sz="2000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en-US" dirty="0">
                <a:hlinkClick r:id="rId4"/>
              </a:rPr>
              <a:t>http://judge.openfmi.net:9080/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9549698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2515" y="1142405"/>
            <a:ext cx="7766936" cy="1646302"/>
          </a:xfrm>
        </p:spPr>
        <p:txBody>
          <a:bodyPr/>
          <a:lstStyle/>
          <a:p>
            <a:r>
              <a:rPr lang="bg-BG" dirty="0"/>
              <a:t>Демо на </a:t>
            </a:r>
            <a:r>
              <a:rPr lang="en-US" dirty="0" err="1"/>
              <a:t>Maycamp</a:t>
            </a:r>
            <a:r>
              <a:rPr lang="en-US" dirty="0"/>
              <a:t> Arena</a:t>
            </a:r>
            <a:r>
              <a:rPr lang="bg-BG" dirty="0"/>
              <a:t>-та (на ФМИ)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94489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Задачи за запознанство със системата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/>
              <a:t>Ще започнем като решим всички задачи от състезанието - „2013 Упражнение 1 – Система“ в арената: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bg-BG" b="1" dirty="0"/>
              <a:t>(</a:t>
            </a:r>
            <a:r>
              <a:rPr lang="en-US" b="1" dirty="0">
                <a:hlinkClick r:id="rId2"/>
              </a:rPr>
              <a:t>https://skelet.fmi.uni-sofia.bg/practice/open_contest?contest_id=31</a:t>
            </a:r>
            <a:r>
              <a:rPr lang="bg-BG" b="1" dirty="0"/>
              <a:t>)</a:t>
            </a:r>
          </a:p>
          <a:p>
            <a:r>
              <a:rPr lang="bg-BG" dirty="0"/>
              <a:t>За по-бързите „2012 Тема 1 – Домашно“: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bg-BG" b="1" dirty="0"/>
              <a:t>(</a:t>
            </a:r>
            <a:r>
              <a:rPr lang="en-US" b="1" dirty="0">
                <a:hlinkClick r:id="rId3"/>
              </a:rPr>
              <a:t>https://skelet.fmi.uni-sofia.bg/practice/open_contest?contest_id=5</a:t>
            </a:r>
            <a:r>
              <a:rPr lang="bg-BG" b="1" dirty="0"/>
              <a:t>)</a:t>
            </a:r>
          </a:p>
          <a:p>
            <a:r>
              <a:rPr lang="bg-BG" dirty="0"/>
              <a:t>Въведение в </a:t>
            </a:r>
            <a:r>
              <a:rPr lang="en-US" dirty="0"/>
              <a:t>spoj0</a:t>
            </a:r>
            <a:r>
              <a:rPr lang="bg-BG" dirty="0"/>
              <a:t> + задачки за напредналите </a:t>
            </a:r>
            <a:r>
              <a:rPr lang="en-US" dirty="0"/>
              <a:t>D </a:t>
            </a:r>
            <a:r>
              <a:rPr lang="bg-BG" dirty="0"/>
              <a:t>и после </a:t>
            </a:r>
            <a:r>
              <a:rPr lang="en-US" dirty="0"/>
              <a:t>A</a:t>
            </a:r>
            <a:r>
              <a:rPr lang="bg-BG" dirty="0"/>
              <a:t>:</a:t>
            </a:r>
            <a:endParaRPr lang="en-US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en-US" dirty="0"/>
              <a:t>(</a:t>
            </a:r>
            <a:r>
              <a:rPr lang="en-US" dirty="0">
                <a:hlinkClick r:id="rId4"/>
              </a:rPr>
              <a:t>http://</a:t>
            </a:r>
            <a:r>
              <a:rPr lang="en-US" b="1" dirty="0">
                <a:hlinkClick r:id="rId4"/>
              </a:rPr>
              <a:t>judge.openfmi.net:9080/spoj0/contests.pl?contest_id=126</a:t>
            </a:r>
            <a:r>
              <a:rPr lang="en-US" dirty="0"/>
              <a:t>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err="1">
                <a:hlinkClick r:id="rId5"/>
              </a:rPr>
              <a:t>scanf</a:t>
            </a:r>
            <a:r>
              <a:rPr lang="en-US" dirty="0"/>
              <a:t>, </a:t>
            </a:r>
            <a:r>
              <a:rPr lang="en-US" dirty="0" err="1">
                <a:hlinkClick r:id="rId6"/>
              </a:rPr>
              <a:t>printf</a:t>
            </a:r>
            <a:r>
              <a:rPr lang="en-US" dirty="0"/>
              <a:t>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bg-BG" dirty="0"/>
              <a:t>Четене до край на входа.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9819011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4115" y="379828"/>
            <a:ext cx="9113780" cy="942535"/>
          </a:xfrm>
        </p:spPr>
        <p:txBody>
          <a:bodyPr>
            <a:normAutofit fontScale="90000"/>
          </a:bodyPr>
          <a:lstStyle/>
          <a:p>
            <a:r>
              <a:rPr lang="bg-BG" dirty="0"/>
              <a:t>Допълнителни ресурси</a:t>
            </a:r>
            <a:r>
              <a:rPr lang="en-US" dirty="0"/>
              <a:t> – </a:t>
            </a:r>
            <a:r>
              <a:rPr lang="bg-BG" dirty="0"/>
              <a:t>задачи и състезания: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6948" y="1322363"/>
            <a:ext cx="9340947" cy="5361772"/>
          </a:xfrm>
        </p:spPr>
        <p:txBody>
          <a:bodyPr>
            <a:noAutofit/>
          </a:bodyPr>
          <a:lstStyle/>
          <a:p>
            <a:pPr lvl="1"/>
            <a:r>
              <a:rPr lang="en-US" sz="1800" dirty="0">
                <a:hlinkClick r:id="rId2"/>
              </a:rPr>
              <a:t>http://codeforces.com/</a:t>
            </a:r>
            <a:endParaRPr lang="en-US" sz="1800" dirty="0"/>
          </a:p>
          <a:p>
            <a:pPr lvl="1"/>
            <a:r>
              <a:rPr lang="en-US" sz="1800" dirty="0">
                <a:hlinkClick r:id="rId3"/>
              </a:rPr>
              <a:t>https://www.topcoder.com/</a:t>
            </a:r>
            <a:endParaRPr lang="en-US" sz="1800" dirty="0"/>
          </a:p>
          <a:p>
            <a:pPr lvl="1"/>
            <a:r>
              <a:rPr lang="en-US" sz="1800" dirty="0">
                <a:hlinkClick r:id="rId4"/>
              </a:rPr>
              <a:t>https://www.hackerrank.com/</a:t>
            </a:r>
          </a:p>
          <a:p>
            <a:pPr lvl="1"/>
            <a:r>
              <a:rPr lang="en-US" sz="1800" dirty="0">
                <a:hlinkClick r:id="rId5"/>
              </a:rPr>
              <a:t>http://acm.timus.ru/</a:t>
            </a:r>
            <a:r>
              <a:rPr lang="en-US" sz="1800" dirty="0"/>
              <a:t> (</a:t>
            </a:r>
            <a:r>
              <a:rPr lang="bg-BG" sz="1800" dirty="0"/>
              <a:t>доста задачи, разделени по категории)</a:t>
            </a:r>
          </a:p>
          <a:p>
            <a:pPr lvl="1"/>
            <a:r>
              <a:rPr lang="en-US" sz="1800" dirty="0">
                <a:hlinkClick r:id="rId6"/>
              </a:rPr>
              <a:t>https://arena.maycamp.com/</a:t>
            </a:r>
            <a:r>
              <a:rPr lang="en-US" sz="1800" dirty="0"/>
              <a:t> (</a:t>
            </a:r>
            <a:r>
              <a:rPr lang="bg-BG" sz="1800" dirty="0"/>
              <a:t>задачи от български ученически състезания)</a:t>
            </a:r>
          </a:p>
          <a:p>
            <a:pPr lvl="1"/>
            <a:r>
              <a:rPr lang="en-US" sz="1800" dirty="0">
                <a:hlinkClick r:id="rId7"/>
              </a:rPr>
              <a:t>http://bgcoder.com/ </a:t>
            </a:r>
            <a:endParaRPr lang="bg-BG" sz="1800" dirty="0"/>
          </a:p>
          <a:p>
            <a:pPr lvl="1"/>
            <a:r>
              <a:rPr lang="en-US" sz="1800" dirty="0">
                <a:hlinkClick r:id="rId8"/>
              </a:rPr>
              <a:t>http://codeit.bg/</a:t>
            </a:r>
            <a:r>
              <a:rPr lang="bg-BG" sz="1800" dirty="0"/>
              <a:t> </a:t>
            </a:r>
            <a:endParaRPr lang="en-US" sz="1800" dirty="0"/>
          </a:p>
          <a:p>
            <a:pPr lvl="1"/>
            <a:r>
              <a:rPr lang="en-US" sz="1800" dirty="0">
                <a:hlinkClick r:id="rId9"/>
              </a:rPr>
              <a:t>http://www.spoj.com/</a:t>
            </a:r>
            <a:endParaRPr lang="en-US" sz="1800" dirty="0"/>
          </a:p>
          <a:p>
            <a:pPr lvl="1"/>
            <a:r>
              <a:rPr lang="en-US" sz="1800" dirty="0">
                <a:hlinkClick r:id="rId5"/>
              </a:rPr>
              <a:t>http://judge.openfmi.net:9080/spoj0/</a:t>
            </a:r>
            <a:r>
              <a:rPr lang="en-US" sz="1800" dirty="0"/>
              <a:t> (</a:t>
            </a:r>
            <a:r>
              <a:rPr lang="bg-BG" sz="1800" dirty="0"/>
              <a:t>задачи от български студентски състезания по програмиране)</a:t>
            </a:r>
          </a:p>
          <a:p>
            <a:pPr lvl="1"/>
            <a:r>
              <a:rPr lang="en-US" sz="1800" dirty="0">
                <a:hlinkClick r:id="rId10"/>
              </a:rPr>
              <a:t>http://action.informatika.bg/</a:t>
            </a:r>
            <a:endParaRPr lang="bg-BG" sz="1800" dirty="0"/>
          </a:p>
          <a:p>
            <a:pPr lvl="1"/>
            <a:r>
              <a:rPr lang="en-US" sz="1800" dirty="0">
                <a:hlinkClick r:id="rId11"/>
              </a:rPr>
              <a:t>https://projecteuler.net/</a:t>
            </a:r>
            <a:r>
              <a:rPr lang="en-US" sz="1800" dirty="0"/>
              <a:t> (</a:t>
            </a:r>
            <a:r>
              <a:rPr lang="bg-BG" sz="1800" dirty="0"/>
              <a:t>по-математически ориентирани задачи)</a:t>
            </a:r>
          </a:p>
          <a:p>
            <a:pPr lvl="1"/>
            <a:r>
              <a:rPr lang="bg-BG" sz="1800" dirty="0"/>
              <a:t>и много други...</a:t>
            </a:r>
          </a:p>
        </p:txBody>
      </p:sp>
    </p:spTree>
    <p:extLst>
      <p:ext uri="{BB962C8B-B14F-4D97-AF65-F5344CB8AC3E}">
        <p14:creationId xmlns:p14="http://schemas.microsoft.com/office/powerpoint/2010/main" val="1209461219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57908"/>
            <a:ext cx="9043441" cy="712763"/>
          </a:xfrm>
        </p:spPr>
        <p:txBody>
          <a:bodyPr>
            <a:normAutofit/>
          </a:bodyPr>
          <a:lstStyle/>
          <a:p>
            <a:r>
              <a:rPr lang="bg-BG" sz="3200" dirty="0"/>
              <a:t>Допълнителни материали за подготовка: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852257"/>
            <a:ext cx="8930900" cy="6005744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/>
              <a:t>Algorithms &amp; Data Structures:</a:t>
            </a:r>
            <a:br>
              <a:rPr lang="en-US" dirty="0"/>
            </a:br>
            <a:r>
              <a:rPr lang="bg-BG" dirty="0"/>
              <a:t>	</a:t>
            </a:r>
            <a:r>
              <a:rPr lang="en-US" dirty="0" err="1">
                <a:hlinkClick r:id="rId2"/>
              </a:rPr>
              <a:t>TopCoder</a:t>
            </a:r>
            <a:r>
              <a:rPr lang="en-US" dirty="0">
                <a:hlinkClick r:id="rId2"/>
              </a:rPr>
              <a:t> algorithm tutorials</a:t>
            </a:r>
            <a:br>
              <a:rPr lang="en-US" dirty="0"/>
            </a:br>
            <a:r>
              <a:rPr lang="bg-BG" dirty="0"/>
              <a:t>	</a:t>
            </a:r>
            <a:r>
              <a:rPr lang="en-US" dirty="0">
                <a:hlinkClick r:id="rId3"/>
              </a:rPr>
              <a:t>http://www.geeksforgeeks.org</a:t>
            </a:r>
            <a:br>
              <a:rPr lang="bg-BG" dirty="0"/>
            </a:br>
            <a:r>
              <a:rPr lang="bg-BG" dirty="0"/>
              <a:t>	</a:t>
            </a:r>
            <a:r>
              <a:rPr lang="en-US" dirty="0">
                <a:hlinkClick r:id="rId4"/>
              </a:rPr>
              <a:t>http://rosettacode.org/wiki/Rosetta_Code</a:t>
            </a:r>
            <a:br>
              <a:rPr lang="en-US" dirty="0"/>
            </a:br>
            <a:r>
              <a:rPr lang="bg-BG" dirty="0"/>
              <a:t>	</a:t>
            </a:r>
            <a:r>
              <a:rPr lang="en-US" dirty="0"/>
              <a:t>Introduction to Algorithms (Third Edition) - </a:t>
            </a:r>
            <a:r>
              <a:rPr lang="en-US" dirty="0" err="1"/>
              <a:t>Cormen</a:t>
            </a:r>
            <a:r>
              <a:rPr lang="en-US" dirty="0"/>
              <a:t>, </a:t>
            </a:r>
            <a:r>
              <a:rPr lang="en-US" dirty="0" err="1"/>
              <a:t>Leiserson</a:t>
            </a:r>
            <a:r>
              <a:rPr lang="en-US" dirty="0"/>
              <a:t>, </a:t>
            </a:r>
            <a:r>
              <a:rPr lang="en-US" dirty="0" err="1"/>
              <a:t>Rivest</a:t>
            </a:r>
            <a:br>
              <a:rPr lang="en-US" dirty="0"/>
            </a:br>
            <a:r>
              <a:rPr lang="bg-BG" dirty="0"/>
              <a:t>	</a:t>
            </a:r>
            <a:r>
              <a:rPr lang="bg-BG" dirty="0">
                <a:hlinkClick r:id="rId5"/>
              </a:rPr>
              <a:t>Програмиране =++Алгоритми</a:t>
            </a:r>
            <a:r>
              <a:rPr lang="bg-BG" dirty="0"/>
              <a:t> - Преслав Наков, Панайот Добриков</a:t>
            </a:r>
            <a:br>
              <a:rPr lang="bg-BG" dirty="0"/>
            </a:br>
            <a:r>
              <a:rPr lang="bg-BG" dirty="0"/>
              <a:t>	</a:t>
            </a:r>
            <a:r>
              <a:rPr lang="en-US" dirty="0"/>
              <a:t>Algorithms, 4th edition - Robert Sedgewick, Kevin Wayne</a:t>
            </a:r>
            <a:br>
              <a:rPr lang="en-US" dirty="0"/>
            </a:br>
            <a:r>
              <a:rPr lang="bg-BG" dirty="0"/>
              <a:t>	</a:t>
            </a:r>
            <a:r>
              <a:rPr lang="en-US" dirty="0">
                <a:hlinkClick r:id="rId6"/>
              </a:rPr>
              <a:t>The Algorithm Design Manual, 2nd edition</a:t>
            </a:r>
            <a:r>
              <a:rPr lang="en-US" dirty="0"/>
              <a:t> - Steven </a:t>
            </a:r>
            <a:r>
              <a:rPr lang="en-US" dirty="0" err="1"/>
              <a:t>Skiena</a:t>
            </a:r>
            <a:br>
              <a:rPr lang="en-US" dirty="0"/>
            </a:br>
            <a:r>
              <a:rPr lang="bg-BG" dirty="0"/>
              <a:t>	</a:t>
            </a:r>
            <a:r>
              <a:rPr lang="en-US" dirty="0"/>
              <a:t>The Art of Computer Programming - Donald Knuth</a:t>
            </a:r>
            <a:br>
              <a:rPr lang="bg-BG" dirty="0"/>
            </a:br>
            <a:r>
              <a:rPr lang="bg-BG" dirty="0"/>
              <a:t>  и много други...</a:t>
            </a:r>
            <a:endParaRPr lang="en-US" dirty="0"/>
          </a:p>
          <a:p>
            <a:r>
              <a:rPr lang="en-US" b="1" dirty="0"/>
              <a:t>C:</a:t>
            </a:r>
            <a:br>
              <a:rPr lang="en-US" dirty="0"/>
            </a:br>
            <a:r>
              <a:rPr lang="bg-BG" dirty="0"/>
              <a:t>	</a:t>
            </a:r>
            <a:r>
              <a:rPr lang="en-US" dirty="0">
                <a:hlinkClick r:id="rId7"/>
              </a:rPr>
              <a:t>C reference guide</a:t>
            </a:r>
            <a:br>
              <a:rPr lang="en-US" dirty="0">
                <a:hlinkClick r:id="rId7"/>
              </a:rPr>
            </a:br>
            <a:r>
              <a:rPr lang="bg-BG" dirty="0"/>
              <a:t>	</a:t>
            </a:r>
            <a:r>
              <a:rPr lang="en-US" dirty="0">
                <a:hlinkClick r:id="rId8"/>
              </a:rPr>
              <a:t>The C book</a:t>
            </a:r>
            <a:br>
              <a:rPr lang="en-US" dirty="0">
                <a:hlinkClick r:id="rId8"/>
              </a:rPr>
            </a:br>
            <a:r>
              <a:rPr lang="bg-BG" dirty="0"/>
              <a:t>	</a:t>
            </a:r>
            <a:r>
              <a:rPr lang="en-US" dirty="0">
                <a:hlinkClick r:id="rId9"/>
              </a:rPr>
              <a:t>C file handling commands</a:t>
            </a:r>
            <a:br>
              <a:rPr lang="en-US" dirty="0">
                <a:hlinkClick r:id="rId9"/>
              </a:rPr>
            </a:br>
            <a:r>
              <a:rPr lang="bg-BG" dirty="0"/>
              <a:t>	</a:t>
            </a:r>
            <a:r>
              <a:rPr lang="en-US" dirty="0">
                <a:hlinkClick r:id="rId10"/>
              </a:rPr>
              <a:t>C and C++ tutorial</a:t>
            </a:r>
            <a:r>
              <a:rPr lang="en-US" dirty="0"/>
              <a:t> </a:t>
            </a:r>
          </a:p>
          <a:p>
            <a:r>
              <a:rPr lang="en-US" b="1" dirty="0"/>
              <a:t>C++:</a:t>
            </a:r>
            <a:br>
              <a:rPr lang="en-US" dirty="0"/>
            </a:br>
            <a:r>
              <a:rPr lang="bg-BG" dirty="0"/>
              <a:t>	</a:t>
            </a:r>
            <a:r>
              <a:rPr lang="en-US" dirty="0">
                <a:hlinkClick r:id="rId11"/>
              </a:rPr>
              <a:t>C++ online reference</a:t>
            </a:r>
            <a:br>
              <a:rPr lang="en-US" dirty="0"/>
            </a:br>
            <a:r>
              <a:rPr lang="bg-BG" dirty="0"/>
              <a:t>	</a:t>
            </a:r>
            <a:r>
              <a:rPr lang="en-US" dirty="0">
                <a:hlinkClick r:id="rId12"/>
              </a:rPr>
              <a:t>C++ online reference 2</a:t>
            </a:r>
            <a:br>
              <a:rPr lang="en-US" dirty="0"/>
            </a:br>
            <a:r>
              <a:rPr lang="bg-BG" dirty="0"/>
              <a:t>	</a:t>
            </a:r>
            <a:r>
              <a:rPr lang="en-US" dirty="0">
                <a:hlinkClick r:id="rId13"/>
              </a:rPr>
              <a:t>C++ FAQ lite</a:t>
            </a:r>
            <a:br>
              <a:rPr lang="en-US" dirty="0"/>
            </a:br>
            <a:r>
              <a:rPr lang="bg-BG" dirty="0"/>
              <a:t>	</a:t>
            </a:r>
            <a:r>
              <a:rPr lang="en-US" dirty="0"/>
              <a:t>Thinking in C++ (Second Edition) - Bruce </a:t>
            </a:r>
            <a:r>
              <a:rPr lang="en-US" dirty="0" err="1"/>
              <a:t>Eckel</a:t>
            </a:r>
            <a:br>
              <a:rPr lang="en-US" dirty="0"/>
            </a:br>
            <a:r>
              <a:rPr lang="bg-BG" dirty="0"/>
              <a:t>	</a:t>
            </a:r>
            <a:r>
              <a:rPr lang="en-US" dirty="0"/>
              <a:t>The C++ Programming Language (Third Edition) - Bjarne </a:t>
            </a:r>
            <a:r>
              <a:rPr lang="en-US" dirty="0" err="1"/>
              <a:t>Stroustrup</a:t>
            </a:r>
            <a:endParaRPr lang="bg-BG" dirty="0"/>
          </a:p>
          <a:p>
            <a:r>
              <a:rPr lang="en-US" b="1" dirty="0"/>
              <a:t>STL:</a:t>
            </a:r>
            <a:br>
              <a:rPr lang="en-US" dirty="0"/>
            </a:br>
            <a:r>
              <a:rPr lang="bg-BG" dirty="0"/>
              <a:t>	</a:t>
            </a:r>
            <a:r>
              <a:rPr lang="en-US" dirty="0">
                <a:hlinkClick r:id="rId14"/>
              </a:rPr>
              <a:t>Standard Template Library Programmers Guide</a:t>
            </a:r>
            <a:br>
              <a:rPr lang="en-US" dirty="0"/>
            </a:br>
            <a:r>
              <a:rPr lang="bg-BG" dirty="0"/>
              <a:t>	</a:t>
            </a:r>
            <a:r>
              <a:rPr lang="en-US" dirty="0">
                <a:hlinkClick r:id="rId15"/>
              </a:rPr>
              <a:t>STL online reference</a:t>
            </a:r>
            <a:br>
              <a:rPr lang="en-US" dirty="0"/>
            </a:br>
            <a:r>
              <a:rPr lang="bg-BG" dirty="0"/>
              <a:t>	</a:t>
            </a:r>
            <a:r>
              <a:rPr lang="en-US" dirty="0">
                <a:hlinkClick r:id="rId16"/>
              </a:rPr>
              <a:t>C++ STL tutorial</a:t>
            </a:r>
            <a:endParaRPr lang="en-US" dirty="0"/>
          </a:p>
          <a:p>
            <a:r>
              <a:rPr lang="en-US" dirty="0">
                <a:hlinkClick r:id="rId17"/>
              </a:rPr>
              <a:t>http://informatika.bg/</a:t>
            </a:r>
            <a:r>
              <a:rPr lang="bg-BG" dirty="0"/>
              <a:t>:</a:t>
            </a:r>
            <a:r>
              <a:rPr lang="en-US" dirty="0"/>
              <a:t> </a:t>
            </a:r>
            <a:r>
              <a:rPr lang="bg-BG" dirty="0"/>
              <a:t>В раздела "</a:t>
            </a:r>
            <a:r>
              <a:rPr lang="bg-BG" dirty="0">
                <a:hlinkClick r:id="rId18"/>
              </a:rPr>
              <a:t>Лекции</a:t>
            </a:r>
            <a:r>
              <a:rPr lang="bg-BG" dirty="0"/>
              <a:t>" има голяма част от материала, който ще бъде преподаден по ДАА-практикум. Авторът се е стремил да изгражда интуиция в читателя, в резултат на което са се получили доста сполучливи лекции, по които можете да се подготвяте.</a:t>
            </a:r>
          </a:p>
        </p:txBody>
      </p:sp>
    </p:spTree>
    <p:extLst>
      <p:ext uri="{BB962C8B-B14F-4D97-AF65-F5344CB8AC3E}">
        <p14:creationId xmlns:p14="http://schemas.microsoft.com/office/powerpoint/2010/main" val="714867674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1701149"/>
            <a:ext cx="7766936" cy="1646302"/>
          </a:xfrm>
        </p:spPr>
        <p:txBody>
          <a:bodyPr/>
          <a:lstStyle/>
          <a:p>
            <a:pPr algn="ctr"/>
            <a:r>
              <a:rPr lang="bg-BG" sz="6600" dirty="0"/>
              <a:t>Край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304222284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274617"/>
            <a:ext cx="8596668" cy="1343891"/>
          </a:xfrm>
        </p:spPr>
        <p:txBody>
          <a:bodyPr>
            <a:normAutofit/>
          </a:bodyPr>
          <a:lstStyle/>
          <a:p>
            <a:r>
              <a:rPr lang="bg-BG" sz="4400" dirty="0"/>
              <a:t>Иван Камбуров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800" dirty="0"/>
          </a:p>
          <a:p>
            <a:endParaRPr lang="en-US" sz="2800" dirty="0"/>
          </a:p>
          <a:p>
            <a:r>
              <a:rPr lang="bg-BG" sz="2800" dirty="0"/>
              <a:t>Телефони за връзка: 0882711037 и 0878388177</a:t>
            </a:r>
          </a:p>
          <a:p>
            <a:r>
              <a:rPr lang="bg-BG" sz="2800" dirty="0"/>
              <a:t>Имейл: </a:t>
            </a:r>
            <a:r>
              <a:rPr lang="en-US" sz="2800" dirty="0"/>
              <a:t>ivankamburov96@gmail.com</a:t>
            </a:r>
          </a:p>
        </p:txBody>
      </p:sp>
    </p:spTree>
    <p:extLst>
      <p:ext uri="{BB962C8B-B14F-4D97-AF65-F5344CB8AC3E}">
        <p14:creationId xmlns:p14="http://schemas.microsoft.com/office/powerpoint/2010/main" val="651940253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7690" y="2051243"/>
            <a:ext cx="8505076" cy="1646302"/>
          </a:xfrm>
        </p:spPr>
        <p:txBody>
          <a:bodyPr/>
          <a:lstStyle/>
          <a:p>
            <a:r>
              <a:rPr lang="bg-BG" sz="7200" dirty="0"/>
              <a:t>Накратко за курса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2044535164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8861521" cy="13208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Конспект по ДАА-практикум </a:t>
            </a:r>
            <a:br>
              <a:rPr lang="ru-RU" b="1" dirty="0"/>
            </a:br>
            <a:r>
              <a:rPr lang="ru-RU" b="1" dirty="0"/>
              <a:t>(за всички групи):</a:t>
            </a:r>
            <a:br>
              <a:rPr lang="ru-RU" b="1" dirty="0"/>
            </a:br>
            <a:br>
              <a:rPr lang="ru-RU" b="1" dirty="0"/>
            </a:br>
            <a:br>
              <a:rPr lang="ru-RU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8861520" cy="3880773"/>
          </a:xfrm>
        </p:spPr>
        <p:txBody>
          <a:bodyPr/>
          <a:lstStyle/>
          <a:p>
            <a:r>
              <a:rPr lang="bg-BG" dirty="0"/>
              <a:t>1. Запознаване с </a:t>
            </a:r>
            <a:r>
              <a:rPr lang="en-US" dirty="0"/>
              <a:t>online judge </a:t>
            </a:r>
            <a:r>
              <a:rPr lang="bg-BG" dirty="0"/>
              <a:t>системи и състезателното програмиране</a:t>
            </a:r>
          </a:p>
          <a:p>
            <a:r>
              <a:rPr lang="bg-BG" dirty="0"/>
              <a:t>2. Сортиране О(</a:t>
            </a:r>
            <a:r>
              <a:rPr lang="en-US" dirty="0"/>
              <a:t>n</a:t>
            </a:r>
            <a:r>
              <a:rPr lang="en-US" baseline="30000" dirty="0"/>
              <a:t>2</a:t>
            </a:r>
            <a:r>
              <a:rPr lang="en-US" dirty="0"/>
              <a:t>) - bubble sort, selection sort </a:t>
            </a:r>
            <a:r>
              <a:rPr lang="bg-BG" dirty="0"/>
              <a:t>и</a:t>
            </a:r>
            <a:r>
              <a:rPr lang="en-US" dirty="0"/>
              <a:t> insertion sort.</a:t>
            </a:r>
            <a:r>
              <a:rPr lang="bg-BG" dirty="0"/>
              <a:t> </a:t>
            </a:r>
            <a:r>
              <a:rPr lang="en-US" dirty="0"/>
              <a:t>Counting sort</a:t>
            </a:r>
          </a:p>
          <a:p>
            <a:r>
              <a:rPr lang="en-US" dirty="0"/>
              <a:t>3. </a:t>
            </a:r>
            <a:r>
              <a:rPr lang="bg-BG" dirty="0"/>
              <a:t>Сортиране О(</a:t>
            </a:r>
            <a:r>
              <a:rPr lang="en-US" dirty="0"/>
              <a:t>n*</a:t>
            </a:r>
            <a:r>
              <a:rPr lang="en-US" dirty="0" err="1"/>
              <a:t>lg</a:t>
            </a:r>
            <a:r>
              <a:rPr lang="en-US" dirty="0"/>
              <a:t>(n)) - quick sort, heap sort </a:t>
            </a:r>
            <a:r>
              <a:rPr lang="bg-BG" dirty="0"/>
              <a:t>и</a:t>
            </a:r>
            <a:r>
              <a:rPr lang="en-US" dirty="0"/>
              <a:t> merge sort</a:t>
            </a:r>
          </a:p>
          <a:p>
            <a:r>
              <a:rPr lang="en-US" dirty="0"/>
              <a:t>4. </a:t>
            </a:r>
            <a:r>
              <a:rPr lang="bg-BG" dirty="0"/>
              <a:t>Двойчно търсене</a:t>
            </a:r>
            <a:endParaRPr lang="en-US" dirty="0"/>
          </a:p>
          <a:p>
            <a:r>
              <a:rPr lang="en-US" dirty="0"/>
              <a:t>5. </a:t>
            </a:r>
            <a:r>
              <a:rPr lang="bg-BG" dirty="0"/>
              <a:t>Обхождане на непретеглени графи: </a:t>
            </a:r>
            <a:r>
              <a:rPr lang="en-US" dirty="0"/>
              <a:t>DFS, BFS</a:t>
            </a:r>
            <a:r>
              <a:rPr lang="bg-BG" dirty="0"/>
              <a:t> и</a:t>
            </a:r>
            <a:r>
              <a:rPr lang="en-US" dirty="0"/>
              <a:t> </a:t>
            </a:r>
            <a:r>
              <a:rPr lang="bg-BG" dirty="0"/>
              <a:t>топологично сортиране</a:t>
            </a:r>
          </a:p>
          <a:p>
            <a:r>
              <a:rPr lang="bg-BG" dirty="0"/>
              <a:t>6. Обхождане на претеглени графи: </a:t>
            </a:r>
            <a:r>
              <a:rPr lang="en-US" dirty="0"/>
              <a:t>Dijkstra, Floyd</a:t>
            </a:r>
            <a:r>
              <a:rPr lang="bg-BG" dirty="0"/>
              <a:t> и</a:t>
            </a:r>
            <a:r>
              <a:rPr lang="en-US" dirty="0"/>
              <a:t> Ford-Bellman</a:t>
            </a:r>
          </a:p>
          <a:p>
            <a:r>
              <a:rPr lang="en-US" dirty="0"/>
              <a:t>7. </a:t>
            </a:r>
            <a:r>
              <a:rPr lang="bg-BG" dirty="0"/>
              <a:t>Минимално покриващо дърво: </a:t>
            </a:r>
            <a:r>
              <a:rPr lang="en-US" dirty="0"/>
              <a:t>Prim, </a:t>
            </a:r>
            <a:r>
              <a:rPr lang="en-US" dirty="0" err="1"/>
              <a:t>Kruskal</a:t>
            </a:r>
            <a:endParaRPr lang="en-US" dirty="0"/>
          </a:p>
          <a:p>
            <a:r>
              <a:rPr lang="en-US" dirty="0"/>
              <a:t>8. </a:t>
            </a:r>
            <a:r>
              <a:rPr lang="bg-BG" dirty="0"/>
              <a:t>Динамично програмиране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bg-BG" dirty="0"/>
              <a:t>(Други)</a:t>
            </a:r>
          </a:p>
        </p:txBody>
      </p:sp>
    </p:spTree>
    <p:extLst>
      <p:ext uri="{BB962C8B-B14F-4D97-AF65-F5344CB8AC3E}">
        <p14:creationId xmlns:p14="http://schemas.microsoft.com/office/powerpoint/2010/main" val="3446405890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Какво ще правим?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25062"/>
            <a:ext cx="8596668" cy="505338"/>
          </a:xfrm>
        </p:spPr>
        <p:txBody>
          <a:bodyPr/>
          <a:lstStyle/>
          <a:p>
            <a:r>
              <a:rPr lang="ru-RU" dirty="0"/>
              <a:t>Ще решаваме алгоритмични задачи, свързани с материала по ДАА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77334" y="215246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bg-BG" dirty="0"/>
              <a:t>Как ще го правим?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77333" y="2967921"/>
            <a:ext cx="9342429" cy="7943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С писане на програми, които работят в рамките на някакви </a:t>
            </a:r>
          </a:p>
          <a:p>
            <a:pPr marL="0" indent="0">
              <a:buNone/>
            </a:pPr>
            <a:r>
              <a:rPr lang="ru-RU" dirty="0"/>
              <a:t>     ограничения (по време, памет и т.н.)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77333" y="3984378"/>
            <a:ext cx="9136367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bg-BG" dirty="0"/>
              <a:t>На кой език/кои езици за програмиране?</a:t>
            </a:r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77334" y="4799840"/>
            <a:ext cx="8596668" cy="10342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Главно на </a:t>
            </a:r>
            <a:r>
              <a:rPr lang="en-US" dirty="0"/>
              <a:t>C </a:t>
            </a:r>
            <a:r>
              <a:rPr lang="bg-BG" dirty="0"/>
              <a:t>и </a:t>
            </a:r>
            <a:r>
              <a:rPr lang="en-US" dirty="0"/>
              <a:t>C++, </a:t>
            </a:r>
            <a:r>
              <a:rPr lang="bg-BG" dirty="0"/>
              <a:t>с евентуална възможност и за други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bg-BG" dirty="0"/>
              <a:t>(Изисквания към стила на кода за този курс няма)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2024251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4800" dirty="0"/>
              <a:t>Оценяване и бонуси: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110962"/>
          </a:xfrm>
        </p:spPr>
        <p:txBody>
          <a:bodyPr>
            <a:normAutofit/>
          </a:bodyPr>
          <a:lstStyle/>
          <a:p>
            <a:r>
              <a:rPr lang="bg-BG" sz="2400" dirty="0"/>
              <a:t>Оценяване:</a:t>
            </a:r>
          </a:p>
          <a:p>
            <a:pPr lvl="1"/>
            <a:r>
              <a:rPr lang="bg-BG" sz="2000" dirty="0"/>
              <a:t>(</a:t>
            </a:r>
            <a:r>
              <a:rPr lang="en-US" sz="2000" dirty="0"/>
              <a:t>3</a:t>
            </a:r>
            <a:r>
              <a:rPr lang="bg-BG" sz="2000" dirty="0"/>
              <a:t> </a:t>
            </a:r>
            <a:r>
              <a:rPr lang="en-US" sz="2000" dirty="0"/>
              <a:t>x) </a:t>
            </a:r>
            <a:r>
              <a:rPr lang="bg-BG" sz="2000" dirty="0"/>
              <a:t>контролни;</a:t>
            </a:r>
          </a:p>
          <a:p>
            <a:pPr lvl="1"/>
            <a:r>
              <a:rPr lang="bg-BG" sz="2000" dirty="0"/>
              <a:t>Домашни работи (м/у </a:t>
            </a:r>
            <a:r>
              <a:rPr lang="en-US" sz="2000" dirty="0"/>
              <a:t>5</a:t>
            </a:r>
            <a:r>
              <a:rPr lang="bg-BG" sz="2000" dirty="0"/>
              <a:t> и</a:t>
            </a:r>
            <a:r>
              <a:rPr lang="en-US" sz="2000" dirty="0"/>
              <a:t> </a:t>
            </a:r>
            <a:r>
              <a:rPr lang="bg-BG" sz="2000" dirty="0"/>
              <a:t>10);</a:t>
            </a:r>
          </a:p>
          <a:p>
            <a:pPr lvl="1"/>
            <a:r>
              <a:rPr lang="bg-BG" sz="2000" dirty="0"/>
              <a:t>Бонуси за решилите най-много задачи;</a:t>
            </a:r>
          </a:p>
          <a:p>
            <a:pPr lvl="1"/>
            <a:r>
              <a:rPr lang="bg-BG" sz="2000" dirty="0"/>
              <a:t>Бонус домашни;</a:t>
            </a:r>
            <a:endParaRPr lang="bg-BG" sz="2400" dirty="0"/>
          </a:p>
          <a:p>
            <a:pPr lvl="1"/>
            <a:r>
              <a:rPr lang="bg-BG" sz="2400" dirty="0"/>
              <a:t>По-подробна информация може да намерите </a:t>
            </a:r>
            <a:r>
              <a:rPr lang="bg-BG" sz="2400" dirty="0">
                <a:hlinkClick r:id="rId2"/>
              </a:rPr>
              <a:t>тук</a:t>
            </a:r>
            <a:r>
              <a:rPr lang="bg-BG" sz="2400" dirty="0"/>
              <a:t>.</a:t>
            </a:r>
            <a:endParaRPr lang="bg-BG" sz="2000" dirty="0"/>
          </a:p>
        </p:txBody>
      </p:sp>
    </p:spTree>
    <p:extLst>
      <p:ext uri="{BB962C8B-B14F-4D97-AF65-F5344CB8AC3E}">
        <p14:creationId xmlns:p14="http://schemas.microsoft.com/office/powerpoint/2010/main" val="100850877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4400" dirty="0"/>
              <a:t>Състезателно програмиране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sz="2000" dirty="0">
                <a:hlinkClick r:id="rId2"/>
              </a:rPr>
              <a:t>Обща информация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48223318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4552" y="0"/>
            <a:ext cx="8269451" cy="4069724"/>
          </a:xfrm>
        </p:spPr>
        <p:txBody>
          <a:bodyPr/>
          <a:lstStyle/>
          <a:p>
            <a:r>
              <a:rPr lang="bg-BG" dirty="0"/>
              <a:t>Системи за автоматизирано тестване на решения (</a:t>
            </a:r>
            <a:r>
              <a:rPr lang="en-US" dirty="0"/>
              <a:t>judges</a:t>
            </a:r>
            <a:r>
              <a:rPr lang="bg-BG" dirty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801276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9803"/>
          </a:xfrm>
        </p:spPr>
        <p:txBody>
          <a:bodyPr/>
          <a:lstStyle/>
          <a:p>
            <a:r>
              <a:rPr lang="bg-BG" dirty="0"/>
              <a:t>Какво представляват?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77334" y="2029135"/>
            <a:ext cx="8596668" cy="72980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bg-BG" dirty="0"/>
              <a:t>За какво се ползват?</a:t>
            </a:r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77334" y="3448670"/>
            <a:ext cx="8596668" cy="72980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bg-BG" dirty="0"/>
              <a:t>Кои ще ползваме ние?</a:t>
            </a:r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88272" y="4376691"/>
            <a:ext cx="8939813" cy="23525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dirty="0"/>
              <a:t>Главно </a:t>
            </a:r>
            <a:r>
              <a:rPr lang="en-US" sz="2000" dirty="0"/>
              <a:t>spoj0 </a:t>
            </a:r>
            <a:r>
              <a:rPr lang="ru-RU" sz="2000" dirty="0"/>
              <a:t>и </a:t>
            </a:r>
            <a:r>
              <a:rPr lang="en-US" sz="2000" dirty="0" err="1"/>
              <a:t>Maycamp</a:t>
            </a:r>
            <a:r>
              <a:rPr lang="en-US" sz="2000" dirty="0"/>
              <a:t> Arena (</a:t>
            </a:r>
            <a:r>
              <a:rPr lang="ru-RU" sz="2000" dirty="0"/>
              <a:t>на ФМИ) - </a:t>
            </a:r>
            <a:r>
              <a:rPr lang="en-US" sz="2000" dirty="0">
                <a:hlinkClick r:id="rId2"/>
              </a:rPr>
              <a:t>http://judge.openfmi.net/</a:t>
            </a:r>
            <a:endParaRPr lang="en-US" sz="2000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bg-BG" sz="1800" dirty="0"/>
              <a:t>(И може би </a:t>
            </a:r>
            <a:r>
              <a:rPr lang="en-US" sz="1800" dirty="0" err="1"/>
              <a:t>HackerRank</a:t>
            </a:r>
            <a:r>
              <a:rPr lang="bg-BG" sz="1800" dirty="0"/>
              <a:t>)</a:t>
            </a:r>
            <a:endParaRPr lang="ru-RU" sz="1400" dirty="0"/>
          </a:p>
          <a:p>
            <a:r>
              <a:rPr lang="bg-BG" sz="2000" dirty="0"/>
              <a:t>За момента ще ползваме обновен вариант на арената намиращ се </a:t>
            </a:r>
            <a:r>
              <a:rPr lang="bg-BG" sz="2000" dirty="0">
                <a:hlinkClick r:id="rId3"/>
              </a:rPr>
              <a:t>тук</a:t>
            </a:r>
            <a:r>
              <a:rPr lang="en-US" sz="2000" dirty="0"/>
              <a:t> (</a:t>
            </a:r>
            <a:r>
              <a:rPr lang="en-US" sz="2000" dirty="0">
                <a:hlinkClick r:id="rId3"/>
              </a:rPr>
              <a:t>https://skelet.fmi.uni-sofia.bg</a:t>
            </a:r>
            <a:r>
              <a:rPr lang="en-US" sz="2000" dirty="0"/>
              <a:t>)</a:t>
            </a:r>
            <a:r>
              <a:rPr lang="bg-BG" sz="2000" dirty="0"/>
              <a:t>, като при установяване на стабилност от нейна страна, ще бъде обновена и старата арена</a:t>
            </a:r>
            <a:endParaRPr lang="en-US" sz="2000" dirty="0"/>
          </a:p>
          <a:p>
            <a:endParaRPr lang="bg-BG" sz="20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3465795"/>
              </p:ext>
            </p:extLst>
          </p:nvPr>
        </p:nvGraphicFramePr>
        <p:xfrm>
          <a:off x="6426556" y="472224"/>
          <a:ext cx="4726549" cy="35688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34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531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6571">
                <a:tc>
                  <a:txBody>
                    <a:bodyPr/>
                    <a:lstStyle/>
                    <a:p>
                      <a:r>
                        <a:rPr lang="bg-BG" sz="1700" dirty="0"/>
                        <a:t>Код</a:t>
                      </a:r>
                      <a:endParaRPr lang="en-US" sz="1700" dirty="0"/>
                    </a:p>
                  </a:txBody>
                  <a:tcPr marL="86219" marR="86219" marT="43109" marB="43109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bg-BG" sz="1700" dirty="0"/>
                        <a:t>Грешка</a:t>
                      </a:r>
                      <a:endParaRPr lang="en-US" sz="1700" dirty="0"/>
                    </a:p>
                  </a:txBody>
                  <a:tcPr marL="86219" marR="86219" marT="43109" marB="43109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9668">
                <a:tc>
                  <a:txBody>
                    <a:bodyPr/>
                    <a:lstStyle/>
                    <a:p>
                      <a:r>
                        <a:rPr lang="bg-BG" sz="1700" dirty="0"/>
                        <a:t>ОК</a:t>
                      </a:r>
                      <a:endParaRPr lang="en-US" sz="1700" dirty="0"/>
                    </a:p>
                  </a:txBody>
                  <a:tcPr marL="86219" marR="86219" marT="43109" marB="43109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bg-BG" sz="1700" dirty="0"/>
                        <a:t>Успешно минал тест</a:t>
                      </a:r>
                      <a:endParaRPr lang="en-US" sz="1700" dirty="0"/>
                    </a:p>
                  </a:txBody>
                  <a:tcPr marL="86219" marR="86219" marT="43109" marB="43109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9668">
                <a:tc>
                  <a:txBody>
                    <a:bodyPr/>
                    <a:lstStyle/>
                    <a:p>
                      <a:r>
                        <a:rPr lang="en-US" sz="1700" dirty="0"/>
                        <a:t>WA</a:t>
                      </a:r>
                    </a:p>
                  </a:txBody>
                  <a:tcPr marL="86219" marR="86219" marT="43109" marB="43109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/>
                        <a:t>Wrong Answer</a:t>
                      </a:r>
                    </a:p>
                  </a:txBody>
                  <a:tcPr marL="86219" marR="86219" marT="43109" marB="43109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9668">
                <a:tc>
                  <a:txBody>
                    <a:bodyPr/>
                    <a:lstStyle/>
                    <a:p>
                      <a:r>
                        <a:rPr lang="en-US" sz="1700" dirty="0"/>
                        <a:t>PE</a:t>
                      </a:r>
                    </a:p>
                  </a:txBody>
                  <a:tcPr marL="86219" marR="86219" marT="43109" marB="43109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/>
                        <a:t>Presentation Error (whitespace</a:t>
                      </a:r>
                      <a:r>
                        <a:rPr lang="en-US" sz="1700" baseline="0" dirty="0"/>
                        <a:t> errors</a:t>
                      </a:r>
                      <a:r>
                        <a:rPr lang="bg-BG" sz="1700" baseline="0" dirty="0"/>
                        <a:t>, на места се срещат като </a:t>
                      </a:r>
                      <a:r>
                        <a:rPr lang="en-US" sz="1700" baseline="0" dirty="0"/>
                        <a:t>WA</a:t>
                      </a:r>
                      <a:r>
                        <a:rPr lang="en-US" sz="1700" dirty="0"/>
                        <a:t>)</a:t>
                      </a:r>
                    </a:p>
                  </a:txBody>
                  <a:tcPr marL="86219" marR="86219" marT="43109" marB="43109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9668">
                <a:tc>
                  <a:txBody>
                    <a:bodyPr/>
                    <a:lstStyle/>
                    <a:p>
                      <a:r>
                        <a:rPr lang="en-US" sz="1700" dirty="0"/>
                        <a:t>TL</a:t>
                      </a:r>
                    </a:p>
                  </a:txBody>
                  <a:tcPr marL="86219" marR="86219" marT="43109" marB="43109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/>
                        <a:t>Time Limit (Exceeded)</a:t>
                      </a:r>
                    </a:p>
                  </a:txBody>
                  <a:tcPr marL="86219" marR="86219" marT="43109" marB="43109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9668">
                <a:tc>
                  <a:txBody>
                    <a:bodyPr/>
                    <a:lstStyle/>
                    <a:p>
                      <a:r>
                        <a:rPr lang="en-US" sz="1700" dirty="0"/>
                        <a:t>ML</a:t>
                      </a:r>
                    </a:p>
                  </a:txBody>
                  <a:tcPr marL="86219" marR="86219" marT="43109" marB="43109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/>
                        <a:t>Memory Limit (Exceeded)</a:t>
                      </a:r>
                    </a:p>
                  </a:txBody>
                  <a:tcPr marL="86219" marR="86219" marT="43109" marB="43109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4626">
                <a:tc>
                  <a:txBody>
                    <a:bodyPr/>
                    <a:lstStyle/>
                    <a:p>
                      <a:r>
                        <a:rPr lang="en-US" sz="1700" dirty="0"/>
                        <a:t>RE</a:t>
                      </a:r>
                    </a:p>
                  </a:txBody>
                  <a:tcPr marL="86219" marR="86219" marT="43109" marB="43109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/>
                        <a:t>Runtime Error (</a:t>
                      </a:r>
                      <a:r>
                        <a:rPr lang="bg-BG" sz="1700" dirty="0"/>
                        <a:t>целочислено деление на</a:t>
                      </a:r>
                      <a:r>
                        <a:rPr lang="bg-BG" sz="1700" baseline="0" dirty="0"/>
                        <a:t> нула, ровене в чужда памет и т.н.</a:t>
                      </a:r>
                      <a:r>
                        <a:rPr lang="en-US" sz="1700" dirty="0"/>
                        <a:t>)</a:t>
                      </a:r>
                    </a:p>
                  </a:txBody>
                  <a:tcPr marL="86219" marR="86219" marT="43109" marB="43109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4626">
                <a:tc>
                  <a:txBody>
                    <a:bodyPr/>
                    <a:lstStyle/>
                    <a:p>
                      <a:r>
                        <a:rPr lang="en-US" sz="1700" dirty="0"/>
                        <a:t>CE</a:t>
                      </a:r>
                    </a:p>
                  </a:txBody>
                  <a:tcPr marL="86219" marR="86219" marT="43109" marB="43109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/>
                        <a:t>Compilation Error </a:t>
                      </a:r>
                      <a:r>
                        <a:rPr lang="bg-BG" sz="1700" dirty="0"/>
                        <a:t>(единствения, които идва с пояснение къде ви е грешката)</a:t>
                      </a:r>
                      <a:endParaRPr lang="en-US" sz="1700" dirty="0"/>
                    </a:p>
                  </a:txBody>
                  <a:tcPr marL="86219" marR="86219" marT="43109" marB="43109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8833425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7818</TotalTime>
  <Words>709</Words>
  <Application>Microsoft Office PowerPoint</Application>
  <PresentationFormat>Widescreen</PresentationFormat>
  <Paragraphs>94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Trebuchet MS</vt:lpstr>
      <vt:lpstr>Wingdings</vt:lpstr>
      <vt:lpstr>Wingdings 3</vt:lpstr>
      <vt:lpstr>Facet</vt:lpstr>
      <vt:lpstr>ДАА – практикум</vt:lpstr>
      <vt:lpstr>Иван Камбуров</vt:lpstr>
      <vt:lpstr>Накратко за курса</vt:lpstr>
      <vt:lpstr>Конспект по ДАА-практикум  (за всички групи):   </vt:lpstr>
      <vt:lpstr>Какво ще правим?</vt:lpstr>
      <vt:lpstr>Оценяване и бонуси:</vt:lpstr>
      <vt:lpstr>Състезателно програмиране</vt:lpstr>
      <vt:lpstr>Системи за автоматизирано тестване на решения (judges)</vt:lpstr>
      <vt:lpstr>Какво представляват?</vt:lpstr>
      <vt:lpstr>Регистрации в арената на ФМИ</vt:lpstr>
      <vt:lpstr>Демо на Maycamp Arena-та (на ФМИ)</vt:lpstr>
      <vt:lpstr>Задачи за запознанство със системата</vt:lpstr>
      <vt:lpstr>Допълнителни ресурси – задачи и състезания:</vt:lpstr>
      <vt:lpstr>Допълнителни материали за подготовка:</vt:lpstr>
      <vt:lpstr>Край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ДАА – практикум</dc:title>
  <dc:creator>Ivan Kamburov</dc:creator>
  <cp:lastModifiedBy>Ivan Kamburov</cp:lastModifiedBy>
  <cp:revision>26</cp:revision>
  <dcterms:created xsi:type="dcterms:W3CDTF">2017-02-23T01:03:46Z</dcterms:created>
  <dcterms:modified xsi:type="dcterms:W3CDTF">2017-11-09T12:06:18Z</dcterms:modified>
</cp:coreProperties>
</file>