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22"/>
  </p:notesMasterIdLst>
  <p:handoutMasterIdLst>
    <p:handoutMasterId r:id="rId23"/>
  </p:handoutMasterIdLst>
  <p:sldIdLst>
    <p:sldId id="274" r:id="rId3"/>
    <p:sldId id="276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2" r:id="rId17"/>
    <p:sldId id="473" r:id="rId18"/>
    <p:sldId id="470" r:id="rId19"/>
    <p:sldId id="471" r:id="rId20"/>
    <p:sldId id="457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EDC"/>
    <a:srgbClr val="F0A22E"/>
    <a:srgbClr val="603A14"/>
    <a:srgbClr val="E85C0E"/>
    <a:srgbClr val="BAB398"/>
    <a:srgbClr val="ADA485"/>
    <a:srgbClr val="C6C0AA"/>
    <a:srgbClr val="663606"/>
    <a:srgbClr val="663106"/>
    <a:srgbClr val="F8DC9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4533" autoAdjust="0"/>
  </p:normalViewPr>
  <p:slideViewPr>
    <p:cSldViewPr>
      <p:cViewPr varScale="1">
        <p:scale>
          <a:sx n="116" d="100"/>
          <a:sy n="116" d="100"/>
        </p:scale>
        <p:origin x="108" y="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5/15/2016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 smtClean="0"/>
              <a:t>© Software University Foundation – </a:t>
            </a:r>
            <a:r>
              <a:rPr lang="en-US" sz="1000" u="sng" dirty="0" smtClean="0">
                <a:hlinkClick r:id="rId2"/>
              </a:rPr>
              <a:t>http://softuni.org</a:t>
            </a:r>
            <a:endParaRPr lang="en-US" sz="1000" dirty="0" smtClean="0"/>
          </a:p>
          <a:p>
            <a:r>
              <a:rPr lang="en-US" sz="1000" dirty="0" smtClean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4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2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3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6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9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5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299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5026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00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924751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82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4981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7610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bg bwMode="grayWhite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a Picture Here</a:t>
            </a:r>
            <a:endParaRPr lang="en-US" dirty="0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Web Site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Web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 smtClean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7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923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882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7679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872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2785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051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725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1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62" r:id="rId18"/>
  </p:sldLayoutIdLst>
  <p:hf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ev.mysql.com/downloads/mysq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293812" y="428447"/>
            <a:ext cx="6391275" cy="1087438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MySQL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269570" y="1473633"/>
            <a:ext cx="7305675" cy="1281112"/>
          </a:xfrm>
        </p:spPr>
        <p:txBody>
          <a:bodyPr>
            <a:normAutofit/>
          </a:bodyPr>
          <a:lstStyle/>
          <a:p>
            <a:r>
              <a:rPr lang="en-US" dirty="0" smtClean="0"/>
              <a:t>Working with MySQL</a:t>
            </a:r>
            <a:br>
              <a:rPr lang="en-US" dirty="0" smtClean="0"/>
            </a:br>
            <a:r>
              <a:rPr lang="en-US" dirty="0" smtClean="0"/>
              <a:t>and MySQL Workbench</a:t>
            </a:r>
          </a:p>
        </p:txBody>
      </p:sp>
      <p:pic>
        <p:nvPicPr>
          <p:cNvPr id="16" name="Picture 2" descr="database, storag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4325010"/>
            <a:ext cx="1867556" cy="18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w3resource.com/mysql/mysql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2" r="-3634"/>
          <a:stretch/>
        </p:blipFill>
        <p:spPr bwMode="auto">
          <a:xfrm>
            <a:off x="3165860" y="3993606"/>
            <a:ext cx="4162401" cy="2174246"/>
          </a:xfrm>
          <a:prstGeom prst="roundRect">
            <a:avLst>
              <a:gd name="adj" fmla="val 3787"/>
            </a:avLst>
          </a:prstGeom>
          <a:solidFill>
            <a:srgbClr val="FFFFFF"/>
          </a:solidFill>
          <a:extLst/>
        </p:spPr>
      </p:pic>
      <p:pic>
        <p:nvPicPr>
          <p:cNvPr id="18" name="Picture 2" descr="database, storag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3832653"/>
            <a:ext cx="1352459" cy="14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212" y="5062976"/>
            <a:ext cx="8938472" cy="820600"/>
          </a:xfrm>
        </p:spPr>
        <p:txBody>
          <a:bodyPr/>
          <a:lstStyle/>
          <a:p>
            <a:r>
              <a:rPr lang="fr-FR" dirty="0"/>
              <a:t>MySQL Console Client</a:t>
            </a:r>
            <a:endParaRPr lang="bg-B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64" y="948176"/>
            <a:ext cx="6629400" cy="38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15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MySQL Workbench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MySQL Workbench</a:t>
            </a:r>
          </a:p>
          <a:p>
            <a:pPr lvl="1"/>
            <a:r>
              <a:rPr lang="en-US" dirty="0" smtClean="0"/>
              <a:t>Free open-source GUI administration tool for MySQL</a:t>
            </a:r>
          </a:p>
          <a:p>
            <a:pPr lvl="1"/>
            <a:r>
              <a:rPr lang="en-US" dirty="0"/>
              <a:t>Execute SQL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Browse </a:t>
            </a:r>
            <a:r>
              <a:rPr lang="en-US" dirty="0"/>
              <a:t>/ edit table data</a:t>
            </a:r>
          </a:p>
          <a:p>
            <a:pPr lvl="1"/>
            <a:r>
              <a:rPr lang="en-US" dirty="0" smtClean="0"/>
              <a:t>Create / modify relational schema</a:t>
            </a:r>
          </a:p>
          <a:p>
            <a:pPr lvl="1"/>
            <a:r>
              <a:rPr lang="en-US" dirty="0" smtClean="0"/>
              <a:t>DB design  (E/R diagrams)</a:t>
            </a:r>
          </a:p>
          <a:p>
            <a:pPr lvl="2"/>
            <a:r>
              <a:rPr lang="en-US" dirty="0" smtClean="0"/>
              <a:t>Forward / reverse engineering</a:t>
            </a:r>
          </a:p>
          <a:p>
            <a:pPr lvl="1"/>
            <a:r>
              <a:rPr lang="en-US" dirty="0" smtClean="0"/>
              <a:t>Visualize query plan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3886200"/>
            <a:ext cx="4550782" cy="26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4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2012" y="5105400"/>
            <a:ext cx="7924800" cy="820600"/>
          </a:xfrm>
        </p:spPr>
        <p:txBody>
          <a:bodyPr/>
          <a:lstStyle/>
          <a:p>
            <a:r>
              <a:rPr lang="fr-FR" dirty="0"/>
              <a:t>MySQL </a:t>
            </a:r>
            <a:r>
              <a:rPr lang="fr-FR" dirty="0" smtClean="0"/>
              <a:t>Workbench</a:t>
            </a:r>
            <a:endParaRPr lang="bg-B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2012" y="5885520"/>
            <a:ext cx="7924800" cy="719034"/>
          </a:xfrm>
        </p:spPr>
        <p:txBody>
          <a:bodyPr/>
          <a:lstStyle/>
          <a:p>
            <a:r>
              <a:rPr lang="en-US" dirty="0" smtClean="0"/>
              <a:t>Live Demo</a:t>
            </a:r>
            <a:endParaRPr lang="bg-BG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00" y="958152"/>
            <a:ext cx="6860512" cy="393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06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phpMyAdmin Tool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 smtClean="0"/>
              <a:t>phpMyAdmin – </a:t>
            </a:r>
            <a:r>
              <a:rPr lang="en-US" dirty="0" smtClean="0"/>
              <a:t>Web-based open-source MySQL admin tool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47" y="2057400"/>
            <a:ext cx="10443353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3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2012" y="5093184"/>
            <a:ext cx="7924800" cy="820600"/>
          </a:xfrm>
        </p:spPr>
        <p:txBody>
          <a:bodyPr/>
          <a:lstStyle/>
          <a:p>
            <a:r>
              <a:rPr lang="fr-FR" dirty="0" smtClean="0"/>
              <a:t>phpMyAdmin</a:t>
            </a:r>
            <a:endParaRPr lang="bg-B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2012" y="5920580"/>
            <a:ext cx="7924800" cy="719034"/>
          </a:xfrm>
        </p:spPr>
        <p:txBody>
          <a:bodyPr/>
          <a:lstStyle/>
          <a:p>
            <a:r>
              <a:rPr lang="en-US" dirty="0" smtClean="0"/>
              <a:t>Live Demo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1277152"/>
            <a:ext cx="8534400" cy="35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8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Databases </a:t>
            </a:r>
            <a:r>
              <a:rPr lang="en-US" dirty="0"/>
              <a:t>and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2438400"/>
            <a:ext cx="8594429" cy="3602963"/>
          </a:xfrm>
        </p:spPr>
        <p:txBody>
          <a:bodyPr/>
          <a:lstStyle/>
          <a:p>
            <a:r>
              <a:rPr lang="en-US" dirty="0"/>
              <a:t>Creating a </a:t>
            </a:r>
            <a:r>
              <a:rPr lang="en-US" dirty="0" smtClean="0"/>
              <a:t>database</a:t>
            </a:r>
          </a:p>
          <a:p>
            <a:r>
              <a:rPr lang="en-US" dirty="0" smtClean="0"/>
              <a:t>Creating </a:t>
            </a:r>
            <a:r>
              <a:rPr lang="en-US" dirty="0" smtClean="0"/>
              <a:t>tables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2" y="1939802"/>
            <a:ext cx="10806000" cy="498598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DATABASE </a:t>
            </a:r>
            <a:r>
              <a:rPr lang="en-US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books</a:t>
            </a:r>
            <a:endParaRPr lang="en-US" b="1" spc="-30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2" y="3539121"/>
            <a:ext cx="5257800" cy="2480679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 books;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TABLE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authors (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id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NOT NULL AUTO_INCREMENT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name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VARCHAR(50) NOT NULL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PRIMARY KEY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(id)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46812" y="3545747"/>
            <a:ext cx="5243400" cy="2474053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TABLE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books (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id INT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NOT NULL AUTO_INCREMENT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name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VARCHAR(150) NOT NULL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isbn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VARCHAR(13) NULL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PRIMARY KEY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(id)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  <a:endParaRPr lang="en-US" sz="2200" b="1" spc="-30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4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 Tables and Table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Altering tables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Inserting data rows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2" y="1939665"/>
            <a:ext cx="10744200" cy="1889748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ALTER TABLE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books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ADD COLUMN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author_id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NULL AFTER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isbn;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ALTER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TABLE books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ADD INDEX FK_books_authors_idx (author_id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ASC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ALTER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TABLE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books ADD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CONSTRAINT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FK_books_authors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FOREIGN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KEY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(author_id)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REFERENCES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authors (id);</a:t>
            </a:r>
            <a:endParaRPr lang="en-US" sz="2200" b="1" spc="-30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4212" y="4953000"/>
            <a:ext cx="10744200" cy="1363450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INSERT INTO authors (name) VALUES ('Nakov');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INSERT INTO 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books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name, author_id, isbn)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VALUES </a:t>
            </a:r>
            <a:r>
              <a:rPr lang="en-US" sz="2200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('Intro C#', 1, '9789544005276</a:t>
            </a:r>
            <a:r>
              <a:rPr lang="en-US" sz="2200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324639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Moving a MySQL Database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move MySQL database to another server</a:t>
            </a:r>
          </a:p>
          <a:p>
            <a:pPr lvl="1"/>
            <a:r>
              <a:rPr lang="en-US" dirty="0" smtClean="0"/>
              <a:t>Use the SQL export / SQL import features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Export a database </a:t>
            </a:r>
            <a:r>
              <a:rPr lang="en-US" dirty="0" smtClean="0"/>
              <a:t>to SQL script</a:t>
            </a:r>
          </a:p>
          <a:p>
            <a:pPr lvl="1"/>
            <a:r>
              <a:rPr lang="en-US" dirty="0" smtClean="0"/>
              <a:t>MySQL Workbench </a:t>
            </a:r>
            <a:r>
              <a:rPr lang="en-US" dirty="0" smtClean="0">
                <a:sym typeface="Wingdings" pitchFamily="2" charset="2"/>
              </a:rPr>
              <a:t> Server Administration 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Data Export  Export to Self-Contained File</a:t>
            </a:r>
          </a:p>
          <a:p>
            <a:pPr lvl="1"/>
            <a:r>
              <a:rPr lang="en-US" noProof="1" smtClean="0">
                <a:sym typeface="Wingdings" pitchFamily="2" charset="2"/>
              </a:rPr>
              <a:t>phpMyAdmin</a:t>
            </a:r>
            <a:r>
              <a:rPr lang="en-US" dirty="0" smtClean="0">
                <a:sym typeface="Wingdings" pitchFamily="2" charset="2"/>
              </a:rPr>
              <a:t>  Export  SQL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Import a database </a:t>
            </a:r>
            <a:r>
              <a:rPr lang="en-US" dirty="0" smtClean="0">
                <a:sym typeface="Wingdings" pitchFamily="2" charset="2"/>
              </a:rPr>
              <a:t>from SQL script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Just execute the script in Workbench</a:t>
            </a:r>
          </a:p>
          <a:p>
            <a:pPr lvl="1"/>
            <a:r>
              <a:rPr lang="en-US" noProof="1" smtClean="0">
                <a:sym typeface="Wingdings" pitchFamily="2" charset="2"/>
              </a:rPr>
              <a:t>phpMyAdmin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Import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SQL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6" name="Picture 4" descr="https://www.drupal.org/files/project-images/Extract-object-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93" y="1143000"/>
            <a:ext cx="2415072" cy="241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2.psd100.com/ppp/2013/12/0201/Import-database-12021619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58" y="3968845"/>
            <a:ext cx="2072518" cy="20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6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6388" y="4791841"/>
            <a:ext cx="10591800" cy="820600"/>
          </a:xfrm>
        </p:spPr>
        <p:txBody>
          <a:bodyPr/>
          <a:lstStyle/>
          <a:p>
            <a:r>
              <a:rPr lang="en-US" dirty="0" smtClean="0"/>
              <a:t>Import / Export MySQL Database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685800"/>
            <a:ext cx="5181600" cy="4151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412" y="1266245"/>
            <a:ext cx="5486400" cy="33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9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388" y="1559713"/>
            <a:ext cx="8594429" cy="3880773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2800" dirty="0" smtClean="0"/>
              <a:t>What is MySQL?</a:t>
            </a:r>
          </a:p>
          <a:p>
            <a:pPr>
              <a:lnSpc>
                <a:spcPct val="95000"/>
              </a:lnSpc>
            </a:pPr>
            <a:r>
              <a:rPr lang="en-US" sz="2800" dirty="0" smtClean="0"/>
              <a:t>How to install MySQL?</a:t>
            </a:r>
          </a:p>
          <a:p>
            <a:pPr>
              <a:lnSpc>
                <a:spcPct val="95000"/>
              </a:lnSpc>
            </a:pPr>
            <a:r>
              <a:rPr lang="en-US" sz="2800" dirty="0" smtClean="0"/>
              <a:t>Which MySQL storage engine is</a:t>
            </a:r>
            <a:br>
              <a:rPr lang="en-US" sz="2800" dirty="0" smtClean="0"/>
            </a:br>
            <a:r>
              <a:rPr lang="en-US" sz="2800" dirty="0" smtClean="0"/>
              <a:t>recommended for most Web applications?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What is </a:t>
            </a:r>
            <a:r>
              <a:rPr lang="en-US" sz="2800" dirty="0" smtClean="0"/>
              <a:t>MySQL Workbench? Pros and Cons?</a:t>
            </a:r>
            <a:endParaRPr lang="en-US" sz="2800" dirty="0"/>
          </a:p>
          <a:p>
            <a:pPr>
              <a:lnSpc>
                <a:spcPct val="95000"/>
              </a:lnSpc>
            </a:pPr>
            <a:r>
              <a:rPr lang="en-US" sz="2800" dirty="0" smtClean="0"/>
              <a:t>What is </a:t>
            </a:r>
            <a:r>
              <a:rPr lang="en-US" sz="2800" noProof="1" smtClean="0"/>
              <a:t>phpMyAdmin</a:t>
            </a:r>
            <a:r>
              <a:rPr lang="en-US" sz="2800" dirty="0" smtClean="0"/>
              <a:t>?</a:t>
            </a:r>
            <a:r>
              <a:rPr lang="en-US" sz="2800" dirty="0"/>
              <a:t> Pros and Cons?</a:t>
            </a:r>
            <a:endParaRPr lang="en-US" sz="2800" dirty="0" smtClean="0"/>
          </a:p>
          <a:p>
            <a:pPr>
              <a:lnSpc>
                <a:spcPct val="95000"/>
              </a:lnSpc>
            </a:pPr>
            <a:r>
              <a:rPr lang="en-US" sz="2800" dirty="0" smtClean="0"/>
              <a:t>How do you create a new DB schema?</a:t>
            </a:r>
          </a:p>
          <a:p>
            <a:pPr>
              <a:lnSpc>
                <a:spcPct val="95000"/>
              </a:lnSpc>
            </a:pPr>
            <a:r>
              <a:rPr lang="en-US" sz="2800" dirty="0" smtClean="0"/>
              <a:t>How do you create a new table?</a:t>
            </a:r>
          </a:p>
          <a:p>
            <a:pPr>
              <a:lnSpc>
                <a:spcPct val="95000"/>
              </a:lnSpc>
            </a:pPr>
            <a:r>
              <a:rPr lang="en-US" sz="2800" dirty="0" smtClean="0"/>
              <a:t>How do you move a MySQL DB to another server?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4" descr="D:\_WORK PROJECTS\Nakov\Presentation Slides Design\Question Summary Slide\Store\minions summary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310" y="1219200"/>
            <a:ext cx="2438400" cy="24384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8588426" y="5227300"/>
            <a:ext cx="3081986" cy="1628125"/>
            <a:chOff x="998778" y="2709000"/>
            <a:chExt cx="7687634" cy="351073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78" y="2709000"/>
              <a:ext cx="7687634" cy="3510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 rot="21361232">
              <a:off x="1603866" y="3732944"/>
              <a:ext cx="6576452" cy="1327851"/>
            </a:xfrm>
            <a:prstGeom prst="rect">
              <a:avLst/>
            </a:prstGeom>
            <a:noFill/>
          </p:spPr>
          <p:txBody>
            <a:bodyPr wrap="none" rtlCol="0">
              <a:prstTxWarp prst="textCascadeUp">
                <a:avLst/>
              </a:prstTxWarp>
              <a:spAutoFit/>
            </a:bodyPr>
            <a:lstStyle/>
            <a:p>
              <a:r>
                <a:rPr lang="en-US" sz="10700" b="1" dirty="0" smtClean="0">
                  <a:ln w="3175">
                    <a:solidFill>
                      <a:srgbClr val="FFFFFF">
                        <a:alpha val="50000"/>
                      </a:srgb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  <a:alpha val="49804"/>
                    </a:schemeClr>
                  </a:solidFill>
                  <a:effectLst>
                    <a:outerShdw blurRad="88900" sx="102000" sy="102000" algn="ctr" rotWithShape="0">
                      <a:prstClr val="black"/>
                    </a:outerShdw>
                  </a:effectLst>
                </a:rPr>
                <a:t>Databases</a:t>
              </a:r>
              <a:endParaRPr lang="en-US" sz="10700" b="1" dirty="0">
                <a:ln w="3175">
                  <a:solidFill>
                    <a:srgbClr val="FFFFFF">
                      <a:alpha val="50000"/>
                    </a:srgb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  <a:alpha val="49804"/>
                  </a:schemeClr>
                </a:solidFill>
                <a:effectLst>
                  <a:outerShdw blurRad="88900" sx="102000" sy="102000" algn="ctr" rotWithShape="0">
                    <a:prstClr val="black"/>
                  </a:outerShdw>
                </a:effectLst>
              </a:endParaRPr>
            </a:p>
          </p:txBody>
        </p:sp>
      </p:grpSp>
      <p:pic>
        <p:nvPicPr>
          <p:cNvPr id="9" name="Picture 2" descr="db, status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44475"/>
            <a:ext cx="1381726" cy="13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8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bg-BG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4500" indent="-444500">
              <a:lnSpc>
                <a:spcPct val="110000"/>
              </a:lnSpc>
              <a:buFontTx/>
              <a:buAutoNum type="arabicPeriod"/>
            </a:pPr>
            <a:r>
              <a:rPr lang="en-US" dirty="0" smtClean="0"/>
              <a:t>MySQL Community Server</a:t>
            </a:r>
          </a:p>
          <a:p>
            <a:pPr marL="444500" indent="-444500">
              <a:lnSpc>
                <a:spcPct val="110000"/>
              </a:lnSpc>
              <a:buFontTx/>
              <a:buAutoNum type="arabicPeriod"/>
            </a:pPr>
            <a:r>
              <a:rPr lang="en-US" dirty="0" smtClean="0"/>
              <a:t>MySQL Services, Start, Stop</a:t>
            </a:r>
          </a:p>
          <a:p>
            <a:pPr marL="444500" indent="-444500">
              <a:lnSpc>
                <a:spcPct val="110000"/>
              </a:lnSpc>
              <a:buFontTx/>
              <a:buAutoNum type="arabicPeriod"/>
            </a:pPr>
            <a:r>
              <a:rPr lang="en-US" dirty="0" smtClean="0"/>
              <a:t>Authentication and Login</a:t>
            </a:r>
          </a:p>
          <a:p>
            <a:pPr marL="444500" indent="-444500">
              <a:lnSpc>
                <a:spcPct val="110000"/>
              </a:lnSpc>
              <a:buFontTx/>
              <a:buAutoNum type="arabicPeriod"/>
            </a:pPr>
            <a:r>
              <a:rPr lang="en-US" dirty="0" smtClean="0"/>
              <a:t>MySQL Console Client</a:t>
            </a:r>
          </a:p>
          <a:p>
            <a:pPr marL="444500" indent="-444500">
              <a:lnSpc>
                <a:spcPct val="110000"/>
              </a:lnSpc>
              <a:buFontTx/>
              <a:buAutoNum type="arabicPeriod"/>
            </a:pPr>
            <a:r>
              <a:rPr lang="en-US" dirty="0" smtClean="0"/>
              <a:t>MySQL Workbench</a:t>
            </a:r>
          </a:p>
          <a:p>
            <a:pPr marL="444500" indent="-444500">
              <a:lnSpc>
                <a:spcPct val="110000"/>
              </a:lnSpc>
              <a:buFontTx/>
              <a:buAutoNum type="arabicPeriod"/>
            </a:pPr>
            <a:r>
              <a:rPr lang="en-US" dirty="0" smtClean="0"/>
              <a:t>phpMyAdmin Tool</a:t>
            </a:r>
          </a:p>
          <a:p>
            <a:pPr marL="444500" indent="-444500">
              <a:lnSpc>
                <a:spcPct val="110000"/>
              </a:lnSpc>
              <a:buFontTx/>
              <a:buAutoNum type="arabicPeriod"/>
            </a:pPr>
            <a:r>
              <a:rPr lang="en-US" dirty="0" smtClean="0"/>
              <a:t>Create / Edit / Delete Databases and Tables</a:t>
            </a:r>
          </a:p>
          <a:p>
            <a:pPr marL="444500" indent="-444500">
              <a:lnSpc>
                <a:spcPct val="110000"/>
              </a:lnSpc>
              <a:buFontTx/>
              <a:buAutoNum type="arabicPeriod"/>
            </a:pPr>
            <a:r>
              <a:rPr lang="en-US" dirty="0" smtClean="0"/>
              <a:t>Import / Export a MySQL Database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457200"/>
            <a:ext cx="2522646" cy="25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b, statu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27" y="4343400"/>
            <a:ext cx="2206202" cy="21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w3resource.com/mysql/mysql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2" r="-3634"/>
          <a:stretch/>
        </p:blipFill>
        <p:spPr bwMode="auto">
          <a:xfrm>
            <a:off x="5461620" y="3408634"/>
            <a:ext cx="2956552" cy="1544366"/>
          </a:xfrm>
          <a:prstGeom prst="roundRect">
            <a:avLst>
              <a:gd name="adj" fmla="val 3787"/>
            </a:avLst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164698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212" y="4986776"/>
            <a:ext cx="8938472" cy="8206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MySQL Server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212" y="5788744"/>
            <a:ext cx="8938472" cy="688256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endParaRPr lang="en-US" dirty="0"/>
          </a:p>
        </p:txBody>
      </p:sp>
      <p:pic>
        <p:nvPicPr>
          <p:cNvPr id="9" name="Picture 4" descr="http://www.w3resource.com/mysql/mysq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2" r="-3634"/>
          <a:stretch/>
        </p:blipFill>
        <p:spPr bwMode="auto">
          <a:xfrm>
            <a:off x="3427412" y="2057400"/>
            <a:ext cx="5053482" cy="2639706"/>
          </a:xfrm>
          <a:prstGeom prst="roundRect">
            <a:avLst>
              <a:gd name="adj" fmla="val 3787"/>
            </a:avLst>
          </a:prstGeom>
          <a:solidFill>
            <a:srgbClr val="FFFFFF"/>
          </a:solidFill>
          <a:extLst/>
        </p:spPr>
      </p:pic>
      <p:pic>
        <p:nvPicPr>
          <p:cNvPr id="33796" name="Picture 4" descr="http://www.trainingspot.com/images/SQL2008_icon_lar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0004">
            <a:off x="7693605" y="897615"/>
            <a:ext cx="1784954" cy="1849406"/>
          </a:xfrm>
          <a:prstGeom prst="roundRect">
            <a:avLst>
              <a:gd name="adj" fmla="val 3706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967">
            <a:off x="2192425" y="909584"/>
            <a:ext cx="4141771" cy="2469507"/>
          </a:xfrm>
          <a:prstGeom prst="roundRect">
            <a:avLst>
              <a:gd name="adj" fmla="val 2538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RightFacing">
              <a:rot lat="449630" lon="20136790" rev="25684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9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is MySQL?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MySQL Database Server</a:t>
            </a:r>
          </a:p>
          <a:p>
            <a:pPr lvl="1"/>
            <a:r>
              <a:rPr lang="en-US" dirty="0" smtClean="0"/>
              <a:t>MySQL is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open-source</a:t>
            </a:r>
            <a:r>
              <a:rPr lang="en-US" dirty="0" smtClean="0"/>
              <a:t> DB server (RDBMS)</a:t>
            </a:r>
          </a:p>
          <a:p>
            <a:pPr lvl="1"/>
            <a:r>
              <a:rPr lang="en-US" dirty="0" smtClean="0"/>
              <a:t>World's most-popular open-source database</a:t>
            </a:r>
          </a:p>
          <a:p>
            <a:pPr lvl="1"/>
            <a:r>
              <a:rPr lang="en-US" dirty="0" smtClean="0"/>
              <a:t>Mostly used to power web sites and small apps</a:t>
            </a:r>
          </a:p>
          <a:p>
            <a:pPr lvl="1"/>
            <a:r>
              <a:rPr lang="en-US" dirty="0" smtClean="0"/>
              <a:t>Supports concurrency,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transactions</a:t>
            </a:r>
            <a:r>
              <a:rPr lang="en-US" dirty="0" smtClean="0"/>
              <a:t> (full ACID)</a:t>
            </a:r>
          </a:p>
          <a:p>
            <a:pPr lvl="1"/>
            <a:r>
              <a:rPr lang="en-US" dirty="0" smtClean="0"/>
              <a:t>Stored procedures, views, triggers, partitioning</a:t>
            </a:r>
          </a:p>
          <a:p>
            <a:pPr lvl="1"/>
            <a:r>
              <a:rPr lang="en-US" dirty="0"/>
              <a:t>Support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clustering</a:t>
            </a:r>
            <a:r>
              <a:rPr lang="en-US" dirty="0"/>
              <a:t> and </a:t>
            </a:r>
            <a:r>
              <a:rPr lang="en-US" dirty="0" smtClean="0"/>
              <a:t>replication</a:t>
            </a:r>
          </a:p>
          <a:p>
            <a:r>
              <a:rPr lang="en-US" sz="3500" dirty="0" smtClean="0"/>
              <a:t>Free and paid editions</a:t>
            </a:r>
          </a:p>
          <a:p>
            <a:pPr lvl="1"/>
            <a:r>
              <a:rPr lang="en-US" dirty="0" smtClean="0"/>
              <a:t>Community Server, Enterprise, Cluster CGE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http://www.w3resource.com/mysql/mysql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2" r="-3634"/>
          <a:stretch/>
        </p:blipFill>
        <p:spPr bwMode="auto">
          <a:xfrm>
            <a:off x="5924234" y="1292878"/>
            <a:ext cx="2691436" cy="1405882"/>
          </a:xfrm>
          <a:prstGeom prst="roundRect">
            <a:avLst>
              <a:gd name="adj" fmla="val 3787"/>
            </a:avLst>
          </a:prstGeom>
          <a:solidFill>
            <a:srgbClr val="FFFFFF"/>
          </a:solidFill>
          <a:extLst/>
        </p:spPr>
      </p:pic>
      <p:pic>
        <p:nvPicPr>
          <p:cNvPr id="6" name="Picture 2" descr="database, storag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93" y="3581400"/>
            <a:ext cx="1867556" cy="18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6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MySQL Community Server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MySQL Community Server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The free open-source MySQL edition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MySQL for Windows: 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Pre-packaged installer available from </a:t>
            </a:r>
            <a:r>
              <a:rPr lang="fr-FR" dirty="0">
                <a:hlinkClick r:id="rId2"/>
              </a:rPr>
              <a:t>http://dev.mysql.com/downloads/mysql/</a:t>
            </a:r>
            <a:r>
              <a:rPr lang="en-US" dirty="0" smtClean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MySQL for Linux: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Available through the package managers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7613" y="5447493"/>
            <a:ext cx="97536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sudo apt-get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install </a:t>
            </a: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mysql-server</a:t>
            </a: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7613" y="6065031"/>
            <a:ext cx="97536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sudo yum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install </a:t>
            </a: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mysql-server</a:t>
            </a: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518" y="5449956"/>
            <a:ext cx="245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noProof="1" smtClean="0"/>
              <a:t>(Debian / Ubuntu)</a:t>
            </a:r>
            <a:endParaRPr lang="en-US" noProof="1"/>
          </a:p>
        </p:txBody>
      </p:sp>
      <p:sp>
        <p:nvSpPr>
          <p:cNvPr id="8" name="TextBox 7"/>
          <p:cNvSpPr txBox="1"/>
          <p:nvPr/>
        </p:nvSpPr>
        <p:spPr>
          <a:xfrm>
            <a:off x="8420168" y="6091535"/>
            <a:ext cx="253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noProof="1" smtClean="0"/>
              <a:t>(Red Hat / CentOS)</a:t>
            </a:r>
            <a:endParaRPr lang="en-US" noProof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2" y="76200"/>
            <a:ext cx="3439718" cy="25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5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Storage Engines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noProof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InnoDB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ym typeface="Wingdings" pitchFamily="2" charset="2"/>
              </a:rPr>
              <a:t>Fully ACID transactional, highly reliable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ym typeface="Wingdings" pitchFamily="2" charset="2"/>
              </a:rPr>
              <a:t>Recommended for most applications</a:t>
            </a:r>
          </a:p>
          <a:p>
            <a:pPr>
              <a:lnSpc>
                <a:spcPct val="110000"/>
              </a:lnSpc>
            </a:pP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MyISAM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Fast, </a:t>
            </a:r>
            <a:r>
              <a:rPr lang="en-US" dirty="0" smtClean="0"/>
              <a:t>non-transactional, </a:t>
            </a:r>
            <a:r>
              <a:rPr lang="en-US" dirty="0" smtClean="0">
                <a:sym typeface="Wingdings" pitchFamily="2" charset="2"/>
              </a:rPr>
              <a:t>unreliable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forget it!</a:t>
            </a:r>
          </a:p>
          <a:p>
            <a:pPr>
              <a:lnSpc>
                <a:spcPct val="110000"/>
              </a:lnSpc>
            </a:pPr>
            <a:r>
              <a:rPr lang="en-US" noProof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Memory (HEAP)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ym typeface="Wingdings" pitchFamily="2" charset="2"/>
              </a:rPr>
              <a:t>Ultra-fast, non-persistent storage (in-memory)</a:t>
            </a:r>
          </a:p>
          <a:p>
            <a:pPr>
              <a:lnSpc>
                <a:spcPct val="110000"/>
              </a:lnSpc>
            </a:pPr>
            <a:r>
              <a:rPr lang="en-US" noProof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CSV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ym typeface="Wingdings" pitchFamily="2" charset="2"/>
              </a:rPr>
              <a:t>Stores the data in CSV (text) files (slow!)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https://arti6genesis.files.wordpress.com/2012/05/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704852"/>
            <a:ext cx="3857625" cy="2181226"/>
          </a:xfrm>
          <a:prstGeom prst="roundRect">
            <a:avLst>
              <a:gd name="adj" fmla="val 1478"/>
            </a:avLst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eronga.com/wp-content/uploads/2012/09/wordpress_mysql_back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905" y="3657600"/>
            <a:ext cx="2222978" cy="222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MySQL Services, Start, Stop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MySQL services 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Windows</a:t>
            </a:r>
          </a:p>
          <a:p>
            <a:pPr lvl="1"/>
            <a:r>
              <a:rPr lang="en-US" dirty="0" smtClean="0"/>
              <a:t>Just one service: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MySQL56</a:t>
            </a:r>
          </a:p>
          <a:p>
            <a:pPr lvl="1"/>
            <a:r>
              <a:rPr lang="en-US" dirty="0" smtClean="0"/>
              <a:t>Starting:</a:t>
            </a: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Stopping:</a:t>
            </a:r>
          </a:p>
          <a:p>
            <a:pPr>
              <a:spcBef>
                <a:spcPts val="2400"/>
              </a:spcBef>
            </a:pPr>
            <a:r>
              <a:rPr lang="en-US" dirty="0"/>
              <a:t>MySQL services 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Linux</a:t>
            </a:r>
          </a:p>
          <a:p>
            <a:pPr lvl="1"/>
            <a:r>
              <a:rPr lang="en-US" dirty="0"/>
              <a:t>Starting: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/>
              <a:t>Stopping</a:t>
            </a:r>
            <a:r>
              <a:rPr lang="en-US" dirty="0" smtClean="0"/>
              <a:t>: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46810" y="2951485"/>
            <a:ext cx="3179253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net start MySQL56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42220" y="3479714"/>
            <a:ext cx="3179253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net </a:t>
            </a:r>
            <a:r>
              <a:rPr lang="en-US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stop MySQL56</a:t>
            </a:r>
            <a:endParaRPr lang="en-US" b="1" spc="-30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96" y="1308652"/>
            <a:ext cx="5567364" cy="24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42220" y="4822802"/>
            <a:ext cx="4366592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sudo service mysql start</a:t>
            </a:r>
            <a:endParaRPr lang="en-US" b="1" spc="-30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42220" y="5495220"/>
            <a:ext cx="4366592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sudo service mysql </a:t>
            </a:r>
            <a:r>
              <a:rPr lang="en-US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stop</a:t>
            </a:r>
            <a:endParaRPr lang="en-US" b="1" spc="-30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0" name="Picture 2" descr="https://www.rosehosting.com/blog/wp-content/uploads/2012/06/lamp-linux-apache-mysql-ph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78" y="4534364"/>
            <a:ext cx="2743200" cy="1700784"/>
          </a:xfrm>
          <a:prstGeom prst="roundRect">
            <a:avLst>
              <a:gd name="adj" fmla="val 2642"/>
            </a:avLst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0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tsg.eng.fau.edu/wp-content/uploads/2010/09/phpmyadm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40" y="656113"/>
            <a:ext cx="5383824" cy="29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6212" y="4459228"/>
            <a:ext cx="8938472" cy="820600"/>
          </a:xfrm>
        </p:spPr>
        <p:txBody>
          <a:bodyPr/>
          <a:lstStyle/>
          <a:p>
            <a:r>
              <a:rPr lang="en-US" dirty="0" smtClean="0"/>
              <a:t>MySQL Administration Tools</a:t>
            </a:r>
            <a:endParaRPr lang="bg-BG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6212" y="5317043"/>
            <a:ext cx="8938472" cy="1212567"/>
          </a:xfrm>
        </p:spPr>
        <p:txBody>
          <a:bodyPr/>
          <a:lstStyle/>
          <a:p>
            <a:r>
              <a:rPr lang="en-US" sz="3600" dirty="0" smtClean="0"/>
              <a:t>The Console MySQL Client,</a:t>
            </a:r>
            <a:br>
              <a:rPr lang="en-US" sz="3600" dirty="0" smtClean="0"/>
            </a:br>
            <a:r>
              <a:rPr lang="en-US" sz="3600" dirty="0" smtClean="0"/>
              <a:t>MySQL Workbench, </a:t>
            </a:r>
            <a:r>
              <a:rPr lang="en-US" sz="3600" noProof="1" smtClean="0"/>
              <a:t>phpMyAdmin</a:t>
            </a:r>
            <a:endParaRPr lang="en-US" sz="3600" noProof="1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77" y="1982626"/>
            <a:ext cx="3837789" cy="22067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codedog.net/wp-content/uploads/2013/02/phpMyAdmin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2720008"/>
            <a:ext cx="2336946" cy="1653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272208"/>
            <a:ext cx="3061252" cy="27077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32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Authentication and Login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MySQL uses traditional username / password authentication</a:t>
            </a:r>
          </a:p>
          <a:p>
            <a:pPr lvl="1"/>
            <a:r>
              <a:rPr lang="en-US" dirty="0" smtClean="0"/>
              <a:t>The administrator's user is: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root</a:t>
            </a:r>
          </a:p>
          <a:p>
            <a:pPr lvl="1"/>
            <a:r>
              <a:rPr lang="en-US" dirty="0" smtClean="0"/>
              <a:t>The default password is specified</a:t>
            </a:r>
            <a:br>
              <a:rPr lang="en-US" dirty="0" smtClean="0"/>
            </a:br>
            <a:r>
              <a:rPr lang="en-US" dirty="0" smtClean="0"/>
              <a:t>during the installation process</a:t>
            </a:r>
          </a:p>
          <a:p>
            <a:r>
              <a:rPr lang="en-US" dirty="0" smtClean="0"/>
              <a:t>Connecting through the</a:t>
            </a:r>
            <a:br>
              <a:rPr lang="en-US" dirty="0" smtClean="0"/>
            </a:br>
            <a:r>
              <a:rPr lang="en-US" dirty="0" smtClean="0"/>
              <a:t>console 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2288405"/>
            <a:ext cx="4358552" cy="38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2526" y="5082208"/>
            <a:ext cx="5840816" cy="1288751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mysql –u root -p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 world;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* from city limit 100;</a:t>
            </a:r>
          </a:p>
        </p:txBody>
      </p:sp>
    </p:spTree>
    <p:extLst>
      <p:ext uri="{BB962C8B-B14F-4D97-AF65-F5344CB8AC3E}">
        <p14:creationId xmlns:p14="http://schemas.microsoft.com/office/powerpoint/2010/main" val="237284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676</Words>
  <Application>Microsoft Office PowerPoint</Application>
  <PresentationFormat>Custom</PresentationFormat>
  <Paragraphs>161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Consolas</vt:lpstr>
      <vt:lpstr>Trebuchet MS</vt:lpstr>
      <vt:lpstr>Wingdings</vt:lpstr>
      <vt:lpstr>Wingdings 3</vt:lpstr>
      <vt:lpstr>Facet</vt:lpstr>
      <vt:lpstr>Introduction to MySQL</vt:lpstr>
      <vt:lpstr>Table of Contents</vt:lpstr>
      <vt:lpstr>MySQL Server</vt:lpstr>
      <vt:lpstr>What is MySQL?</vt:lpstr>
      <vt:lpstr>MySQL Community Server</vt:lpstr>
      <vt:lpstr>MySQL Storage Engines</vt:lpstr>
      <vt:lpstr>MySQL Services, Start, Stop</vt:lpstr>
      <vt:lpstr>MySQL Administration Tools</vt:lpstr>
      <vt:lpstr>Authentication and Login</vt:lpstr>
      <vt:lpstr>MySQL Console Client</vt:lpstr>
      <vt:lpstr>MySQL Workbench</vt:lpstr>
      <vt:lpstr>MySQL Workbench</vt:lpstr>
      <vt:lpstr>phpMyAdmin Tool</vt:lpstr>
      <vt:lpstr>phpMyAdmin</vt:lpstr>
      <vt:lpstr>Creating Databases and Tables</vt:lpstr>
      <vt:lpstr>Edit Tables and Table Data</vt:lpstr>
      <vt:lpstr>Moving a MySQL Database</vt:lpstr>
      <vt:lpstr>Import / Export MySQL Database</vt:lpstr>
      <vt:lpstr>Summary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MySQL</dc:title>
  <dc:subject>Software Development Course</dc:subject>
  <dc:creator/>
  <cp:keywords>Databases, SQL, programming, SoftUni, Software University, programming, software development, software engineering, course, MySQL</cp:keywords>
  <dc:description>Software University Foundation - http://softuni.org</dc:description>
  <cp:lastModifiedBy/>
  <cp:revision>1</cp:revision>
  <dcterms:created xsi:type="dcterms:W3CDTF">2014-01-02T17:00:34Z</dcterms:created>
  <dcterms:modified xsi:type="dcterms:W3CDTF">2016-05-15T18:37:36Z</dcterms:modified>
  <cp:category>Databases, SQL, programming, SoftUni, Software University, programming, software development, software engineering, course, MySQL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