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07" r:id="rId1"/>
  </p:sldMasterIdLst>
  <p:notesMasterIdLst>
    <p:notesMasterId r:id="rId33"/>
  </p:notesMasterIdLst>
  <p:sldIdLst>
    <p:sldId id="464" r:id="rId2"/>
    <p:sldId id="465" r:id="rId3"/>
    <p:sldId id="492" r:id="rId4"/>
    <p:sldId id="469" r:id="rId5"/>
    <p:sldId id="470" r:id="rId6"/>
    <p:sldId id="493" r:id="rId7"/>
    <p:sldId id="494" r:id="rId8"/>
    <p:sldId id="495" r:id="rId9"/>
    <p:sldId id="482" r:id="rId10"/>
    <p:sldId id="471" r:id="rId11"/>
    <p:sldId id="483" r:id="rId12"/>
    <p:sldId id="496" r:id="rId13"/>
    <p:sldId id="472" r:id="rId14"/>
    <p:sldId id="484" r:id="rId15"/>
    <p:sldId id="473" r:id="rId16"/>
    <p:sldId id="485" r:id="rId17"/>
    <p:sldId id="428" r:id="rId18"/>
    <p:sldId id="474" r:id="rId19"/>
    <p:sldId id="489" r:id="rId20"/>
    <p:sldId id="475" r:id="rId21"/>
    <p:sldId id="497" r:id="rId22"/>
    <p:sldId id="490" r:id="rId23"/>
    <p:sldId id="467" r:id="rId24"/>
    <p:sldId id="476" r:id="rId25"/>
    <p:sldId id="498" r:id="rId26"/>
    <p:sldId id="491" r:id="rId27"/>
    <p:sldId id="477" r:id="rId28"/>
    <p:sldId id="499" r:id="rId29"/>
    <p:sldId id="486" r:id="rId30"/>
    <p:sldId id="478" r:id="rId31"/>
    <p:sldId id="479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88C"/>
    <a:srgbClr val="0070C0"/>
    <a:srgbClr val="3399FF"/>
    <a:srgbClr val="FFCCFF"/>
    <a:srgbClr val="FF00FF"/>
    <a:srgbClr val="000066"/>
    <a:srgbClr val="A1BD63"/>
    <a:srgbClr val="006600"/>
    <a:srgbClr val="336600"/>
    <a:srgbClr val="BBD9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38" autoAdjust="0"/>
    <p:restoredTop sz="88482" autoAdjust="0"/>
  </p:normalViewPr>
  <p:slideViewPr>
    <p:cSldViewPr>
      <p:cViewPr varScale="1">
        <p:scale>
          <a:sx n="84" d="100"/>
          <a:sy n="84" d="100"/>
        </p:scale>
        <p:origin x="1358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56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199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горния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B9ED2C-851F-4193-8C04-09F342F60FD1}" type="datetimeFigureOut">
              <a:rPr lang="bg-BG" smtClean="0"/>
              <a:pPr/>
              <a:t>5.4.2021 г.</a:t>
            </a:fld>
            <a:endParaRPr lang="bg-BG"/>
          </a:p>
        </p:txBody>
      </p:sp>
      <p:sp>
        <p:nvSpPr>
          <p:cNvPr id="4" name="Контейнер за изображение на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Контейнер за бележ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DF07EE-69FA-4824-B30A-1662B7D73DD1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076274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F07EE-69FA-4824-B30A-1662B7D73DD1}" type="slidenum">
              <a:rPr lang="bg-BG" smtClean="0"/>
              <a:pPr/>
              <a:t>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501221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-76200" y="3319552"/>
            <a:ext cx="9296400" cy="338048"/>
            <a:chOff x="0" y="3200400"/>
            <a:chExt cx="9144000" cy="140495"/>
          </a:xfrm>
        </p:grpSpPr>
        <p:sp>
          <p:nvSpPr>
            <p:cNvPr id="5" name="Rectangle 4"/>
            <p:cNvSpPr/>
            <p:nvPr userDrawn="1"/>
          </p:nvSpPr>
          <p:spPr>
            <a:xfrm>
              <a:off x="0" y="3200400"/>
              <a:ext cx="9144000" cy="45719"/>
            </a:xfrm>
            <a:prstGeom prst="rect">
              <a:avLst/>
            </a:prstGeom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0" y="3247556"/>
              <a:ext cx="9144000" cy="45719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0" y="3295176"/>
              <a:ext cx="9144000" cy="4571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6263221"/>
            <a:ext cx="9143999" cy="594779"/>
          </a:xfrm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 marL="457200" indent="-457200">
              <a:buFontTx/>
              <a:buNone/>
              <a:defRPr lang="en-US" sz="2000" b="0" cap="none" spc="0" baseline="0" dirty="0">
                <a:solidFill>
                  <a:schemeClr val="tx1"/>
                </a:solidFill>
                <a:latin typeface="Calibri Light" panose="020F0302020204030204" pitchFamily="34" charset="0"/>
              </a:defRPr>
            </a:lvl1pPr>
          </a:lstStyle>
          <a:p>
            <a:pPr marL="0" lvl="0" inden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</a:pPr>
            <a:r>
              <a:rPr lang="en-US" dirty="0"/>
              <a:t>Click to edit</a:t>
            </a:r>
            <a:r>
              <a:rPr lang="bg-BG" dirty="0"/>
              <a:t> </a:t>
            </a:r>
            <a:r>
              <a:rPr lang="en-US" dirty="0"/>
              <a:t>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4648200"/>
            <a:ext cx="9143999" cy="7620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lang="bg-BG" sz="5400" b="1" kern="1200" spc="0" dirty="0">
                <a:ln w="3175"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bg-BG" dirty="0"/>
              <a:t>Заглавие на темата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0" y="1795552"/>
            <a:ext cx="91440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>
                <a:solidFill>
                  <a:schemeClr val="accent1"/>
                </a:solidFill>
                <a:latin typeface="Arial Black" panose="020B0A04020102020204" pitchFamily="34" charset="0"/>
              </a:rPr>
              <a:t>VR</a:t>
            </a:r>
            <a:r>
              <a:rPr lang="en-US" sz="2000" baseline="0" dirty="0">
                <a:solidFill>
                  <a:schemeClr val="accent1"/>
                </a:solidFill>
                <a:latin typeface="Arial Black" panose="020B0A04020102020204" pitchFamily="34" charset="0"/>
              </a:rPr>
              <a:t> </a:t>
            </a:r>
            <a:r>
              <a:rPr lang="en-US" sz="11500" dirty="0" err="1">
                <a:solidFill>
                  <a:srgbClr val="FF388C"/>
                </a:solidFill>
                <a:latin typeface="Arial Black" panose="020B0A04020102020204" pitchFamily="34" charset="0"/>
              </a:rPr>
              <a:t>AR</a:t>
            </a:r>
            <a:r>
              <a:rPr lang="en-US" sz="11500" dirty="0" err="1">
                <a:solidFill>
                  <a:schemeClr val="tx1"/>
                </a:solidFill>
                <a:latin typeface="Arial Black" panose="020B0A04020102020204" pitchFamily="34" charset="0"/>
              </a:rPr>
              <a:t>XR</a:t>
            </a:r>
            <a:endParaRPr lang="bg-BG" sz="115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3962400"/>
            <a:ext cx="9143999" cy="6858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lang="bg-BG" sz="3600" b="0" kern="1200" spc="0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bg-BG" dirty="0"/>
              <a:t>НОМЕР НА ТЕМАТА</a:t>
            </a:r>
          </a:p>
        </p:txBody>
      </p:sp>
      <p:sp>
        <p:nvSpPr>
          <p:cNvPr id="7" name="Freeform 6"/>
          <p:cNvSpPr/>
          <p:nvPr userDrawn="1"/>
        </p:nvSpPr>
        <p:spPr>
          <a:xfrm>
            <a:off x="3958373" y="2057399"/>
            <a:ext cx="1182919" cy="533401"/>
          </a:xfrm>
          <a:custGeom>
            <a:avLst/>
            <a:gdLst>
              <a:gd name="connsiteX0" fmla="*/ 0 w 1130531"/>
              <a:gd name="connsiteY0" fmla="*/ 0 h 665019"/>
              <a:gd name="connsiteX1" fmla="*/ 581891 w 1130531"/>
              <a:gd name="connsiteY1" fmla="*/ 665019 h 665019"/>
              <a:gd name="connsiteX2" fmla="*/ 1130531 w 1130531"/>
              <a:gd name="connsiteY2" fmla="*/ 83128 h 665019"/>
              <a:gd name="connsiteX0" fmla="*/ 0 w 1130531"/>
              <a:gd name="connsiteY0" fmla="*/ 0 h 532016"/>
              <a:gd name="connsiteX1" fmla="*/ 581891 w 1130531"/>
              <a:gd name="connsiteY1" fmla="*/ 532016 h 532016"/>
              <a:gd name="connsiteX2" fmla="*/ 1130531 w 1130531"/>
              <a:gd name="connsiteY2" fmla="*/ 83128 h 532016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56725"/>
              <a:gd name="connsiteY0" fmla="*/ 0 h 588169"/>
              <a:gd name="connsiteX1" fmla="*/ 608085 w 1156725"/>
              <a:gd name="connsiteY1" fmla="*/ 588169 h 588169"/>
              <a:gd name="connsiteX2" fmla="*/ 1156725 w 1156725"/>
              <a:gd name="connsiteY2" fmla="*/ 61696 h 588169"/>
              <a:gd name="connsiteX0" fmla="*/ 0 w 1156725"/>
              <a:gd name="connsiteY0" fmla="*/ 0 h 631032"/>
              <a:gd name="connsiteX1" fmla="*/ 608085 w 1156725"/>
              <a:gd name="connsiteY1" fmla="*/ 631032 h 631032"/>
              <a:gd name="connsiteX2" fmla="*/ 1156725 w 1156725"/>
              <a:gd name="connsiteY2" fmla="*/ 61696 h 631032"/>
              <a:gd name="connsiteX0" fmla="*/ 0 w 1156725"/>
              <a:gd name="connsiteY0" fmla="*/ 0 h 631032"/>
              <a:gd name="connsiteX1" fmla="*/ 608085 w 1156725"/>
              <a:gd name="connsiteY1" fmla="*/ 631032 h 631032"/>
              <a:gd name="connsiteX2" fmla="*/ 1156725 w 1156725"/>
              <a:gd name="connsiteY2" fmla="*/ 61696 h 631032"/>
              <a:gd name="connsiteX0" fmla="*/ 0 w 1156725"/>
              <a:gd name="connsiteY0" fmla="*/ 0 h 631032"/>
              <a:gd name="connsiteX1" fmla="*/ 608085 w 1156725"/>
              <a:gd name="connsiteY1" fmla="*/ 631032 h 631032"/>
              <a:gd name="connsiteX2" fmla="*/ 1156725 w 1156725"/>
              <a:gd name="connsiteY2" fmla="*/ 61696 h 631032"/>
              <a:gd name="connsiteX0" fmla="*/ 0 w 1156725"/>
              <a:gd name="connsiteY0" fmla="*/ 0 h 631032"/>
              <a:gd name="connsiteX1" fmla="*/ 608085 w 1156725"/>
              <a:gd name="connsiteY1" fmla="*/ 631032 h 631032"/>
              <a:gd name="connsiteX2" fmla="*/ 1156725 w 1156725"/>
              <a:gd name="connsiteY2" fmla="*/ 61696 h 631032"/>
              <a:gd name="connsiteX0" fmla="*/ 0 w 1156725"/>
              <a:gd name="connsiteY0" fmla="*/ 0 h 631032"/>
              <a:gd name="connsiteX1" fmla="*/ 608085 w 1156725"/>
              <a:gd name="connsiteY1" fmla="*/ 631032 h 631032"/>
              <a:gd name="connsiteX2" fmla="*/ 1156725 w 1156725"/>
              <a:gd name="connsiteY2" fmla="*/ 61696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82919" h="631032">
                <a:moveTo>
                  <a:pt x="0" y="0"/>
                </a:moveTo>
                <a:cubicBezTo>
                  <a:pt x="145691" y="298233"/>
                  <a:pt x="264231" y="445844"/>
                  <a:pt x="608085" y="631032"/>
                </a:cubicBezTo>
                <a:cubicBezTo>
                  <a:pt x="934447" y="459437"/>
                  <a:pt x="1046019" y="298147"/>
                  <a:pt x="1182919" y="66458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13" name="Picture 2" descr="D:\Pavel\Courses\Materials\Course.ALG 2019\logo-bg.emf"/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1522"/>
          <a:stretch/>
        </p:blipFill>
        <p:spPr bwMode="auto">
          <a:xfrm>
            <a:off x="3445626" y="1066800"/>
            <a:ext cx="2312117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4912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1802296" y="2743200"/>
            <a:ext cx="7036904" cy="6858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lang="bg-BG" sz="4800" b="1" kern="1200" dirty="0">
                <a:ln w="3175"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 err="1"/>
              <a:t>Abc</a:t>
            </a:r>
            <a:endParaRPr lang="bg-BG" dirty="0"/>
          </a:p>
        </p:txBody>
      </p:sp>
      <p:sp>
        <p:nvSpPr>
          <p:cNvPr id="3" name="Rectangle 2"/>
          <p:cNvSpPr/>
          <p:nvPr userDrawn="1"/>
        </p:nvSpPr>
        <p:spPr>
          <a:xfrm>
            <a:off x="0" y="2231047"/>
            <a:ext cx="23622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12844" y="1676400"/>
            <a:ext cx="37735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>
                <a:solidFill>
                  <a:schemeClr val="accent1"/>
                </a:solidFill>
                <a:latin typeface="Arial Black" panose="020B0A04020102020204" pitchFamily="34" charset="0"/>
              </a:rPr>
              <a:t>VR</a:t>
            </a:r>
            <a:r>
              <a:rPr lang="en-US" sz="900" dirty="0">
                <a:solidFill>
                  <a:schemeClr val="accent1"/>
                </a:solidFill>
                <a:latin typeface="Arial Black" panose="020B0A04020102020204" pitchFamily="34" charset="0"/>
              </a:rPr>
              <a:t> </a:t>
            </a:r>
            <a:r>
              <a:rPr lang="en-US" sz="4800" dirty="0" err="1">
                <a:solidFill>
                  <a:srgbClr val="FF388C"/>
                </a:solidFill>
                <a:latin typeface="Arial Black" panose="020B0A04020102020204" pitchFamily="34" charset="0"/>
              </a:rPr>
              <a:t>AR</a:t>
            </a:r>
            <a:r>
              <a:rPr lang="en-US" sz="4800" dirty="0" err="1">
                <a:solidFill>
                  <a:schemeClr val="tx1"/>
                </a:solidFill>
                <a:latin typeface="Arial Black" panose="020B0A04020102020204" pitchFamily="34" charset="0"/>
              </a:rPr>
              <a:t>XR</a:t>
            </a:r>
            <a:endParaRPr lang="bg-BG" sz="48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1828800" y="3429000"/>
            <a:ext cx="7036904" cy="32004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457200" indent="-457200" algn="l" defTabSz="914400" rtl="0" eaLnBrk="1" latinLnBrk="0" hangingPunct="1">
              <a:spcBef>
                <a:spcPct val="0"/>
              </a:spcBef>
              <a:buFont typeface="Arial" panose="020B0604020202020204" pitchFamily="34" charset="0"/>
              <a:buChar char="•"/>
              <a:defRPr lang="bg-BG" sz="3200" b="0" kern="1200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 err="1"/>
              <a:t>Abc</a:t>
            </a:r>
            <a:endParaRPr lang="bg-BG" dirty="0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76200" y="2431253"/>
            <a:ext cx="9296400" cy="90464"/>
            <a:chOff x="0" y="3189594"/>
            <a:chExt cx="9144000" cy="136848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3189594"/>
              <a:ext cx="9144000" cy="27665"/>
            </a:xfrm>
            <a:prstGeom prst="rect">
              <a:avLst/>
            </a:prstGeom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0" y="3244186"/>
              <a:ext cx="9144000" cy="27665"/>
            </a:xfrm>
            <a:prstGeom prst="rect">
              <a:avLst/>
            </a:prstGeom>
            <a:solidFill>
              <a:srgbClr val="FF388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0" y="3298777"/>
              <a:ext cx="9144000" cy="27665"/>
            </a:xfrm>
            <a:prstGeom prst="rect">
              <a:avLst/>
            </a:prstGeom>
            <a:solidFill>
              <a:schemeClr val="tx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</p:spTree>
    <p:extLst>
      <p:ext uri="{BB962C8B-B14F-4D97-AF65-F5344CB8AC3E}">
        <p14:creationId xmlns:p14="http://schemas.microsoft.com/office/powerpoint/2010/main" val="3702284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28600"/>
            <a:ext cx="9144000" cy="645195"/>
          </a:xfrm>
        </p:spPr>
        <p:txBody>
          <a:bodyPr>
            <a:noAutofit/>
          </a:bodyPr>
          <a:lstStyle>
            <a:lvl1pPr marL="914400" indent="0" algn="l">
              <a:defRPr sz="4800" b="1" spc="0">
                <a:ln w="3175"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bg-BG" dirty="0"/>
              <a:t>Заглавие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914400" y="1219200"/>
            <a:ext cx="8153400" cy="5562600"/>
          </a:xfr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>
              <a:lnSpc>
                <a:spcPct val="150000"/>
              </a:lnSpc>
              <a:buNone/>
              <a:defRPr lang="en-US" sz="3600" b="1" spc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buClr>
                <a:schemeClr val="tx1">
                  <a:lumMod val="75000"/>
                  <a:lumOff val="25000"/>
                </a:schemeClr>
              </a:buClr>
              <a:buSzPct val="70000"/>
              <a:buFont typeface="Wingdings" panose="05000000000000000000" pitchFamily="2" charset="2"/>
              <a:buChar char="§"/>
              <a:defRPr lang="en-US" sz="2800" b="0" dirty="0" smtClean="0">
                <a:ln w="3175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</a:defRPr>
            </a:lvl2pPr>
            <a:lvl3pPr marL="914400" indent="0">
              <a:buNone/>
              <a:defRPr lang="en-US" sz="2400" kern="120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+mn-ea"/>
                <a:cs typeface="+mn-cs"/>
              </a:defRPr>
            </a:lvl3pPr>
            <a:lvl4pPr marL="1371600" indent="0">
              <a:buNone/>
              <a:defRPr lang="en-US" sz="2000" dirty="0" smtClean="0">
                <a:ln>
                  <a:noFill/>
                </a:ln>
                <a:effectLst/>
                <a:latin typeface="Candara" panose="020E0502030303020204" pitchFamily="34" charset="0"/>
              </a:defRPr>
            </a:lvl4pPr>
            <a:lvl5pPr marL="1828800" indent="0">
              <a:buNone/>
              <a:defRPr lang="bg-BG" sz="1800" dirty="0">
                <a:ln>
                  <a:noFill/>
                </a:ln>
                <a:effectLst/>
                <a:latin typeface="Candara" panose="020E0502030303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>
              <a:buClrTx/>
            </a:pPr>
            <a:r>
              <a:rPr lang="en-US" dirty="0"/>
              <a:t>Second level</a:t>
            </a:r>
          </a:p>
          <a:p>
            <a:pPr marL="738188" lvl="2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bg-BG" dirty="0"/>
          </a:p>
        </p:txBody>
      </p:sp>
      <p:sp>
        <p:nvSpPr>
          <p:cNvPr id="7" name="Slide Number Placeholder 3"/>
          <p:cNvSpPr txBox="1">
            <a:spLocks/>
          </p:cNvSpPr>
          <p:nvPr userDrawn="1"/>
        </p:nvSpPr>
        <p:spPr>
          <a:xfrm>
            <a:off x="0" y="6518689"/>
            <a:ext cx="531049" cy="365125"/>
          </a:xfrm>
          <a:prstGeom prst="rect">
            <a:avLst/>
          </a:prstGeom>
        </p:spPr>
        <p:txBody>
          <a:bodyPr vert="horz" lIns="45720" tIns="137160" rIns="0" bIns="91440" rtlCol="0" anchor="ctr"/>
          <a:lstStyle>
            <a:defPPr>
              <a:defRPr lang="en-US"/>
            </a:defPPr>
            <a:lvl1pPr>
              <a:defRPr sz="1200" b="1" cap="none" spc="0">
                <a:ln w="3175">
                  <a:noFill/>
                  <a:prstDash val="solid"/>
                </a:ln>
                <a:gradFill flip="none" rotWithShape="1">
                  <a:gsLst>
                    <a:gs pos="0">
                      <a:schemeClr val="bg2">
                        <a:tint val="85000"/>
                        <a:satMod val="155000"/>
                        <a:tint val="66000"/>
                        <a:satMod val="160000"/>
                      </a:schemeClr>
                    </a:gs>
                    <a:gs pos="50000">
                      <a:schemeClr val="bg2">
                        <a:tint val="85000"/>
                        <a:satMod val="155000"/>
                        <a:tint val="44500"/>
                        <a:satMod val="160000"/>
                      </a:schemeClr>
                    </a:gs>
                    <a:gs pos="100000">
                      <a:schemeClr val="bg2">
                        <a:tint val="85000"/>
                        <a:satMod val="155000"/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anose="020B0A04020102020204" pitchFamily="34" charset="0"/>
              </a:defRPr>
            </a:lvl1pPr>
          </a:lstStyle>
          <a:p>
            <a:pPr lvl="0"/>
            <a:fld id="{8B37D5FE-740C-46F5-801A-FA5477D9711F}" type="slidenum">
              <a:rPr lang="en-US" sz="1100" b="0" smtClean="0">
                <a:latin typeface="Arial" panose="020B0604020202020204" pitchFamily="34" charset="0"/>
                <a:cs typeface="Arial" panose="020B0604020202020204" pitchFamily="34" charset="0"/>
              </a:rPr>
              <a:pPr lvl="0"/>
              <a:t>‹#›</a:t>
            </a:fld>
            <a:endParaRPr lang="en-US" sz="11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0" y="341245"/>
            <a:ext cx="914400" cy="457200"/>
          </a:xfrm>
          <a:prstGeom prst="rect">
            <a:avLst/>
          </a:prstGeom>
          <a:noFill/>
        </p:spPr>
        <p:txBody>
          <a:bodyPr wrap="square" lIns="0" rIns="0" rtlCol="0">
            <a:noAutofit/>
          </a:bodyPr>
          <a:lstStyle/>
          <a:p>
            <a:pPr algn="ctr"/>
            <a:r>
              <a:rPr lang="en-US" sz="2400" dirty="0">
                <a:solidFill>
                  <a:schemeClr val="accent1"/>
                </a:solidFill>
                <a:latin typeface="Arial Black" panose="020B0A04020102020204" pitchFamily="34" charset="0"/>
              </a:rPr>
              <a:t>V</a:t>
            </a:r>
            <a:r>
              <a:rPr lang="en-US" sz="2400" dirty="0">
                <a:solidFill>
                  <a:srgbClr val="FF388C"/>
                </a:solidFill>
                <a:latin typeface="Arial Black" panose="020B0A04020102020204" pitchFamily="34" charset="0"/>
              </a:rPr>
              <a:t>A</a:t>
            </a:r>
            <a:r>
              <a:rPr lang="en-US" sz="2400" dirty="0">
                <a:solidFill>
                  <a:schemeClr val="tx1"/>
                </a:solidFill>
                <a:latin typeface="Arial Black" panose="020B0A04020102020204" pitchFamily="34" charset="0"/>
              </a:rPr>
              <a:t>X</a:t>
            </a:r>
            <a:endParaRPr lang="bg-BG" sz="2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-76200" y="838200"/>
            <a:ext cx="9296400" cy="90464"/>
            <a:chOff x="0" y="3189594"/>
            <a:chExt cx="9144000" cy="136848"/>
          </a:xfrm>
        </p:grpSpPr>
        <p:sp>
          <p:nvSpPr>
            <p:cNvPr id="17" name="Rectangle 16"/>
            <p:cNvSpPr/>
            <p:nvPr userDrawn="1"/>
          </p:nvSpPr>
          <p:spPr>
            <a:xfrm>
              <a:off x="0" y="3189594"/>
              <a:ext cx="9144000" cy="27665"/>
            </a:xfrm>
            <a:prstGeom prst="rect">
              <a:avLst/>
            </a:prstGeom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0" y="3244186"/>
              <a:ext cx="9144000" cy="27665"/>
            </a:xfrm>
            <a:prstGeom prst="rect">
              <a:avLst/>
            </a:prstGeom>
            <a:solidFill>
              <a:srgbClr val="FF388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0" y="3298777"/>
              <a:ext cx="9144000" cy="27665"/>
            </a:xfrm>
            <a:prstGeom prst="rect">
              <a:avLst/>
            </a:prstGeom>
            <a:solidFill>
              <a:schemeClr val="tx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</p:spTree>
    <p:extLst>
      <p:ext uri="{BB962C8B-B14F-4D97-AF65-F5344CB8AC3E}">
        <p14:creationId xmlns:p14="http://schemas.microsoft.com/office/powerpoint/2010/main" val="2736664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in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914400" y="228600"/>
            <a:ext cx="8153400" cy="65532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3600" b="1" kern="1200" spc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buClr>
                <a:schemeClr val="tx1">
                  <a:lumMod val="75000"/>
                  <a:lumOff val="25000"/>
                </a:schemeClr>
              </a:buClr>
              <a:buSzPct val="70000"/>
              <a:buFont typeface="Wingdings" panose="05000000000000000000" pitchFamily="2" charset="2"/>
              <a:buChar char="§"/>
              <a:defRPr lang="en-US" sz="2800" kern="1200" dirty="0" smtClean="0">
                <a:ln w="3175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+mn-ea"/>
                <a:cs typeface="+mn-cs"/>
              </a:defRPr>
            </a:lvl2pPr>
            <a:lvl3pPr marL="738188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en-US" sz="2400" kern="120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en-US" sz="2000" kern="120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bg-BG" sz="2000" kern="12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>
              <a:buClrTx/>
            </a:pPr>
            <a:r>
              <a:rPr lang="en-US" dirty="0"/>
              <a:t>Second level</a:t>
            </a:r>
          </a:p>
          <a:p>
            <a:pPr marL="738188" lvl="2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bg-BG" dirty="0"/>
          </a:p>
        </p:txBody>
      </p:sp>
      <p:sp>
        <p:nvSpPr>
          <p:cNvPr id="7" name="Slide Number Placeholder 3"/>
          <p:cNvSpPr txBox="1">
            <a:spLocks/>
          </p:cNvSpPr>
          <p:nvPr userDrawn="1"/>
        </p:nvSpPr>
        <p:spPr>
          <a:xfrm>
            <a:off x="0" y="6518689"/>
            <a:ext cx="531049" cy="365125"/>
          </a:xfrm>
          <a:prstGeom prst="rect">
            <a:avLst/>
          </a:prstGeom>
        </p:spPr>
        <p:txBody>
          <a:bodyPr vert="horz" lIns="45720" tIns="137160" rIns="0" bIns="91440" rtlCol="0" anchor="ctr"/>
          <a:lstStyle>
            <a:defPPr>
              <a:defRPr lang="en-US"/>
            </a:defPPr>
            <a:lvl1pPr>
              <a:defRPr sz="1200" b="1" cap="none" spc="0">
                <a:ln w="3175">
                  <a:noFill/>
                  <a:prstDash val="solid"/>
                </a:ln>
                <a:gradFill flip="none" rotWithShape="1">
                  <a:gsLst>
                    <a:gs pos="0">
                      <a:schemeClr val="bg2">
                        <a:tint val="85000"/>
                        <a:satMod val="155000"/>
                        <a:tint val="66000"/>
                        <a:satMod val="160000"/>
                      </a:schemeClr>
                    </a:gs>
                    <a:gs pos="50000">
                      <a:schemeClr val="bg2">
                        <a:tint val="85000"/>
                        <a:satMod val="155000"/>
                        <a:tint val="44500"/>
                        <a:satMod val="160000"/>
                      </a:schemeClr>
                    </a:gs>
                    <a:gs pos="100000">
                      <a:schemeClr val="bg2">
                        <a:tint val="85000"/>
                        <a:satMod val="155000"/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anose="020B0A04020102020204" pitchFamily="34" charset="0"/>
              </a:defRPr>
            </a:lvl1pPr>
          </a:lstStyle>
          <a:p>
            <a:pPr lvl="0"/>
            <a:fld id="{8B37D5FE-740C-46F5-801A-FA5477D9711F}" type="slidenum">
              <a:rPr lang="en-US" sz="1100" b="0" smtClean="0">
                <a:latin typeface="Arial" panose="020B0604020202020204" pitchFamily="34" charset="0"/>
                <a:cs typeface="Arial" panose="020B0604020202020204" pitchFamily="34" charset="0"/>
              </a:rPr>
              <a:pPr lvl="0"/>
              <a:t>‹#›</a:t>
            </a:fld>
            <a:endParaRPr lang="en-US" sz="11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1147534"/>
      </p:ext>
    </p:extLst>
  </p:cSld>
  <p:clrMapOvr>
    <a:masterClrMapping/>
  </p:clrMapOvr>
  <p:transition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1396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bg-BG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647B6-4DF4-4BA6-B689-C87DB92DA6DB}" type="datetimeFigureOut">
              <a:rPr lang="bg-BG" smtClean="0"/>
              <a:t>5.4.2021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F287EB-2210-4948-9944-027BD576363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234732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3" r:id="rId2"/>
    <p:sldLayoutId id="2147483825" r:id="rId3"/>
    <p:sldLayoutId id="2147483824" r:id="rId4"/>
    <p:sldLayoutId id="2147483802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localhost/Solutions/S1303-Visual-controllers.html" TargetMode="Externa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file:///D:\Pavel\Courses\Materials\Course.VR.AR.XR%202021\Exercises\VRARXT-13.%20VR%20Headsets\Videos\S1303-Visual-controllers.mp4" TargetMode="External"/><Relationship Id="rId1" Type="http://schemas.microsoft.com/office/2007/relationships/media" Target="file:///D:\Pavel\Courses\Materials\Course.VR.AR.XR%202021\Exercises\VRARXT-13.%20VR%20Headsets\Videos\S1303-Visual-controllers.mp4" TargetMode="Externa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localhost/Solutions/S1304-Hoverboard-motion.html" TargetMode="Externa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localhost/Solutions/S1305-Coordinate-systems.html" TargetMode="Externa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localhost/Solutions/S1306-The-dunes.html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://localhost/Solutions/S1307-Sniper-sight.html" TargetMode="Externa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://localhost/Solutions/S1308-Le-petit-prince.html" TargetMode="Externa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://localhost/Solutions/S1309-Popping-balloons.html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localhost/Solutions/S1301-No-diagonals.html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localhost/Solutions/S1302-Nice-tunnel.html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/>
              <a:t>проф. д-р Павел Бойчев</a:t>
            </a:r>
            <a:r>
              <a:rPr lang="en-US" dirty="0"/>
              <a:t> </a:t>
            </a:r>
            <a:r>
              <a:rPr lang="bg-BG" dirty="0"/>
              <a:t>  </a:t>
            </a:r>
            <a:r>
              <a:rPr lang="en-US" dirty="0"/>
              <a:t> </a:t>
            </a:r>
            <a:r>
              <a:rPr lang="bg-BG" dirty="0"/>
              <a:t>КИТ-ФМИ-СУ</a:t>
            </a:r>
            <a:r>
              <a:rPr lang="en-US" dirty="0"/>
              <a:t> </a:t>
            </a:r>
            <a:r>
              <a:rPr lang="bg-BG" dirty="0"/>
              <a:t>  </a:t>
            </a:r>
            <a:r>
              <a:rPr lang="en-US" dirty="0"/>
              <a:t> </a:t>
            </a:r>
            <a:r>
              <a:rPr lang="bg-BG" dirty="0"/>
              <a:t>2021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r>
              <a:rPr lang="bg-BG" dirty="0"/>
              <a:t>Решения на задачите</a:t>
            </a:r>
            <a:endParaRPr lang="bg-BG" sz="5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bg-BG" dirty="0">
                <a:latin typeface="Calibri Light" panose="020F0302020204030204" pitchFamily="34" charset="0"/>
              </a:rPr>
              <a:t>Тема №13</a:t>
            </a:r>
          </a:p>
        </p:txBody>
      </p:sp>
    </p:spTree>
    <p:extLst>
      <p:ext uri="{BB962C8B-B14F-4D97-AF65-F5344CB8AC3E}">
        <p14:creationId xmlns:p14="http://schemas.microsoft.com/office/powerpoint/2010/main" val="32922069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Решение №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3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bg-BG" dirty="0"/>
              <a:t>Визуални контролери</a:t>
            </a:r>
          </a:p>
          <a:p>
            <a:pPr lvl="1"/>
            <a:r>
              <a:rPr lang="bg-BG" dirty="0"/>
              <a:t>Добавяме две сфери за двата контролера</a:t>
            </a:r>
          </a:p>
          <a:p>
            <a:pPr lvl="1"/>
            <a:r>
              <a:rPr lang="bg-BG" dirty="0"/>
              <a:t>При </a:t>
            </a:r>
            <a:r>
              <a:rPr lang="en-GB" dirty="0" err="1">
                <a:solidFill>
                  <a:srgbClr val="FF388C"/>
                </a:solidFill>
              </a:rPr>
              <a:t>selectstart</a:t>
            </a:r>
            <a:r>
              <a:rPr lang="en-GB" dirty="0"/>
              <a:t> </a:t>
            </a:r>
            <a:r>
              <a:rPr lang="bg-BG" dirty="0"/>
              <a:t>правим </a:t>
            </a:r>
            <a:r>
              <a:rPr lang="en-GB" dirty="0" err="1"/>
              <a:t>scale.y</a:t>
            </a:r>
            <a:r>
              <a:rPr lang="en-GB" dirty="0"/>
              <a:t>=</a:t>
            </a:r>
            <a:r>
              <a:rPr lang="en-GB" dirty="0">
                <a:latin typeface="Cambria" panose="02040503050406030204" pitchFamily="18" charset="0"/>
                <a:ea typeface="Cambria" panose="02040503050406030204" pitchFamily="18" charset="0"/>
              </a:rPr>
              <a:t>0.5</a:t>
            </a:r>
            <a:endParaRPr lang="bg-BG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lvl="1"/>
            <a:r>
              <a:rPr lang="bg-BG" dirty="0"/>
              <a:t>При </a:t>
            </a:r>
            <a:r>
              <a:rPr lang="en-GB" dirty="0" err="1">
                <a:solidFill>
                  <a:srgbClr val="FF388C"/>
                </a:solidFill>
              </a:rPr>
              <a:t>selectend</a:t>
            </a:r>
            <a:r>
              <a:rPr lang="bg-BG" dirty="0"/>
              <a:t> правим </a:t>
            </a:r>
            <a:r>
              <a:rPr lang="en-GB" dirty="0" err="1"/>
              <a:t>scale.y</a:t>
            </a:r>
            <a:r>
              <a:rPr lang="en-GB" dirty="0"/>
              <a:t>=</a:t>
            </a:r>
            <a:r>
              <a:rPr lang="en-GB" dirty="0"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</a:p>
          <a:p>
            <a:pPr lvl="1"/>
            <a:r>
              <a:rPr lang="bg-BG" dirty="0"/>
              <a:t>При </a:t>
            </a:r>
            <a:r>
              <a:rPr lang="en-GB" dirty="0" err="1">
                <a:solidFill>
                  <a:srgbClr val="FF388C"/>
                </a:solidFill>
              </a:rPr>
              <a:t>squeezestart</a:t>
            </a:r>
            <a:r>
              <a:rPr lang="bg-BG" dirty="0"/>
              <a:t> правим </a:t>
            </a:r>
            <a:r>
              <a:rPr lang="en-GB" dirty="0" err="1"/>
              <a:t>scale.x</a:t>
            </a:r>
            <a:r>
              <a:rPr lang="en-GB" dirty="0"/>
              <a:t>=</a:t>
            </a:r>
            <a:r>
              <a:rPr lang="en-GB" dirty="0">
                <a:latin typeface="Cambria" panose="02040503050406030204" pitchFamily="18" charset="0"/>
                <a:ea typeface="Cambria" panose="02040503050406030204" pitchFamily="18" charset="0"/>
              </a:rPr>
              <a:t>0.5</a:t>
            </a:r>
            <a:endParaRPr lang="bg-BG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lvl="1"/>
            <a:r>
              <a:rPr lang="bg-BG" dirty="0"/>
              <a:t>При </a:t>
            </a:r>
            <a:r>
              <a:rPr lang="en-GB" dirty="0" err="1">
                <a:solidFill>
                  <a:srgbClr val="FF388C"/>
                </a:solidFill>
              </a:rPr>
              <a:t>squeezeend</a:t>
            </a:r>
            <a:r>
              <a:rPr lang="bg-BG" dirty="0"/>
              <a:t> правим </a:t>
            </a:r>
            <a:r>
              <a:rPr lang="en-GB" dirty="0" err="1"/>
              <a:t>scale.x</a:t>
            </a:r>
            <a:r>
              <a:rPr lang="en-GB" dirty="0"/>
              <a:t>=</a:t>
            </a:r>
            <a:r>
              <a:rPr lang="en-GB" dirty="0"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endParaRPr lang="bg-B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AutoShape 2" descr="data:image/png;base64,iVBORw0KGgoAAAANSUhEUgAAALQAAABkCAYAAAAv8xodAAAJAElEQVR4Xu2d6W9UVRjGn3PuLG2t1UIssokoIhUx+gHCogghRgW3aPSLif+Zn4wxxsQgJmrQGg1iXIJarCvKoobNAB100E7nnmPec6Yz3bDbnZl7zzwnmdCWO+e87/P+cnP2V1UqFQsWKhCIAopABxJJuuEUINAEISgFCHRQ4aQzBJoMBKUAgQ4qnHSGQJOBoBQg0EGFk84QaDIQlAIEOqhw0hkCTQaCUoBABxVOOkOgyUBQChDooMJJZwg0GQhKAQIdVDjpDIEmA0EpQKCDCiedIdBkILsKWAsoNcV+VS6XeQQruyHNtuXj49DnziG6eBHq/HmosTGochmwFurvv6HGx2FzOaBadT9Da/d/MMb5HQ8OYuzJJwl0tinInvX6wgVEp05Bnz0LNTrqYJWi/v13Sc7MCjTPFC5JU355mgLq9GnoX3+F+v134No1/8atVK6vUxTB3nCD7zp0d8N2dwM9PUB/P2xvL5QxsLfeCtPVBeTzQLHoP/K2nqWwD00kl6SA/vFHqJER32UQeKvVmfUpBdvXBxQKsMuXwy5bBgikGzcCUbSk9qd/mUAnKmf4lamzZ6G/+grq3DmoP//0fdrJRfq8E+AODMBs3gy7dm3LhCHQLZM6uw3pb76B/uEHCMyY3u8tFl03wa5ZA6xahXjr1rY6SqDbKn96G9effw79889Qf/xRn1Vw1moNe9NNrl9rN22CueeeVDlBoFMVjvYao7/+Gvr4cf8mrk2NiUVWBmR9fTCDgzC7ds2Y+22v1VNbJ9BpikYbbJE3sD5yBPq336YO6Hp6YPv7Ye6/332yUgh0ViKVsJ3R0JCfnajNCbvq83k/C3HnnYj37Em4xdZUR6Bbo3MqWpGZCT00BH3xIvDPP3WbpE9sNmyAeeyxVNi5FCMI9FLUy8h3ZZpNHzsGJSBPlO5umDVrEO/bByxfnhFP5jaTQM+tUWafiD74AHp4eMpUm735ZpgHHoDZuTOzfv2f4QQ6wLBGb78NWYJWV69672SqbeVKB7FbnQu4EOiAghsdOgT93XeNKbdiEeb22xE/9ZRbveuEQqADiHL05ptQZ85AXbvmvJFNPXbDBsQHDgTg3cJcINAL0ytVT0dvveVW8+q72QoFt3ci3r8/VXa20hgC3Uq1E2orOnzYD/Zq2zJloGc3bkT8yCMJtZDdagh0hmKnP/vML03LLjcpuRzMffchfvzxDHnRXFMJdHP1TaR2Gejpjz5ypz1cka6FrOY9+2wi9YdUCYFOczTjGLlXX/WnP2rF3nYbqi+84E9tsMxQgECnFIro3Xd9PzmOnYVm3TqYPXv8vmOW6ypAoFMGhxxp0p9+6k6EuFIsIt69G2bbtpRZmk5zCHSK4pJ75RUo2cYpRQZ8d9+N+JlnUmRh+k0h0CmIkf7kE8jm+omlanvLLag+/TSwYkUKrMuWCQS6nfEql/2grzYN5zbUy8ahHTvaaVWm2ybQbQqfbLCXtzLGxvygT/ZcvPhim6wJp1kC3epYXrmC3OuvQ1265Fq2ctRfdsFt3txqS4Jsj0C3MKzRxx9DVvsmLmMx996LWPrKLIkpQKATk/L/K8q9/LK7Xci9lWWT/b59MJs2taj1zmmGQDc51nL8SU6OQG7PlL6y7L2YdmNmk03oqOoJdBPDHb32GvTJk76F7m7Ee/e6WQyW5ilAoJugrcxeRB9+WD/LJ1s7q88/34SWWOV0BQh0wkxEb7zhN91LiSI3pxw//HDCrbC66ylAoBNiQ3//PaL33qvfd2FXrfJv5d7ehFpgNfNRgEDPR6U5nokOHvSHU6VojXjXLpjduxOomVUsVAECvVDFJj3vTpB88QXUX3+5v7o9GLLaJzfSs7RFAQK9GNlHR5E7dKix8T6fR7xjB8xDDy2mNn4nQQUI9ALFdN2LEycaB1TXrkX1pZcWWAsfb5YCBHqeykrXIjpypHGtVn+/n1ceHJxnDXysFQoQ6DlUlvuT3dValy/7J3t6/Mb7Dr77ohVgLrYNAn095apV5A4ehPrpp/oTkoKhKidIEs7ctNjg8XszFSDQs1DhrtY6daqeGNLdn7x/P8wdd5ChlCtAoCcFKHrnHT+fPJEoUvZfyF7l7dtTHkaaN6EAgZYV6vffh/7228Yqn2R5uusuxI8+SlIypkBHAy0gSx9ZlUo+bFrDbNmC+IknMhZGmtvRb2iXSPLLL+spGlziyHXrED/3HMnIuAKd84auVCAXgksOvvpStWR8GhjgHXEZh3iy+cEDreUi8KNHoU+fruelliyoZutWd3qEJSwFggVabuuUgV49z4hsHpI3sgz2JPMTS5AKhAX0pUvupIjrVkxKKOkuBJfBHrd0BglxcF0OuR5AnTgBdeFCwzeZsZBkkg8+6DJAsXSGApl9Q7tE68PDPtG6tfVo2RUrYNevZ7eiM/id4WWmgI6OHm28iavVBsSS9UluINq2zeWpZulcBVIPtCTIkStm1ZUrjSVpiVehALtsmU9fxkOonUvwNM9TB7QseqiTJ91pEJd3z5iGybmcm6mQ/CJm714GkQqkr8shN9arWmYnVS7XbxiqW5rPw80bb9nCS1oI8JwKtPQNLW9d/csvkE3zuHwZDuBJAzpnrQAsh0xXrkS8fTvkOgAWKjBfBRIH2i0rl0p+w8/oKPTIiN9XLJ9JA7m6gV1dsMUi7OrV7sNcIvMNHZ+bTYHZgZZ+6/g4lOwLlksG5d/az+5vlQqkrwvp40p6MflcveohrmVtmlVupSC31MsxJsnmZNavh+WmeZKZoAKqVCo1JnHlTsHDh5EfGVl0E9JdMDfeCNPXB9vXB10qwfT0oCJ94IGBRdfLL1KB+SgwA+iuoSEUhodhCwU/NSZ92nze921rv8vPOTnKLxlNe3sxJqc6agDbXG4+7fIZKtAUBWZ2OaSLIQCzUIEMKpD4oDCDGtDkgBQg0AEFk65AJjIqUwaFFIUKZFkBAp3l6NH2GQoQaEIRlAIEOqhw0hkCTQaCUoBABxVOOkOgyUBQChDooMJJZwg0GQhKAQIdVDjpDIEmA0EpQKCDCiedIdBkICgFCHRQ4aQzBJoMBKUAgQ4qnHTmP6+WF+GJsmbf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bg-BG"/>
          </a:p>
        </p:txBody>
      </p:sp>
      <p:sp>
        <p:nvSpPr>
          <p:cNvPr id="5" name="AutoShape 4" descr="data:image/png;base64,iVBORw0KGgoAAAANSUhEUgAAALQAAABkCAYAAAAv8xodAAAJAElEQVR4Xu2d6W9UVRjGn3PuLG2t1UIssokoIhUx+gHCogghRgW3aPSLif+Zn4wxxsQgJmrQGg1iXIJarCvKoobNAB100E7nnmPec6Yz3bDbnZl7zzwnmdCWO+e87/P+cnP2V1UqFQsWKhCIAopABxJJuuEUINAEISgFCHRQ4aQzBJoMBKUAgQ4qnHSGQJOBoBQg0EGFk84QaDIQlAIEOqhw0hkCTQaCUoBABxVOOkOgyUBQChDooMJJZwg0GQhKAQIdVDjpDIEmA0EpQKCDCiedIdBkILsKWAsoNcV+VS6XeQQruyHNtuXj49DnziG6eBHq/HmosTGochmwFurvv6HGx2FzOaBadT9Da/d/MMb5HQ8OYuzJJwl0tinInvX6wgVEp05Bnz0LNTrqYJWi/v13Sc7MCjTPFC5JU355mgLq9GnoX3+F+v134No1/8atVK6vUxTB3nCD7zp0d8N2dwM9PUB/P2xvL5QxsLfeCtPVBeTzQLHoP/K2nqWwD00kl6SA/vFHqJER32UQeKvVmfUpBdvXBxQKsMuXwy5bBgikGzcCUbSk9qd/mUAnKmf4lamzZ6G/+grq3DmoP//0fdrJRfq8E+AODMBs3gy7dm3LhCHQLZM6uw3pb76B/uEHCMyY3u8tFl03wa5ZA6xahXjr1rY6SqDbKn96G9effw79889Qf/xRn1Vw1moNe9NNrl9rN22CueeeVDlBoFMVjvYao7/+Gvr4cf8mrk2NiUVWBmR9fTCDgzC7ds2Y+22v1VNbJ9BpikYbbJE3sD5yBPq336YO6Hp6YPv7Ye6/332yUgh0ViKVsJ3R0JCfnajNCbvq83k/C3HnnYj37Em4xdZUR6Bbo3MqWpGZCT00BH3xIvDPP3WbpE9sNmyAeeyxVNi5FCMI9FLUy8h3ZZpNHzsGJSBPlO5umDVrEO/bByxfnhFP5jaTQM+tUWafiD74AHp4eMpUm735ZpgHHoDZuTOzfv2f4QQ6wLBGb78NWYJWV69672SqbeVKB7FbnQu4EOiAghsdOgT93XeNKbdiEeb22xE/9ZRbveuEQqADiHL05ptQZ85AXbvmvJFNPXbDBsQHDgTg3cJcINAL0ytVT0dvveVW8+q72QoFt3ci3r8/VXa20hgC3Uq1E2orOnzYD/Zq2zJloGc3bkT8yCMJtZDdagh0hmKnP/vML03LLjcpuRzMffchfvzxDHnRXFMJdHP1TaR2Gejpjz5ypz1cka6FrOY9+2wi9YdUCYFOczTjGLlXX/WnP2rF3nYbqi+84E9tsMxQgECnFIro3Xd9PzmOnYVm3TqYPXv8vmOW6ypAoFMGhxxp0p9+6k6EuFIsIt69G2bbtpRZmk5zCHSK4pJ75RUo2cYpRQZ8d9+N+JlnUmRh+k0h0CmIkf7kE8jm+omlanvLLag+/TSwYkUKrMuWCQS6nfEql/2grzYN5zbUy8ahHTvaaVWm2ybQbQqfbLCXtzLGxvygT/ZcvPhim6wJp1kC3epYXrmC3OuvQ1265Fq2ctRfdsFt3txqS4Jsj0C3MKzRxx9DVvsmLmMx996LWPrKLIkpQKATk/L/K8q9/LK7Xci9lWWT/b59MJs2taj1zmmGQDc51nL8SU6OQG7PlL6y7L2YdmNmk03oqOoJdBPDHb32GvTJk76F7m7Ee/e6WQyW5ilAoJugrcxeRB9+WD/LJ1s7q88/34SWWOV0BQh0wkxEb7zhN91LiSI3pxw//HDCrbC66ylAoBNiQ3//PaL33qvfd2FXrfJv5d7ehFpgNfNRgEDPR6U5nokOHvSHU6VojXjXLpjduxOomVUsVAECvVDFJj3vTpB88QXUX3+5v7o9GLLaJzfSs7RFAQK9GNlHR5E7dKix8T6fR7xjB8xDDy2mNn4nQQUI9ALFdN2LEycaB1TXrkX1pZcWWAsfb5YCBHqeykrXIjpypHGtVn+/n1ceHJxnDXysFQoQ6DlUlvuT3dValy/7J3t6/Mb7Dr77ohVgLrYNAn095apV5A4ehPrpp/oTkoKhKidIEs7ctNjg8XszFSDQs1DhrtY6daqeGNLdn7x/P8wdd5ChlCtAoCcFKHrnHT+fPJEoUvZfyF7l7dtTHkaaN6EAgZYV6vffh/7228Yqn2R5uusuxI8+SlIypkBHAy0gSx9ZlUo+bFrDbNmC+IknMhZGmtvRb2iXSPLLL+spGlziyHXrED/3HMnIuAKd84auVCAXgksOvvpStWR8GhjgHXEZh3iy+cEDreUi8KNHoU+fruelliyoZutWd3qEJSwFggVabuuUgV49z4hsHpI3sgz2JPMTS5AKhAX0pUvupIjrVkxKKOkuBJfBHrd0BglxcF0OuR5AnTgBdeFCwzeZsZBkkg8+6DJAsXSGApl9Q7tE68PDPtG6tfVo2RUrYNevZ7eiM/id4WWmgI6OHm28iavVBsSS9UluINq2zeWpZulcBVIPtCTIkStm1ZUrjSVpiVehALtsmU9fxkOonUvwNM9TB7QseqiTJ91pEJd3z5iGybmcm6mQ/CJm714GkQqkr8shN9arWmYnVS7XbxiqW5rPw80bb9nCS1oI8JwKtPQNLW9d/csvkE3zuHwZDuBJAzpnrQAsh0xXrkS8fTvkOgAWKjBfBRIH2i0rl0p+w8/oKPTIiN9XLJ9JA7m6gV1dsMUi7OrV7sNcIvMNHZ+bTYHZgZZ+6/g4lOwLlksG5d/az+5vlQqkrwvp40p6MflcveohrmVtmlVupSC31MsxJsnmZNavh+WmeZKZoAKqVCo1JnHlTsHDh5EfGVl0E9JdMDfeCNPXB9vXB10qwfT0oCJ94IGBRdfLL1KB+SgwA+iuoSEUhodhCwU/NSZ92nze921rv8vPOTnKLxlNe3sxJqc6agDbXG4+7fIZKtAUBWZ2OaSLIQCzUIEMKpD4oDCDGtDkgBQg0AEFk65AJjIqUwaFFIUKZFkBAp3l6NH2GQoQaEIRlAIEOqhw0hkCTQaCUoBABxVOOkOgyUBQChDooMJJZwg0GQhKAQIdVDjpDIEmA0EpQKCDCiedIdBkICgFCHRQ4aQzBJoMBKUAgQ4qnHTmP6+WF+GJsmbfAAAAAElFTkSuQmCC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414780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Резултат</a:t>
            </a:r>
            <a:endParaRPr lang="en-US" dirty="0"/>
          </a:p>
          <a:p>
            <a:pPr lvl="1"/>
            <a:r>
              <a:rPr lang="bg-BG" dirty="0"/>
              <a:t>При натискане и на двата бутона сферата става смачкана вертикално и хоризонтално</a:t>
            </a:r>
          </a:p>
        </p:txBody>
      </p:sp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9D7CFCF9-BD60-4838-9294-99D694082F6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2057400"/>
            <a:ext cx="7315200" cy="39700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14547645"/>
      </p:ext>
    </p:extLst>
  </p:cSld>
  <p:clrMapOvr>
    <a:masterClrMapping/>
  </p:clrMapOvr>
  <p:transition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60A339C-414C-4DA7-AF3C-F32AF4C169A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Запис</a:t>
            </a:r>
          </a:p>
          <a:p>
            <a:pPr lvl="1"/>
            <a:r>
              <a:rPr lang="bg-BG" dirty="0"/>
              <a:t>Заснето проиграване с </a:t>
            </a:r>
            <a:r>
              <a:rPr lang="bg-BG" dirty="0" err="1"/>
              <a:t>Окулус</a:t>
            </a:r>
            <a:endParaRPr lang="bg-BG" dirty="0"/>
          </a:p>
        </p:txBody>
      </p:sp>
      <p:pic>
        <p:nvPicPr>
          <p:cNvPr id="3" name="S1303-Visual-controllers">
            <a:hlinkClick r:id="" action="ppaction://media"/>
            <a:extLst>
              <a:ext uri="{FF2B5EF4-FFF2-40B4-BE49-F238E27FC236}">
                <a16:creationId xmlns:a16="http://schemas.microsoft.com/office/drawing/2014/main" id="{DEA2AF60-7AE3-437C-9BFA-213D8A27988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20962" y="1676400"/>
            <a:ext cx="3902075" cy="390207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297811499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3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Решение №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AA9D86-33F4-4F75-AB47-A0C32313F76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Движение с двуколка</a:t>
            </a:r>
          </a:p>
          <a:p>
            <a:pPr lvl="1"/>
            <a:r>
              <a:rPr lang="bg-BG" dirty="0"/>
              <a:t>Създаваме земя и случайни пилони</a:t>
            </a:r>
          </a:p>
          <a:p>
            <a:pPr lvl="1"/>
            <a:r>
              <a:rPr lang="bg-BG" dirty="0"/>
              <a:t>Флагове </a:t>
            </a:r>
            <a:r>
              <a:rPr lang="en-US" dirty="0">
                <a:solidFill>
                  <a:srgbClr val="FF388C"/>
                </a:solidFill>
              </a:rPr>
              <a:t>left</a:t>
            </a:r>
            <a:r>
              <a:rPr lang="bg-BG" dirty="0"/>
              <a:t> и </a:t>
            </a:r>
            <a:r>
              <a:rPr lang="en-US" dirty="0">
                <a:solidFill>
                  <a:srgbClr val="FF388C"/>
                </a:solidFill>
              </a:rPr>
              <a:t>right</a:t>
            </a:r>
            <a:r>
              <a:rPr lang="bg-BG" dirty="0"/>
              <a:t> следят дали са натиснати левият и десният спусък</a:t>
            </a:r>
          </a:p>
          <a:p>
            <a:pPr lvl="1"/>
            <a:r>
              <a:rPr lang="bg-BG" dirty="0"/>
              <a:t>Вектор </a:t>
            </a:r>
            <a:r>
              <a:rPr lang="en-US" dirty="0" err="1">
                <a:solidFill>
                  <a:srgbClr val="FF388C"/>
                </a:solidFill>
              </a:rPr>
              <a:t>dir</a:t>
            </a:r>
            <a:r>
              <a:rPr lang="bg-BG" dirty="0"/>
              <a:t> е текущата посока на движение</a:t>
            </a:r>
          </a:p>
          <a:p>
            <a:pPr lvl="1"/>
            <a:r>
              <a:rPr lang="bg-BG" dirty="0"/>
              <a:t>При движение напред преместваме </a:t>
            </a:r>
            <a:r>
              <a:rPr lang="en-US" dirty="0">
                <a:solidFill>
                  <a:srgbClr val="FF388C"/>
                </a:solidFill>
              </a:rPr>
              <a:t>user</a:t>
            </a:r>
            <a:r>
              <a:rPr lang="bg-BG" dirty="0"/>
              <a:t> според </a:t>
            </a:r>
            <a:r>
              <a:rPr lang="en-US" dirty="0" err="1">
                <a:solidFill>
                  <a:srgbClr val="FF388C"/>
                </a:solidFill>
              </a:rPr>
              <a:t>dir</a:t>
            </a:r>
            <a:r>
              <a:rPr lang="bg-BG" dirty="0"/>
              <a:t> и отрязъка изминало време </a:t>
            </a:r>
            <a:r>
              <a:rPr lang="en-US" dirty="0">
                <a:solidFill>
                  <a:srgbClr val="FF388C"/>
                </a:solidFill>
              </a:rPr>
              <a:t>dT</a:t>
            </a:r>
          </a:p>
          <a:p>
            <a:pPr lvl="1"/>
            <a:r>
              <a:rPr lang="bg-BG" dirty="0"/>
              <a:t>При завиване въртим </a:t>
            </a:r>
            <a:r>
              <a:rPr lang="en-US" dirty="0">
                <a:solidFill>
                  <a:srgbClr val="FF388C"/>
                </a:solidFill>
              </a:rPr>
              <a:t>user</a:t>
            </a:r>
            <a:r>
              <a:rPr lang="bg-BG" dirty="0"/>
              <a:t> и вектора </a:t>
            </a:r>
            <a:r>
              <a:rPr lang="en-US" dirty="0" err="1">
                <a:solidFill>
                  <a:srgbClr val="FF388C"/>
                </a:solidFill>
              </a:rPr>
              <a:t>dir</a:t>
            </a:r>
            <a:r>
              <a:rPr lang="bg-BG" dirty="0"/>
              <a:t>, после пак преместваме напред според новия </a:t>
            </a:r>
            <a:r>
              <a:rPr lang="en-US" dirty="0" err="1">
                <a:solidFill>
                  <a:srgbClr val="FF388C"/>
                </a:solidFill>
              </a:rPr>
              <a:t>dir</a:t>
            </a:r>
            <a:endParaRPr lang="bg-BG" dirty="0">
              <a:solidFill>
                <a:srgbClr val="FF38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39247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Резултат</a:t>
            </a:r>
            <a:endParaRPr lang="en-US" dirty="0"/>
          </a:p>
          <a:p>
            <a:pPr lvl="1"/>
            <a:r>
              <a:rPr lang="bg-BG" dirty="0"/>
              <a:t>Възможност за движение напред и завиване, но без връщане назад</a:t>
            </a:r>
            <a:endParaRPr lang="en-US" dirty="0"/>
          </a:p>
          <a:p>
            <a:pPr lvl="1"/>
            <a:endParaRPr lang="bg-BG" dirty="0"/>
          </a:p>
        </p:txBody>
      </p:sp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94B4F9D9-A3B4-4F5E-BA04-C3F7CF8FEFD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2049780"/>
            <a:ext cx="7315200" cy="39700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90472310"/>
      </p:ext>
    </p:extLst>
  </p:cSld>
  <p:clrMapOvr>
    <a:masterClrMapping/>
  </p:clrMapOvr>
  <p:transition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Решение №5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bg-BG" dirty="0"/>
              <a:t>Слагаме координатни системи</a:t>
            </a:r>
          </a:p>
          <a:p>
            <a:pPr lvl="1"/>
            <a:r>
              <a:rPr lang="bg-BG" dirty="0"/>
              <a:t>По две на всеки контролер</a:t>
            </a:r>
          </a:p>
          <a:p>
            <a:pPr lvl="1"/>
            <a:r>
              <a:rPr lang="bg-BG" dirty="0"/>
              <a:t>Дългата е на самия контролер </a:t>
            </a:r>
            <a:r>
              <a:rPr lang="en-GB" dirty="0" err="1">
                <a:solidFill>
                  <a:srgbClr val="FF388C"/>
                </a:solidFill>
              </a:rPr>
              <a:t>getController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Късата е на дръжката </a:t>
            </a:r>
            <a:r>
              <a:rPr lang="en-GB" dirty="0" err="1">
                <a:solidFill>
                  <a:srgbClr val="FF388C"/>
                </a:solidFill>
              </a:rPr>
              <a:t>getControllerGrip</a:t>
            </a:r>
            <a:endParaRPr lang="en-GB" dirty="0">
              <a:solidFill>
                <a:srgbClr val="FF388C"/>
              </a:solidFill>
            </a:endParaRPr>
          </a:p>
          <a:p>
            <a:r>
              <a:rPr lang="bg-BG" dirty="0"/>
              <a:t>Ориентация на </a:t>
            </a:r>
            <a:r>
              <a:rPr lang="en-GB" dirty="0"/>
              <a:t>ò</a:t>
            </a:r>
            <a:r>
              <a:rPr lang="bg-BG" dirty="0" err="1"/>
              <a:t>сите</a:t>
            </a:r>
            <a:endParaRPr lang="en-GB" dirty="0"/>
          </a:p>
          <a:p>
            <a:pPr lvl="1"/>
            <a:r>
              <a:rPr lang="bg-BG" dirty="0">
                <a:solidFill>
                  <a:schemeClr val="tx1"/>
                </a:solidFill>
              </a:rPr>
              <a:t>Оста </a:t>
            </a:r>
            <a:r>
              <a:rPr lang="en-US" dirty="0">
                <a:solidFill>
                  <a:schemeClr val="tx1"/>
                </a:solidFill>
              </a:rPr>
              <a:t>X</a:t>
            </a:r>
            <a:r>
              <a:rPr lang="bg-BG" dirty="0">
                <a:solidFill>
                  <a:schemeClr val="tx1"/>
                </a:solidFill>
              </a:rPr>
              <a:t> е надясно, </a:t>
            </a:r>
            <a:r>
              <a:rPr lang="en-US" dirty="0">
                <a:solidFill>
                  <a:schemeClr val="tx1"/>
                </a:solidFill>
              </a:rPr>
              <a:t>Y</a:t>
            </a:r>
            <a:r>
              <a:rPr lang="bg-BG" dirty="0">
                <a:solidFill>
                  <a:schemeClr val="tx1"/>
                </a:solidFill>
              </a:rPr>
              <a:t> е нагоре, </a:t>
            </a:r>
            <a:r>
              <a:rPr lang="en-US" dirty="0">
                <a:solidFill>
                  <a:schemeClr val="tx1"/>
                </a:solidFill>
              </a:rPr>
              <a:t>Z</a:t>
            </a:r>
            <a:r>
              <a:rPr lang="bg-BG" dirty="0">
                <a:solidFill>
                  <a:schemeClr val="tx1"/>
                </a:solidFill>
              </a:rPr>
              <a:t> е към нас</a:t>
            </a:r>
          </a:p>
          <a:p>
            <a:pPr lvl="1"/>
            <a:r>
              <a:rPr lang="bg-BG" dirty="0">
                <a:solidFill>
                  <a:schemeClr val="tx1"/>
                </a:solidFill>
              </a:rPr>
              <a:t>Важи и за двата контролера</a:t>
            </a:r>
          </a:p>
        </p:txBody>
      </p:sp>
    </p:spTree>
    <p:extLst>
      <p:ext uri="{BB962C8B-B14F-4D97-AF65-F5344CB8AC3E}">
        <p14:creationId xmlns:p14="http://schemas.microsoft.com/office/powerpoint/2010/main" val="28539139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Резултат</a:t>
            </a:r>
          </a:p>
          <a:p>
            <a:pPr lvl="1"/>
            <a:r>
              <a:rPr lang="bg-BG" dirty="0"/>
              <a:t>Едва забележими </a:t>
            </a:r>
            <a:r>
              <a:rPr lang="en-GB" dirty="0"/>
              <a:t>ò</a:t>
            </a:r>
            <a:r>
              <a:rPr lang="bg-BG" dirty="0"/>
              <a:t>си (във </a:t>
            </a:r>
            <a:r>
              <a:rPr lang="en-US" dirty="0"/>
              <a:t>VR</a:t>
            </a:r>
            <a:r>
              <a:rPr lang="bg-BG" dirty="0"/>
              <a:t> са </a:t>
            </a:r>
            <a:r>
              <a:rPr lang="en-US" dirty="0"/>
              <a:t>OK)</a:t>
            </a:r>
          </a:p>
          <a:p>
            <a:pPr lvl="1"/>
            <a:r>
              <a:rPr lang="bg-BG" dirty="0"/>
              <a:t>В емулатора се показват </a:t>
            </a:r>
            <a:r>
              <a:rPr lang="en-GB" dirty="0"/>
              <a:t>ò</a:t>
            </a:r>
            <a:r>
              <a:rPr lang="bg-BG" dirty="0" err="1"/>
              <a:t>сите</a:t>
            </a:r>
            <a:r>
              <a:rPr lang="bg-BG" dirty="0"/>
              <a:t> на контролера</a:t>
            </a:r>
          </a:p>
          <a:p>
            <a:pPr lvl="1"/>
            <a:endParaRPr lang="bg-BG" dirty="0"/>
          </a:p>
        </p:txBody>
      </p:sp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645B6665-F9FA-4DD8-9597-40C57E36C0B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2209800"/>
            <a:ext cx="7315200" cy="39700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02595825"/>
      </p:ext>
    </p:extLst>
  </p:cSld>
  <p:clrMapOvr>
    <a:masterClrMapping/>
  </p:clrMapOvr>
  <p:transition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brain-images-ssl.cdn.dixons.com/9/0/10214109/l_10214109_007.jpg">
            <a:extLst>
              <a:ext uri="{FF2B5EF4-FFF2-40B4-BE49-F238E27FC236}">
                <a16:creationId xmlns:a16="http://schemas.microsoft.com/office/drawing/2014/main" id="{7B79F444-76EF-4C0F-B5A8-0BE7747D28D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69251" y="2286000"/>
            <a:ext cx="2839211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C9399443-5DAA-4CD0-A13A-A68B68FF80C4}"/>
              </a:ext>
            </a:extLst>
          </p:cNvPr>
          <p:cNvGrpSpPr/>
          <p:nvPr/>
        </p:nvGrpSpPr>
        <p:grpSpPr>
          <a:xfrm>
            <a:off x="3164857" y="2514600"/>
            <a:ext cx="3581400" cy="2209800"/>
            <a:chOff x="3048000" y="2514600"/>
            <a:chExt cx="3581400" cy="2209800"/>
          </a:xfrm>
        </p:grpSpPr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A556C8AF-9211-479B-8F22-179AF09EDD8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048000" y="4343400"/>
              <a:ext cx="2095500" cy="381000"/>
            </a:xfrm>
            <a:prstGeom prst="straightConnector1">
              <a:avLst/>
            </a:prstGeom>
            <a:ln w="19050">
              <a:solidFill>
                <a:srgbClr val="FF388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4F8A20E9-AB1F-41DC-9073-2C01DF8FE81A}"/>
                </a:ext>
              </a:extLst>
            </p:cNvPr>
            <p:cNvCxnSpPr>
              <a:cxnSpLocks/>
            </p:cNvCxnSpPr>
            <p:nvPr/>
          </p:nvCxnSpPr>
          <p:spPr>
            <a:xfrm>
              <a:off x="5143500" y="4343400"/>
              <a:ext cx="1485900" cy="381000"/>
            </a:xfrm>
            <a:prstGeom prst="straightConnector1">
              <a:avLst/>
            </a:prstGeom>
            <a:ln w="19050">
              <a:solidFill>
                <a:srgbClr val="FF388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8BFE3A2C-0269-48BA-9F67-427C231B130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105400" y="2514600"/>
              <a:ext cx="38100" cy="1828800"/>
            </a:xfrm>
            <a:prstGeom prst="straightConnector1">
              <a:avLst/>
            </a:prstGeom>
            <a:ln w="19050">
              <a:solidFill>
                <a:srgbClr val="FF388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A335826-64A5-4EB2-81EE-DAE5E3801F81}"/>
              </a:ext>
            </a:extLst>
          </p:cNvPr>
          <p:cNvGrpSpPr/>
          <p:nvPr/>
        </p:nvGrpSpPr>
        <p:grpSpPr>
          <a:xfrm rot="19787728">
            <a:off x="2721112" y="3143637"/>
            <a:ext cx="2577716" cy="2871102"/>
            <a:chOff x="3594101" y="2514600"/>
            <a:chExt cx="2577716" cy="2871102"/>
          </a:xfrm>
        </p:grpSpPr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744E88F8-DE77-4960-8C21-2021BD9DCAF8}"/>
                </a:ext>
              </a:extLst>
            </p:cNvPr>
            <p:cNvCxnSpPr>
              <a:cxnSpLocks/>
            </p:cNvCxnSpPr>
            <p:nvPr/>
          </p:nvCxnSpPr>
          <p:spPr>
            <a:xfrm rot="1812272" flipH="1">
              <a:off x="3594101" y="3925274"/>
              <a:ext cx="1268120" cy="1460428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4238C8F5-F325-49EB-B803-E5DB61C593A5}"/>
                </a:ext>
              </a:extLst>
            </p:cNvPr>
            <p:cNvCxnSpPr>
              <a:cxnSpLocks/>
            </p:cNvCxnSpPr>
            <p:nvPr/>
          </p:nvCxnSpPr>
          <p:spPr>
            <a:xfrm rot="1812272">
              <a:off x="4962385" y="4620905"/>
              <a:ext cx="1209432" cy="393627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08C6C7A0-9F6E-4BF8-8DE4-F23A07775A8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105400" y="2514600"/>
              <a:ext cx="38100" cy="182880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55F7CFEC-A18D-458B-A242-4962E3FBF0A8}"/>
              </a:ext>
            </a:extLst>
          </p:cNvPr>
          <p:cNvSpPr txBox="1"/>
          <p:nvPr/>
        </p:nvSpPr>
        <p:spPr>
          <a:xfrm>
            <a:off x="6740161" y="4556132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FF388C"/>
                </a:solidFill>
                <a:latin typeface="Candara" panose="020E0502030303020204" pitchFamily="34" charset="0"/>
              </a:rPr>
              <a:t>X</a:t>
            </a:r>
            <a:endParaRPr lang="bg-BG" sz="2000" dirty="0">
              <a:solidFill>
                <a:srgbClr val="FF388C"/>
              </a:solidFill>
              <a:latin typeface="Candara" panose="020E0502030303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9DDF35E-5FAC-40F5-AF29-5958B24F3943}"/>
              </a:ext>
            </a:extLst>
          </p:cNvPr>
          <p:cNvSpPr txBox="1"/>
          <p:nvPr/>
        </p:nvSpPr>
        <p:spPr>
          <a:xfrm>
            <a:off x="5058590" y="2082703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FF388C"/>
                </a:solidFill>
                <a:latin typeface="Candara" panose="020E0502030303020204" pitchFamily="34" charset="0"/>
              </a:rPr>
              <a:t>Y</a:t>
            </a:r>
            <a:endParaRPr lang="bg-BG" sz="2000" dirty="0">
              <a:solidFill>
                <a:srgbClr val="FF388C"/>
              </a:solidFill>
              <a:latin typeface="Candara" panose="020E0502030303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E2CAF05-F41F-4B47-B98E-82FD2A47701E}"/>
              </a:ext>
            </a:extLst>
          </p:cNvPr>
          <p:cNvSpPr txBox="1"/>
          <p:nvPr/>
        </p:nvSpPr>
        <p:spPr>
          <a:xfrm>
            <a:off x="2883626" y="4524345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FF388C"/>
                </a:solidFill>
                <a:latin typeface="Candara" panose="020E0502030303020204" pitchFamily="34" charset="0"/>
              </a:rPr>
              <a:t>Z</a:t>
            </a:r>
            <a:endParaRPr lang="bg-BG" sz="2000" dirty="0">
              <a:solidFill>
                <a:srgbClr val="FF388C"/>
              </a:solidFill>
              <a:latin typeface="Candara" panose="020E0502030303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30892C2-81B4-4F49-88D7-5D13DD10D661}"/>
              </a:ext>
            </a:extLst>
          </p:cNvPr>
          <p:cNvSpPr txBox="1"/>
          <p:nvPr/>
        </p:nvSpPr>
        <p:spPr>
          <a:xfrm>
            <a:off x="5617462" y="5057939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  <a:latin typeface="Candara" panose="020E0502030303020204" pitchFamily="34" charset="0"/>
              </a:rPr>
              <a:t>X</a:t>
            </a:r>
            <a:endParaRPr lang="bg-BG" sz="2000" dirty="0">
              <a:solidFill>
                <a:srgbClr val="0070C0"/>
              </a:solidFill>
              <a:latin typeface="Candara" panose="020E0502030303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C769355-8FEC-4D1F-A052-F38C9AC71BA4}"/>
              </a:ext>
            </a:extLst>
          </p:cNvPr>
          <p:cNvSpPr txBox="1"/>
          <p:nvPr/>
        </p:nvSpPr>
        <p:spPr>
          <a:xfrm>
            <a:off x="3164857" y="2926186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  <a:latin typeface="Candara" panose="020E0502030303020204" pitchFamily="34" charset="0"/>
              </a:rPr>
              <a:t>Y</a:t>
            </a:r>
            <a:endParaRPr lang="bg-BG" sz="2000" dirty="0">
              <a:solidFill>
                <a:srgbClr val="0070C0"/>
              </a:solidFill>
              <a:latin typeface="Candara" panose="020E0502030303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2137460-BB55-45E7-ACE0-85FDBF28E995}"/>
              </a:ext>
            </a:extLst>
          </p:cNvPr>
          <p:cNvSpPr txBox="1"/>
          <p:nvPr/>
        </p:nvSpPr>
        <p:spPr>
          <a:xfrm>
            <a:off x="2854071" y="6184877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  <a:latin typeface="Candara" panose="020E0502030303020204" pitchFamily="34" charset="0"/>
              </a:rPr>
              <a:t>Z</a:t>
            </a:r>
            <a:endParaRPr lang="bg-BG" sz="2000" dirty="0">
              <a:solidFill>
                <a:srgbClr val="0070C0"/>
              </a:solidFill>
              <a:latin typeface="Candara" panose="020E0502030303020204" pitchFamily="34" charset="0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116DA2A5-60F0-4327-9056-D32A4C30625F}"/>
              </a:ext>
            </a:extLst>
          </p:cNvPr>
          <p:cNvGrpSpPr/>
          <p:nvPr/>
        </p:nvGrpSpPr>
        <p:grpSpPr>
          <a:xfrm>
            <a:off x="5251213" y="2784330"/>
            <a:ext cx="3359984" cy="616320"/>
            <a:chOff x="558439" y="4140367"/>
            <a:chExt cx="3359984" cy="644671"/>
          </a:xfrm>
        </p:grpSpPr>
        <p:sp>
          <p:nvSpPr>
            <p:cNvPr id="29" name="Text Placeholder 2">
              <a:extLst>
                <a:ext uri="{FF2B5EF4-FFF2-40B4-BE49-F238E27FC236}">
                  <a16:creationId xmlns:a16="http://schemas.microsoft.com/office/drawing/2014/main" id="{252B6069-89D6-494C-AE35-D931E5F58A2B}"/>
                </a:ext>
              </a:extLst>
            </p:cNvPr>
            <p:cNvSpPr txBox="1">
              <a:spLocks/>
            </p:cNvSpPr>
            <p:nvPr/>
          </p:nvSpPr>
          <p:spPr>
            <a:xfrm>
              <a:off x="1542944" y="4140367"/>
              <a:ext cx="2375478" cy="644671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Координатна система на контролера</a:t>
              </a:r>
            </a:p>
          </p:txBody>
        </p: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D01FE64-8804-407B-B408-68B4C1121C1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58439" y="4785038"/>
              <a:ext cx="3359984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A3EC9A75-4D04-4F5A-BF26-629B52B9E34C}"/>
              </a:ext>
            </a:extLst>
          </p:cNvPr>
          <p:cNvGrpSpPr/>
          <p:nvPr/>
        </p:nvGrpSpPr>
        <p:grpSpPr>
          <a:xfrm>
            <a:off x="381000" y="3682288"/>
            <a:ext cx="3359984" cy="871424"/>
            <a:chOff x="1542944" y="3873528"/>
            <a:chExt cx="3359984" cy="911510"/>
          </a:xfrm>
        </p:grpSpPr>
        <p:sp>
          <p:nvSpPr>
            <p:cNvPr id="35" name="Text Placeholder 2">
              <a:extLst>
                <a:ext uri="{FF2B5EF4-FFF2-40B4-BE49-F238E27FC236}">
                  <a16:creationId xmlns:a16="http://schemas.microsoft.com/office/drawing/2014/main" id="{0750F260-D925-4D9F-9E1C-0D1DF509AE30}"/>
                </a:ext>
              </a:extLst>
            </p:cNvPr>
            <p:cNvSpPr txBox="1">
              <a:spLocks/>
            </p:cNvSpPr>
            <p:nvPr/>
          </p:nvSpPr>
          <p:spPr>
            <a:xfrm>
              <a:off x="1542944" y="3873528"/>
              <a:ext cx="2375478" cy="911510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</a:rPr>
                <a:t>Координатна система на дръжката на контролера</a:t>
              </a:r>
            </a:p>
          </p:txBody>
        </p: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2865DB3B-9184-4C5A-86D9-40B4E7E1EB5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42944" y="3873528"/>
              <a:ext cx="3359984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03830EF1-E2C6-4651-A330-25C19E0E5B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Координатни системи</a:t>
            </a:r>
          </a:p>
          <a:p>
            <a:pPr lvl="1"/>
            <a:r>
              <a:rPr lang="bg-BG" dirty="0"/>
              <a:t>На контролера е за посочване</a:t>
            </a:r>
          </a:p>
          <a:p>
            <a:pPr lvl="1"/>
            <a:r>
              <a:rPr lang="bg-BG" dirty="0"/>
              <a:t>На дръжката е за 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3</a:t>
            </a:r>
            <a:r>
              <a:rPr lang="en-US" dirty="0"/>
              <a:t>D</a:t>
            </a:r>
            <a:r>
              <a:rPr lang="bg-BG" dirty="0"/>
              <a:t> модел</a:t>
            </a:r>
          </a:p>
        </p:txBody>
      </p:sp>
    </p:spTree>
    <p:extLst>
      <p:ext uri="{BB962C8B-B14F-4D97-AF65-F5344CB8AC3E}">
        <p14:creationId xmlns:p14="http://schemas.microsoft.com/office/powerpoint/2010/main" val="1531584486"/>
      </p:ext>
    </p:extLst>
  </p:cSld>
  <p:clrMapOvr>
    <a:masterClrMapping/>
  </p:clrMapOvr>
  <p:transition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Решение №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 Placeholder 4">
                <a:extLst>
                  <a:ext uri="{FF2B5EF4-FFF2-40B4-BE49-F238E27FC236}">
                    <a16:creationId xmlns:a16="http://schemas.microsoft.com/office/drawing/2014/main" id="{A2FF1FE7-32DE-45E2-8462-CE832A684F27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Дюните</a:t>
                </a:r>
                <a:endParaRPr lang="en-US" dirty="0"/>
              </a:p>
              <a:p>
                <a:pPr lvl="1"/>
                <a:r>
                  <a:rPr lang="bg-BG" dirty="0"/>
                  <a:t>Дюни са хоризонтален </a:t>
                </a:r>
                <a:r>
                  <a:rPr lang="en-US" dirty="0" err="1">
                    <a:solidFill>
                      <a:srgbClr val="FF388C"/>
                    </a:solidFill>
                  </a:rPr>
                  <a:t>PlaneBufferGeometry</a:t>
                </a:r>
                <a:r>
                  <a:rPr lang="en-US" dirty="0"/>
                  <a:t> </a:t>
                </a:r>
                <a:r>
                  <a:rPr lang="bg-BG" dirty="0"/>
                  <a:t>обект с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300×300</m:t>
                    </m:r>
                  </m:oMath>
                </a14:m>
                <a:r>
                  <a:rPr lang="en-US" dirty="0"/>
                  <a:t> </a:t>
                </a:r>
                <a:r>
                  <a:rPr lang="bg-BG" dirty="0"/>
                  <a:t>върха</a:t>
                </a:r>
              </a:p>
              <a:p>
                <a:pPr lvl="1"/>
                <a:r>
                  <a:rPr lang="bg-BG" dirty="0"/>
                  <a:t>Височината на дюните се смята от функцията </a:t>
                </a:r>
                <a:r>
                  <a:rPr lang="en-US" dirty="0">
                    <a:solidFill>
                      <a:srgbClr val="FF388C"/>
                    </a:solidFill>
                  </a:rPr>
                  <a:t>altitude</a:t>
                </a:r>
                <a:r>
                  <a:rPr lang="en-US" dirty="0"/>
                  <a:t>,</a:t>
                </a:r>
                <a:r>
                  <a:rPr lang="bg-BG" dirty="0"/>
                  <a:t> ползваща Шум на </a:t>
                </a:r>
                <a:r>
                  <a:rPr lang="bg-BG" dirty="0" err="1"/>
                  <a:t>Перлин</a:t>
                </a:r>
                <a:endParaRPr lang="en-US" dirty="0">
                  <a:solidFill>
                    <a:srgbClr val="FF388C"/>
                  </a:solidFill>
                </a:endParaRPr>
              </a:p>
              <a:p>
                <a:pPr lvl="1"/>
                <a:r>
                  <a:rPr lang="bg-BG" dirty="0"/>
                  <a:t>С </a:t>
                </a:r>
                <a:r>
                  <a:rPr lang="en-US" dirty="0">
                    <a:solidFill>
                      <a:srgbClr val="FF388C"/>
                    </a:solidFill>
                  </a:rPr>
                  <a:t>altitude</a:t>
                </a:r>
                <a:r>
                  <a:rPr lang="en-US" dirty="0"/>
                  <a:t> </a:t>
                </a:r>
                <a:r>
                  <a:rPr lang="bg-BG" dirty="0"/>
                  <a:t>се променя както геометрията, </a:t>
                </a:r>
                <a:r>
                  <a:rPr lang="bg-BG" dirty="0" err="1"/>
                  <a:t>такаи</a:t>
                </a:r>
                <a:r>
                  <a:rPr lang="bg-BG" dirty="0"/>
                  <a:t> вертикалната позиция на потребителя</a:t>
                </a:r>
              </a:p>
              <a:p>
                <a:pPr lvl="1"/>
                <a:r>
                  <a:rPr lang="bg-BG" dirty="0"/>
                  <a:t>Хоризонталната позиция е както в пример </a:t>
                </a:r>
                <a:r>
                  <a:rPr lang="en-US" dirty="0">
                    <a:latin typeface="Cambria" panose="02040503050406030204" pitchFamily="18" charset="0"/>
                    <a:ea typeface="Cambria" panose="02040503050406030204" pitchFamily="18" charset="0"/>
                  </a:rPr>
                  <a:t>E1308</a:t>
                </a:r>
                <a:r>
                  <a:rPr lang="en-US" dirty="0"/>
                  <a:t> </a:t>
                </a:r>
                <a:r>
                  <a:rPr lang="bg-BG" dirty="0"/>
                  <a:t>от лекциите</a:t>
                </a:r>
              </a:p>
            </p:txBody>
          </p:sp>
        </mc:Choice>
        <mc:Fallback xmlns="">
          <p:sp>
            <p:nvSpPr>
              <p:cNvPr id="5" name="Text Placeholder 4">
                <a:extLst>
                  <a:ext uri="{FF2B5EF4-FFF2-40B4-BE49-F238E27FC236}">
                    <a16:creationId xmlns:a16="http://schemas.microsoft.com/office/drawing/2014/main" id="{A2FF1FE7-32DE-45E2-8462-CE832A684F2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r="-374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937474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Резултат</a:t>
            </a:r>
          </a:p>
          <a:p>
            <a:pPr lvl="1"/>
            <a:r>
              <a:rPr lang="bg-BG" dirty="0"/>
              <a:t>Движение по повърхността на дюни</a:t>
            </a:r>
          </a:p>
          <a:p>
            <a:pPr lvl="1"/>
            <a:r>
              <a:rPr lang="bg-BG" dirty="0"/>
              <a:t>За ефект се ползва и текстура на пясък</a:t>
            </a:r>
          </a:p>
          <a:p>
            <a:pPr lvl="1"/>
            <a:endParaRPr lang="bg-BG" dirty="0"/>
          </a:p>
        </p:txBody>
      </p:sp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4ACFBC6A-0EB4-4714-B4F3-CAFA57D29ED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2057400"/>
            <a:ext cx="7315200" cy="39700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64012381"/>
      </p:ext>
    </p:extLst>
  </p:cSld>
  <p:clrMapOvr>
    <a:masterClrMapping/>
  </p:clrMapOvr>
  <p:transition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Решение №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Куб без диагонали</a:t>
            </a:r>
          </a:p>
          <a:p>
            <a:pPr lvl="1"/>
            <a:r>
              <a:rPr lang="bg-BG" dirty="0"/>
              <a:t>Вариант №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bg-BG" dirty="0"/>
              <a:t> – създават се отделни линии</a:t>
            </a:r>
          </a:p>
          <a:p>
            <a:pPr lvl="1"/>
            <a:r>
              <a:rPr lang="bg-BG" dirty="0"/>
              <a:t>Вариант №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  <a:r>
              <a:rPr lang="bg-BG" dirty="0"/>
              <a:t> – наш си обект с наша геометрия</a:t>
            </a:r>
          </a:p>
          <a:p>
            <a:pPr lvl="1"/>
            <a:r>
              <a:rPr lang="bg-BG" dirty="0"/>
              <a:t>Вариант №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3</a:t>
            </a:r>
            <a:r>
              <a:rPr lang="bg-BG" dirty="0"/>
              <a:t> – най-мързелив, готов обект</a:t>
            </a:r>
            <a:r>
              <a:rPr lang="en-US" dirty="0"/>
              <a:t> </a:t>
            </a:r>
            <a:r>
              <a:rPr lang="en-US" dirty="0" err="1"/>
              <a:t>PlaneHelper</a:t>
            </a:r>
            <a:r>
              <a:rPr lang="en-US" dirty="0"/>
              <a:t>,</a:t>
            </a:r>
            <a:r>
              <a:rPr lang="bg-BG" dirty="0"/>
              <a:t> който рисува квадратна мрежа</a:t>
            </a:r>
          </a:p>
        </p:txBody>
      </p:sp>
    </p:spTree>
    <p:extLst>
      <p:ext uri="{BB962C8B-B14F-4D97-AF65-F5344CB8AC3E}">
        <p14:creationId xmlns:p14="http://schemas.microsoft.com/office/powerpoint/2010/main" val="38200512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Решение №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7</a:t>
            </a:r>
            <a:r>
              <a:rPr lang="bg-BG" dirty="0">
                <a:solidFill>
                  <a:srgbClr val="FF388C"/>
                </a:solidFill>
              </a:rPr>
              <a:t>*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bg-BG" dirty="0"/>
              <a:t>Мерник на снайпер</a:t>
            </a:r>
          </a:p>
          <a:p>
            <a:pPr lvl="1"/>
            <a:r>
              <a:rPr lang="bg-BG" dirty="0"/>
              <a:t>Мерникът е текстура на </a:t>
            </a:r>
            <a:r>
              <a:rPr lang="en-US" dirty="0" err="1">
                <a:solidFill>
                  <a:srgbClr val="FF388C"/>
                </a:solidFill>
              </a:rPr>
              <a:t>PlaneBufferGeometry</a:t>
            </a:r>
            <a:endParaRPr lang="en-US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Като подобект на камерата той се върти заедно с нея</a:t>
            </a:r>
          </a:p>
          <a:p>
            <a:pPr lvl="1"/>
            <a:r>
              <a:rPr lang="bg-BG" dirty="0"/>
              <a:t>Без проверка за дълбочина с </a:t>
            </a:r>
            <a:r>
              <a:rPr lang="en-US" dirty="0" err="1">
                <a:solidFill>
                  <a:srgbClr val="FF388C"/>
                </a:solidFill>
              </a:rPr>
              <a:t>depthTest</a:t>
            </a:r>
            <a:r>
              <a:rPr lang="bg-BG" dirty="0"/>
              <a:t> и променен </a:t>
            </a:r>
            <a:r>
              <a:rPr lang="en-US" dirty="0" err="1">
                <a:solidFill>
                  <a:srgbClr val="FF388C"/>
                </a:solidFill>
              </a:rPr>
              <a:t>renderOrder</a:t>
            </a:r>
            <a:r>
              <a:rPr lang="en-US" dirty="0"/>
              <a:t>, </a:t>
            </a:r>
            <a:r>
              <a:rPr lang="bg-BG" dirty="0"/>
              <a:t>за да е винаги върху образа на сцената</a:t>
            </a:r>
            <a:endParaRPr lang="en-US" dirty="0"/>
          </a:p>
          <a:p>
            <a:pPr lvl="1"/>
            <a:r>
              <a:rPr lang="bg-BG" dirty="0"/>
              <a:t>С прозрачност и </a:t>
            </a:r>
            <a:r>
              <a:rPr lang="bg-BG" dirty="0" err="1"/>
              <a:t>полупрозрачност</a:t>
            </a:r>
            <a:endParaRPr lang="bg-BG" dirty="0"/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2732696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>
            <a:extLst>
              <a:ext uri="{FF2B5EF4-FFF2-40B4-BE49-F238E27FC236}">
                <a16:creationId xmlns:a16="http://schemas.microsoft.com/office/drawing/2014/main" id="{46C1462F-2542-4DE1-A299-3FCF30B7955F}"/>
              </a:ext>
            </a:extLst>
          </p:cNvPr>
          <p:cNvSpPr/>
          <p:nvPr/>
        </p:nvSpPr>
        <p:spPr>
          <a:xfrm>
            <a:off x="2286000" y="1524000"/>
            <a:ext cx="4572000" cy="4648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4639118-075E-46FE-A9FD-9B9A7EDD1A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Мерник</a:t>
            </a:r>
          </a:p>
          <a:p>
            <a:pPr lvl="1"/>
            <a:r>
              <a:rPr lang="bg-BG" dirty="0"/>
              <a:t>Нарисуван в </a:t>
            </a:r>
            <a:r>
              <a:rPr lang="en-US" dirty="0"/>
              <a:t>PowerPoint</a:t>
            </a:r>
            <a:endParaRPr lang="bg-BG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156ACA7E-4B9C-4513-9A93-A8E7A36EF665}"/>
              </a:ext>
            </a:extLst>
          </p:cNvPr>
          <p:cNvSpPr/>
          <p:nvPr/>
        </p:nvSpPr>
        <p:spPr>
          <a:xfrm>
            <a:off x="2743200" y="2057400"/>
            <a:ext cx="3657600" cy="3657600"/>
          </a:xfrm>
          <a:custGeom>
            <a:avLst/>
            <a:gdLst>
              <a:gd name="connsiteX0" fmla="*/ 1828801 w 3657600"/>
              <a:gd name="connsiteY0" fmla="*/ 454796 h 3657600"/>
              <a:gd name="connsiteX1" fmla="*/ 454796 w 3657600"/>
              <a:gd name="connsiteY1" fmla="*/ 1828801 h 3657600"/>
              <a:gd name="connsiteX2" fmla="*/ 1828801 w 3657600"/>
              <a:gd name="connsiteY2" fmla="*/ 3202806 h 3657600"/>
              <a:gd name="connsiteX3" fmla="*/ 3202806 w 3657600"/>
              <a:gd name="connsiteY3" fmla="*/ 1828801 h 3657600"/>
              <a:gd name="connsiteX4" fmla="*/ 1828801 w 3657600"/>
              <a:gd name="connsiteY4" fmla="*/ 454796 h 3657600"/>
              <a:gd name="connsiteX5" fmla="*/ 1828800 w 3657600"/>
              <a:gd name="connsiteY5" fmla="*/ 0 h 3657600"/>
              <a:gd name="connsiteX6" fmla="*/ 3657600 w 3657600"/>
              <a:gd name="connsiteY6" fmla="*/ 1828800 h 3657600"/>
              <a:gd name="connsiteX7" fmla="*/ 1828800 w 3657600"/>
              <a:gd name="connsiteY7" fmla="*/ 3657600 h 3657600"/>
              <a:gd name="connsiteX8" fmla="*/ 0 w 3657600"/>
              <a:gd name="connsiteY8" fmla="*/ 1828800 h 3657600"/>
              <a:gd name="connsiteX9" fmla="*/ 1828800 w 3657600"/>
              <a:gd name="connsiteY9" fmla="*/ 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57600" h="3657600">
                <a:moveTo>
                  <a:pt x="1828801" y="454796"/>
                </a:moveTo>
                <a:cubicBezTo>
                  <a:pt x="1069959" y="454796"/>
                  <a:pt x="454796" y="1069959"/>
                  <a:pt x="454796" y="1828801"/>
                </a:cubicBezTo>
                <a:cubicBezTo>
                  <a:pt x="454796" y="2587643"/>
                  <a:pt x="1069959" y="3202806"/>
                  <a:pt x="1828801" y="3202806"/>
                </a:cubicBezTo>
                <a:cubicBezTo>
                  <a:pt x="2587643" y="3202806"/>
                  <a:pt x="3202806" y="2587643"/>
                  <a:pt x="3202806" y="1828801"/>
                </a:cubicBezTo>
                <a:cubicBezTo>
                  <a:pt x="3202806" y="1069959"/>
                  <a:pt x="2587643" y="454796"/>
                  <a:pt x="1828801" y="454796"/>
                </a:cubicBezTo>
                <a:close/>
                <a:moveTo>
                  <a:pt x="1828800" y="0"/>
                </a:moveTo>
                <a:cubicBezTo>
                  <a:pt x="2838818" y="0"/>
                  <a:pt x="3657600" y="818782"/>
                  <a:pt x="3657600" y="1828800"/>
                </a:cubicBezTo>
                <a:cubicBezTo>
                  <a:pt x="3657600" y="2838818"/>
                  <a:pt x="2838818" y="3657600"/>
                  <a:pt x="1828800" y="3657600"/>
                </a:cubicBezTo>
                <a:cubicBezTo>
                  <a:pt x="818782" y="3657600"/>
                  <a:pt x="0" y="2838818"/>
                  <a:pt x="0" y="1828800"/>
                </a:cubicBezTo>
                <a:cubicBezTo>
                  <a:pt x="0" y="818782"/>
                  <a:pt x="818782" y="0"/>
                  <a:pt x="1828800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59E234C-5D01-4358-AC71-B0EC5F086B68}"/>
              </a:ext>
            </a:extLst>
          </p:cNvPr>
          <p:cNvCxnSpPr/>
          <p:nvPr/>
        </p:nvCxnSpPr>
        <p:spPr>
          <a:xfrm>
            <a:off x="4572000" y="2057400"/>
            <a:ext cx="0" cy="365760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E0B11EB-021F-4C41-B10B-7D5FEEF39A91}"/>
              </a:ext>
            </a:extLst>
          </p:cNvPr>
          <p:cNvCxnSpPr>
            <a:cxnSpLocks/>
          </p:cNvCxnSpPr>
          <p:nvPr/>
        </p:nvCxnSpPr>
        <p:spPr>
          <a:xfrm>
            <a:off x="2743200" y="3886200"/>
            <a:ext cx="36576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88D41B3B-DCD9-41CF-BE18-7016D8EFC09D}"/>
              </a:ext>
            </a:extLst>
          </p:cNvPr>
          <p:cNvSpPr/>
          <p:nvPr/>
        </p:nvSpPr>
        <p:spPr>
          <a:xfrm rot="10800000">
            <a:off x="4482160" y="2057400"/>
            <a:ext cx="179677" cy="1219197"/>
          </a:xfrm>
          <a:custGeom>
            <a:avLst/>
            <a:gdLst>
              <a:gd name="connsiteX0" fmla="*/ 179674 w 179677"/>
              <a:gd name="connsiteY0" fmla="*/ 1219197 h 1219197"/>
              <a:gd name="connsiteX1" fmla="*/ 0 w 179677"/>
              <a:gd name="connsiteY1" fmla="*/ 1219197 h 1219197"/>
              <a:gd name="connsiteX2" fmla="*/ 0 w 179677"/>
              <a:gd name="connsiteY2" fmla="*/ 304797 h 1219197"/>
              <a:gd name="connsiteX3" fmla="*/ 3 w 179677"/>
              <a:gd name="connsiteY3" fmla="*/ 304797 h 1219197"/>
              <a:gd name="connsiteX4" fmla="*/ 89840 w 179677"/>
              <a:gd name="connsiteY4" fmla="*/ 0 h 1219197"/>
              <a:gd name="connsiteX5" fmla="*/ 179677 w 179677"/>
              <a:gd name="connsiteY5" fmla="*/ 304799 h 1219197"/>
              <a:gd name="connsiteX6" fmla="*/ 179674 w 179677"/>
              <a:gd name="connsiteY6" fmla="*/ 304799 h 1219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9677" h="1219197">
                <a:moveTo>
                  <a:pt x="179674" y="1219197"/>
                </a:moveTo>
                <a:lnTo>
                  <a:pt x="0" y="1219197"/>
                </a:lnTo>
                <a:lnTo>
                  <a:pt x="0" y="304797"/>
                </a:lnTo>
                <a:lnTo>
                  <a:pt x="3" y="304797"/>
                </a:lnTo>
                <a:lnTo>
                  <a:pt x="89840" y="0"/>
                </a:lnTo>
                <a:lnTo>
                  <a:pt x="179677" y="304799"/>
                </a:lnTo>
                <a:lnTo>
                  <a:pt x="179674" y="3047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bg-BG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7EFAB5BD-8E26-4CEF-A473-9A4504908BAA}"/>
              </a:ext>
            </a:extLst>
          </p:cNvPr>
          <p:cNvSpPr/>
          <p:nvPr/>
        </p:nvSpPr>
        <p:spPr>
          <a:xfrm rot="16200000">
            <a:off x="5685323" y="3276601"/>
            <a:ext cx="179677" cy="1219197"/>
          </a:xfrm>
          <a:custGeom>
            <a:avLst/>
            <a:gdLst>
              <a:gd name="connsiteX0" fmla="*/ 179674 w 179677"/>
              <a:gd name="connsiteY0" fmla="*/ 1219197 h 1219197"/>
              <a:gd name="connsiteX1" fmla="*/ 0 w 179677"/>
              <a:gd name="connsiteY1" fmla="*/ 1219197 h 1219197"/>
              <a:gd name="connsiteX2" fmla="*/ 0 w 179677"/>
              <a:gd name="connsiteY2" fmla="*/ 304797 h 1219197"/>
              <a:gd name="connsiteX3" fmla="*/ 3 w 179677"/>
              <a:gd name="connsiteY3" fmla="*/ 304797 h 1219197"/>
              <a:gd name="connsiteX4" fmla="*/ 89840 w 179677"/>
              <a:gd name="connsiteY4" fmla="*/ 0 h 1219197"/>
              <a:gd name="connsiteX5" fmla="*/ 179677 w 179677"/>
              <a:gd name="connsiteY5" fmla="*/ 304799 h 1219197"/>
              <a:gd name="connsiteX6" fmla="*/ 179674 w 179677"/>
              <a:gd name="connsiteY6" fmla="*/ 304799 h 1219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9677" h="1219197">
                <a:moveTo>
                  <a:pt x="179674" y="1219197"/>
                </a:moveTo>
                <a:lnTo>
                  <a:pt x="0" y="1219197"/>
                </a:lnTo>
                <a:lnTo>
                  <a:pt x="0" y="304797"/>
                </a:lnTo>
                <a:lnTo>
                  <a:pt x="3" y="304797"/>
                </a:lnTo>
                <a:lnTo>
                  <a:pt x="89840" y="0"/>
                </a:lnTo>
                <a:lnTo>
                  <a:pt x="179677" y="304799"/>
                </a:lnTo>
                <a:lnTo>
                  <a:pt x="179674" y="3047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bg-BG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37C1D3AC-0DC9-4FF7-B72E-1817DCBD1186}"/>
              </a:ext>
            </a:extLst>
          </p:cNvPr>
          <p:cNvSpPr/>
          <p:nvPr/>
        </p:nvSpPr>
        <p:spPr>
          <a:xfrm rot="5400000">
            <a:off x="3246920" y="3276600"/>
            <a:ext cx="179677" cy="1219197"/>
          </a:xfrm>
          <a:custGeom>
            <a:avLst/>
            <a:gdLst>
              <a:gd name="connsiteX0" fmla="*/ 179674 w 179677"/>
              <a:gd name="connsiteY0" fmla="*/ 1219197 h 1219197"/>
              <a:gd name="connsiteX1" fmla="*/ 0 w 179677"/>
              <a:gd name="connsiteY1" fmla="*/ 1219197 h 1219197"/>
              <a:gd name="connsiteX2" fmla="*/ 0 w 179677"/>
              <a:gd name="connsiteY2" fmla="*/ 304797 h 1219197"/>
              <a:gd name="connsiteX3" fmla="*/ 3 w 179677"/>
              <a:gd name="connsiteY3" fmla="*/ 304797 h 1219197"/>
              <a:gd name="connsiteX4" fmla="*/ 89840 w 179677"/>
              <a:gd name="connsiteY4" fmla="*/ 0 h 1219197"/>
              <a:gd name="connsiteX5" fmla="*/ 179677 w 179677"/>
              <a:gd name="connsiteY5" fmla="*/ 304799 h 1219197"/>
              <a:gd name="connsiteX6" fmla="*/ 179674 w 179677"/>
              <a:gd name="connsiteY6" fmla="*/ 304799 h 1219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9677" h="1219197">
                <a:moveTo>
                  <a:pt x="179674" y="1219197"/>
                </a:moveTo>
                <a:lnTo>
                  <a:pt x="0" y="1219197"/>
                </a:lnTo>
                <a:lnTo>
                  <a:pt x="0" y="304797"/>
                </a:lnTo>
                <a:lnTo>
                  <a:pt x="3" y="304797"/>
                </a:lnTo>
                <a:lnTo>
                  <a:pt x="89840" y="0"/>
                </a:lnTo>
                <a:lnTo>
                  <a:pt x="179677" y="304799"/>
                </a:lnTo>
                <a:lnTo>
                  <a:pt x="179674" y="3047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bg-BG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D8F38D4C-6603-4269-80DE-F77F096BF1D4}"/>
              </a:ext>
            </a:extLst>
          </p:cNvPr>
          <p:cNvSpPr/>
          <p:nvPr/>
        </p:nvSpPr>
        <p:spPr>
          <a:xfrm>
            <a:off x="4482161" y="4495803"/>
            <a:ext cx="179677" cy="1219197"/>
          </a:xfrm>
          <a:custGeom>
            <a:avLst/>
            <a:gdLst>
              <a:gd name="connsiteX0" fmla="*/ 179674 w 179677"/>
              <a:gd name="connsiteY0" fmla="*/ 1219197 h 1219197"/>
              <a:gd name="connsiteX1" fmla="*/ 0 w 179677"/>
              <a:gd name="connsiteY1" fmla="*/ 1219197 h 1219197"/>
              <a:gd name="connsiteX2" fmla="*/ 0 w 179677"/>
              <a:gd name="connsiteY2" fmla="*/ 304797 h 1219197"/>
              <a:gd name="connsiteX3" fmla="*/ 3 w 179677"/>
              <a:gd name="connsiteY3" fmla="*/ 304797 h 1219197"/>
              <a:gd name="connsiteX4" fmla="*/ 89840 w 179677"/>
              <a:gd name="connsiteY4" fmla="*/ 0 h 1219197"/>
              <a:gd name="connsiteX5" fmla="*/ 179677 w 179677"/>
              <a:gd name="connsiteY5" fmla="*/ 304799 h 1219197"/>
              <a:gd name="connsiteX6" fmla="*/ 179674 w 179677"/>
              <a:gd name="connsiteY6" fmla="*/ 304799 h 1219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9677" h="1219197">
                <a:moveTo>
                  <a:pt x="179674" y="1219197"/>
                </a:moveTo>
                <a:lnTo>
                  <a:pt x="0" y="1219197"/>
                </a:lnTo>
                <a:lnTo>
                  <a:pt x="0" y="304797"/>
                </a:lnTo>
                <a:lnTo>
                  <a:pt x="3" y="304797"/>
                </a:lnTo>
                <a:lnTo>
                  <a:pt x="89840" y="0"/>
                </a:lnTo>
                <a:lnTo>
                  <a:pt x="179677" y="304799"/>
                </a:lnTo>
                <a:lnTo>
                  <a:pt x="179674" y="3047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bg-BG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A007BB58-78FF-47A0-AAC6-CD36D232E82F}"/>
              </a:ext>
            </a:extLst>
          </p:cNvPr>
          <p:cNvSpPr/>
          <p:nvPr/>
        </p:nvSpPr>
        <p:spPr>
          <a:xfrm>
            <a:off x="2743201" y="2057400"/>
            <a:ext cx="3641560" cy="3657600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69E67DC6-1652-48AF-AF6B-ED542B938843}"/>
              </a:ext>
            </a:extLst>
          </p:cNvPr>
          <p:cNvGrpSpPr/>
          <p:nvPr/>
        </p:nvGrpSpPr>
        <p:grpSpPr>
          <a:xfrm>
            <a:off x="4482160" y="3429000"/>
            <a:ext cx="179678" cy="914400"/>
            <a:chOff x="4482160" y="3886200"/>
            <a:chExt cx="179678" cy="914400"/>
          </a:xfrm>
        </p:grpSpPr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1A29258C-DEE1-4A5C-BA0D-7B7E2EDDBCD7}"/>
                </a:ext>
              </a:extLst>
            </p:cNvPr>
            <p:cNvCxnSpPr/>
            <p:nvPr/>
          </p:nvCxnSpPr>
          <p:spPr>
            <a:xfrm>
              <a:off x="4482160" y="3886200"/>
              <a:ext cx="179677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FD9670B1-4584-43DC-842B-5635CC73E3FE}"/>
                </a:ext>
              </a:extLst>
            </p:cNvPr>
            <p:cNvCxnSpPr/>
            <p:nvPr/>
          </p:nvCxnSpPr>
          <p:spPr>
            <a:xfrm>
              <a:off x="4482160" y="4038600"/>
              <a:ext cx="179677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05E6289E-919F-4AB3-92B5-A0405568396E}"/>
                </a:ext>
              </a:extLst>
            </p:cNvPr>
            <p:cNvCxnSpPr/>
            <p:nvPr/>
          </p:nvCxnSpPr>
          <p:spPr>
            <a:xfrm>
              <a:off x="4482160" y="4191000"/>
              <a:ext cx="179677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7812ACFD-23EC-402B-A638-3ABAF60FD86D}"/>
                </a:ext>
              </a:extLst>
            </p:cNvPr>
            <p:cNvCxnSpPr/>
            <p:nvPr/>
          </p:nvCxnSpPr>
          <p:spPr>
            <a:xfrm>
              <a:off x="4482161" y="4495800"/>
              <a:ext cx="179677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663E99CD-3F55-4E6E-98CC-AE474C77485A}"/>
                </a:ext>
              </a:extLst>
            </p:cNvPr>
            <p:cNvCxnSpPr/>
            <p:nvPr/>
          </p:nvCxnSpPr>
          <p:spPr>
            <a:xfrm>
              <a:off x="4482161" y="4648200"/>
              <a:ext cx="179677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DCE0F21-6AC7-4FC2-AF71-E3000A67856D}"/>
                </a:ext>
              </a:extLst>
            </p:cNvPr>
            <p:cNvCxnSpPr/>
            <p:nvPr/>
          </p:nvCxnSpPr>
          <p:spPr>
            <a:xfrm>
              <a:off x="4482161" y="4800600"/>
              <a:ext cx="179677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FD07EF17-162A-483B-A0E8-CDF612A2E997}"/>
              </a:ext>
            </a:extLst>
          </p:cNvPr>
          <p:cNvGrpSpPr/>
          <p:nvPr/>
        </p:nvGrpSpPr>
        <p:grpSpPr>
          <a:xfrm rot="16200000">
            <a:off x="4482161" y="3428999"/>
            <a:ext cx="179678" cy="914400"/>
            <a:chOff x="4482160" y="3886200"/>
            <a:chExt cx="179678" cy="914400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FC71DAC8-385C-4507-82EB-BE1179E8FA36}"/>
                </a:ext>
              </a:extLst>
            </p:cNvPr>
            <p:cNvCxnSpPr/>
            <p:nvPr/>
          </p:nvCxnSpPr>
          <p:spPr>
            <a:xfrm>
              <a:off x="4482160" y="3886200"/>
              <a:ext cx="179677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AC63F340-B4BB-4AE2-8CB6-EE9D274E34FF}"/>
                </a:ext>
              </a:extLst>
            </p:cNvPr>
            <p:cNvCxnSpPr/>
            <p:nvPr/>
          </p:nvCxnSpPr>
          <p:spPr>
            <a:xfrm>
              <a:off x="4482160" y="4038600"/>
              <a:ext cx="179677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339F23C0-58BC-465C-A775-8D56E987348C}"/>
                </a:ext>
              </a:extLst>
            </p:cNvPr>
            <p:cNvCxnSpPr/>
            <p:nvPr/>
          </p:nvCxnSpPr>
          <p:spPr>
            <a:xfrm>
              <a:off x="4482160" y="4191000"/>
              <a:ext cx="179677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CC464C03-AE4F-4003-9D5F-2E426DA1F8E5}"/>
                </a:ext>
              </a:extLst>
            </p:cNvPr>
            <p:cNvCxnSpPr/>
            <p:nvPr/>
          </p:nvCxnSpPr>
          <p:spPr>
            <a:xfrm>
              <a:off x="4482161" y="4495800"/>
              <a:ext cx="179677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B187CADC-1F4B-4283-B3A7-D5812126C99D}"/>
                </a:ext>
              </a:extLst>
            </p:cNvPr>
            <p:cNvCxnSpPr/>
            <p:nvPr/>
          </p:nvCxnSpPr>
          <p:spPr>
            <a:xfrm>
              <a:off x="4482161" y="4648200"/>
              <a:ext cx="179677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93DA470A-037C-4084-B5E1-44C63AE296A3}"/>
                </a:ext>
              </a:extLst>
            </p:cNvPr>
            <p:cNvCxnSpPr/>
            <p:nvPr/>
          </p:nvCxnSpPr>
          <p:spPr>
            <a:xfrm>
              <a:off x="4482161" y="4800600"/>
              <a:ext cx="179677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3205045"/>
      </p:ext>
    </p:extLst>
  </p:cSld>
  <p:clrMapOvr>
    <a:masterClrMapping/>
  </p:clrMapOvr>
  <p:transition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Резултат</a:t>
            </a:r>
            <a:endParaRPr lang="en-US" dirty="0"/>
          </a:p>
          <a:p>
            <a:pPr lvl="1"/>
            <a:r>
              <a:rPr lang="bg-BG" dirty="0"/>
              <a:t>Мерник, който помага много в насочването на погледа</a:t>
            </a:r>
          </a:p>
          <a:p>
            <a:pPr lvl="1"/>
            <a:endParaRPr lang="bg-BG" dirty="0"/>
          </a:p>
        </p:txBody>
      </p:sp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678CC52E-D4EF-4E61-8246-EA412D85325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2049775"/>
            <a:ext cx="7315200" cy="3970025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25E644B9-FBE6-4FB3-B19D-B27FB0085B1C}"/>
              </a:ext>
            </a:extLst>
          </p:cNvPr>
          <p:cNvGrpSpPr/>
          <p:nvPr/>
        </p:nvGrpSpPr>
        <p:grpSpPr>
          <a:xfrm>
            <a:off x="6373368" y="1514856"/>
            <a:ext cx="1025324" cy="1905000"/>
            <a:chOff x="1542945" y="4140368"/>
            <a:chExt cx="1025324" cy="1905000"/>
          </a:xfrm>
        </p:grpSpPr>
        <p:sp>
          <p:nvSpPr>
            <p:cNvPr id="7" name="Text Placeholder 2">
              <a:extLst>
                <a:ext uri="{FF2B5EF4-FFF2-40B4-BE49-F238E27FC236}">
                  <a16:creationId xmlns:a16="http://schemas.microsoft.com/office/drawing/2014/main" id="{55871D11-6DAE-4D56-B931-88A0DC2C4A24}"/>
                </a:ext>
              </a:extLst>
            </p:cNvPr>
            <p:cNvSpPr txBox="1">
              <a:spLocks/>
            </p:cNvSpPr>
            <p:nvPr/>
          </p:nvSpPr>
          <p:spPr>
            <a:xfrm>
              <a:off x="1542945" y="4140368"/>
              <a:ext cx="1025324" cy="381000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Мерник</a:t>
              </a: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06A919B7-64C1-4F9F-986C-FD05C0DAE2CB}"/>
                </a:ext>
              </a:extLst>
            </p:cNvPr>
            <p:cNvCxnSpPr>
              <a:cxnSpLocks/>
            </p:cNvCxnSpPr>
            <p:nvPr/>
          </p:nvCxnSpPr>
          <p:spPr>
            <a:xfrm>
              <a:off x="1542945" y="4140368"/>
              <a:ext cx="0" cy="190500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3343812415"/>
      </p:ext>
    </p:extLst>
  </p:cSld>
  <p:clrMapOvr>
    <a:masterClrMapping/>
  </p:clrMapOvr>
  <p:transition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1307-Sniper-sight">
            <a:hlinkClick r:id="" action="ppaction://media"/>
            <a:extLst>
              <a:ext uri="{FF2B5EF4-FFF2-40B4-BE49-F238E27FC236}">
                <a16:creationId xmlns:a16="http://schemas.microsoft.com/office/drawing/2014/main" id="{BB8B8006-54AE-4CD1-8E77-EA64B20818E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24000" y="2133600"/>
            <a:ext cx="6096000" cy="4064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A8C253-AC0C-40E2-B7DF-693CCBF99E8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Проява на нов проблем</a:t>
            </a:r>
          </a:p>
          <a:p>
            <a:pPr lvl="1"/>
            <a:r>
              <a:rPr lang="bg-BG" dirty="0"/>
              <a:t>Все повече време отива за игра със задачите</a:t>
            </a:r>
            <a:r>
              <a:rPr lang="en-US" dirty="0"/>
              <a:t>, </a:t>
            </a:r>
            <a:r>
              <a:rPr lang="bg-BG" dirty="0"/>
              <a:t>вместо с измислянето им</a:t>
            </a:r>
          </a:p>
        </p:txBody>
      </p:sp>
    </p:spTree>
    <p:extLst>
      <p:ext uri="{BB962C8B-B14F-4D97-AF65-F5344CB8AC3E}">
        <p14:creationId xmlns:p14="http://schemas.microsoft.com/office/powerpoint/2010/main" val="2909679394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Решение №8</a:t>
            </a:r>
            <a:r>
              <a:rPr lang="bg-BG" dirty="0">
                <a:solidFill>
                  <a:srgbClr val="FF388C"/>
                </a:solidFill>
              </a:rPr>
              <a:t>*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bg-BG" dirty="0"/>
              <a:t>Малкият Принц</a:t>
            </a:r>
          </a:p>
          <a:p>
            <a:pPr lvl="1"/>
            <a:r>
              <a:rPr lang="bg-BG" dirty="0"/>
              <a:t>Планетата и дърветата са като в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S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0501 </a:t>
            </a:r>
          </a:p>
          <a:p>
            <a:pPr lvl="1"/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Небето </a:t>
            </a:r>
            <a:r>
              <a:rPr lang="bg-BG" dirty="0">
                <a:solidFill>
                  <a:srgbClr val="FF388C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не е 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направено като в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S0309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, защото трябва да е навсякъде около планетата</a:t>
            </a:r>
          </a:p>
          <a:p>
            <a:pPr lvl="1"/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Конструира се геометрия с </a:t>
            </a:r>
            <a:r>
              <a:rPr lang="en-GB" dirty="0" err="1">
                <a:solidFill>
                  <a:srgbClr val="FF388C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BufferGeometry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 и атрибут </a:t>
            </a:r>
            <a:r>
              <a:rPr lang="en-US" dirty="0">
                <a:solidFill>
                  <a:srgbClr val="FF388C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Position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със </a:t>
            </a:r>
            <a:r>
              <a:rPr lang="en-GB" dirty="0" err="1">
                <a:solidFill>
                  <a:srgbClr val="FF388C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setAttribute</a:t>
            </a:r>
            <a:endParaRPr lang="bg-BG" dirty="0">
              <a:solidFill>
                <a:srgbClr val="FF388C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lvl="1"/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Положенията на звездите са случаен вектор в куб, мащабиран до разстояние 400..900</a:t>
            </a:r>
          </a:p>
          <a:p>
            <a:pPr lvl="1"/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Не се ползват сферични координати, поради сгъстяването на точките около полюсите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7695499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val 26">
            <a:extLst>
              <a:ext uri="{FF2B5EF4-FFF2-40B4-BE49-F238E27FC236}">
                <a16:creationId xmlns:a16="http://schemas.microsoft.com/office/drawing/2014/main" id="{5284FA96-9722-470C-A16D-74A19A463FA0}"/>
              </a:ext>
            </a:extLst>
          </p:cNvPr>
          <p:cNvSpPr/>
          <p:nvPr/>
        </p:nvSpPr>
        <p:spPr>
          <a:xfrm>
            <a:off x="3009900" y="4495800"/>
            <a:ext cx="3124200" cy="31242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D9A1446-7CBB-47F1-A200-B04FB5E05D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Движение</a:t>
            </a:r>
          </a:p>
          <a:p>
            <a:pPr lvl="1"/>
            <a:r>
              <a:rPr lang="bg-BG" dirty="0"/>
              <a:t>Вместо да движим гледната точка, движим цялата планета с дърветата и звездите</a:t>
            </a:r>
            <a:endParaRPr lang="en-US" dirty="0"/>
          </a:p>
          <a:p>
            <a:pPr lvl="1"/>
            <a:r>
              <a:rPr lang="bg-BG" dirty="0"/>
              <a:t>Взимаме от матрицата на контролера </a:t>
            </a:r>
            <a:r>
              <a:rPr lang="en-GB" dirty="0" err="1">
                <a:solidFill>
                  <a:srgbClr val="FF388C"/>
                </a:solidFill>
              </a:rPr>
              <a:t>matrixWorld</a:t>
            </a:r>
            <a:r>
              <a:rPr lang="bg-BG" dirty="0"/>
              <a:t> елементи 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0</a:t>
            </a:r>
            <a:r>
              <a:rPr lang="bg-BG" dirty="0"/>
              <a:t>, 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bg-BG" dirty="0"/>
              <a:t> и 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  <a:r>
              <a:rPr lang="bg-BG" dirty="0"/>
              <a:t> – това е </a:t>
            </a:r>
            <a:r>
              <a:rPr lang="en-US" dirty="0"/>
              <a:t>X</a:t>
            </a:r>
            <a:r>
              <a:rPr lang="bg-BG" dirty="0"/>
              <a:t> оста</a:t>
            </a:r>
          </a:p>
          <a:p>
            <a:pPr lvl="1"/>
            <a:r>
              <a:rPr lang="bg-BG" dirty="0"/>
              <a:t>Въртим около тази ос с </a:t>
            </a:r>
            <a:r>
              <a:rPr lang="en-GB" dirty="0" err="1">
                <a:solidFill>
                  <a:srgbClr val="FF388C"/>
                </a:solidFill>
              </a:rPr>
              <a:t>rotateOnWorldAxis</a:t>
            </a:r>
            <a:endParaRPr lang="bg-BG" dirty="0">
              <a:solidFill>
                <a:srgbClr val="FF388C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B726A3C-3F6D-40F3-9E37-8EA67DD4A3F9}"/>
              </a:ext>
            </a:extLst>
          </p:cNvPr>
          <p:cNvSpPr txBox="1"/>
          <p:nvPr/>
        </p:nvSpPr>
        <p:spPr>
          <a:xfrm>
            <a:off x="6222547" y="3716191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FF388C"/>
                </a:solidFill>
                <a:latin typeface="Candara" panose="020E0502030303020204" pitchFamily="34" charset="0"/>
              </a:rPr>
              <a:t>X</a:t>
            </a:r>
            <a:endParaRPr lang="bg-BG" sz="2000" dirty="0">
              <a:solidFill>
                <a:srgbClr val="FF388C"/>
              </a:solidFill>
              <a:latin typeface="Candara" panose="020E0502030303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9BB0BF8-883D-47BC-A8A5-0CA5203539E4}"/>
              </a:ext>
            </a:extLst>
          </p:cNvPr>
          <p:cNvSpPr txBox="1"/>
          <p:nvPr/>
        </p:nvSpPr>
        <p:spPr>
          <a:xfrm>
            <a:off x="5125974" y="3098994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  <a:latin typeface="Candara" panose="020E0502030303020204" pitchFamily="34" charset="0"/>
              </a:rPr>
              <a:t>Y</a:t>
            </a:r>
            <a:endParaRPr lang="bg-BG" sz="2000" dirty="0">
              <a:solidFill>
                <a:srgbClr val="0070C0"/>
              </a:solidFill>
              <a:latin typeface="Candara" panose="020E0502030303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D099855-CA48-4FA7-9245-3B2BBD9A2D05}"/>
              </a:ext>
            </a:extLst>
          </p:cNvPr>
          <p:cNvSpPr txBox="1"/>
          <p:nvPr/>
        </p:nvSpPr>
        <p:spPr>
          <a:xfrm>
            <a:off x="7151099" y="4635791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  <a:latin typeface="Candara" panose="020E0502030303020204" pitchFamily="34" charset="0"/>
              </a:rPr>
              <a:t>Z</a:t>
            </a:r>
            <a:endParaRPr lang="bg-BG" sz="2000" dirty="0">
              <a:solidFill>
                <a:srgbClr val="0070C0"/>
              </a:solidFill>
              <a:latin typeface="Candara" panose="020E0502030303020204" pitchFamily="34" charset="0"/>
            </a:endParaRPr>
          </a:p>
        </p:txBody>
      </p:sp>
      <p:pic>
        <p:nvPicPr>
          <p:cNvPr id="1026" name="Picture 2" descr="Oculus Quest 2 Controllers">
            <a:extLst>
              <a:ext uri="{FF2B5EF4-FFF2-40B4-BE49-F238E27FC236}">
                <a16:creationId xmlns:a16="http://schemas.microsoft.com/office/drawing/2014/main" id="{47AFE87C-7EAC-432E-B3EA-52DDC0AAE8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0732224">
            <a:off x="4797065" y="3786174"/>
            <a:ext cx="843930" cy="1308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F355B341-9B34-4CCC-86F5-644EC01C218C}"/>
              </a:ext>
            </a:extLst>
          </p:cNvPr>
          <p:cNvGrpSpPr/>
          <p:nvPr/>
        </p:nvGrpSpPr>
        <p:grpSpPr>
          <a:xfrm flipH="1">
            <a:off x="5113782" y="3226091"/>
            <a:ext cx="2095500" cy="1600200"/>
            <a:chOff x="3048000" y="3124200"/>
            <a:chExt cx="2095500" cy="1600200"/>
          </a:xfrm>
        </p:grpSpPr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D66832B6-0483-4BDA-928D-ECABF5138D0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048000" y="4343400"/>
              <a:ext cx="2095500" cy="381000"/>
            </a:xfrm>
            <a:prstGeom prst="straightConnector1">
              <a:avLst/>
            </a:prstGeom>
            <a:ln w="3175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8B27D759-939B-4947-AF5E-25234FF89DE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733855" y="3962400"/>
              <a:ext cx="1409645" cy="381000"/>
            </a:xfrm>
            <a:prstGeom prst="straightConnector1">
              <a:avLst/>
            </a:prstGeom>
            <a:ln w="19050">
              <a:solidFill>
                <a:srgbClr val="FF388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E0A70575-CCC7-4213-B92B-C6047E208EA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143500" y="3124200"/>
              <a:ext cx="0" cy="1219200"/>
            </a:xfrm>
            <a:prstGeom prst="straightConnector1">
              <a:avLst/>
            </a:prstGeom>
            <a:ln w="3175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D84AAAE5-975B-4E31-9B0C-3E29601D0AA1}"/>
              </a:ext>
            </a:extLst>
          </p:cNvPr>
          <p:cNvGrpSpPr/>
          <p:nvPr/>
        </p:nvGrpSpPr>
        <p:grpSpPr>
          <a:xfrm flipH="1">
            <a:off x="4628727" y="4743801"/>
            <a:ext cx="2095500" cy="1600200"/>
            <a:chOff x="3048000" y="3124200"/>
            <a:chExt cx="2095500" cy="1600200"/>
          </a:xfrm>
        </p:grpSpPr>
        <p:cxnSp>
          <p:nvCxnSpPr>
            <p:cNvPr id="49" name="Straight Arrow Connector 48">
              <a:extLst>
                <a:ext uri="{FF2B5EF4-FFF2-40B4-BE49-F238E27FC236}">
                  <a16:creationId xmlns:a16="http://schemas.microsoft.com/office/drawing/2014/main" id="{E5B8F4FC-01B4-461D-8E7E-CE76F2DF89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048000" y="4343400"/>
              <a:ext cx="2095500" cy="381000"/>
            </a:xfrm>
            <a:prstGeom prst="straightConnector1">
              <a:avLst/>
            </a:prstGeom>
            <a:ln w="3175">
              <a:solidFill>
                <a:srgbClr val="0070C0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>
              <a:extLst>
                <a:ext uri="{FF2B5EF4-FFF2-40B4-BE49-F238E27FC236}">
                  <a16:creationId xmlns:a16="http://schemas.microsoft.com/office/drawing/2014/main" id="{8F0D1D26-2528-4E63-AD72-9F81758C46D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733855" y="3962400"/>
              <a:ext cx="814570" cy="219650"/>
            </a:xfrm>
            <a:prstGeom prst="straightConnector1">
              <a:avLst/>
            </a:prstGeom>
            <a:ln w="19050">
              <a:solidFill>
                <a:srgbClr val="FF388C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id="{B87690EC-3134-420F-8B99-E161E91D5A1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143500" y="3124200"/>
              <a:ext cx="0" cy="1219200"/>
            </a:xfrm>
            <a:prstGeom prst="straightConnector1">
              <a:avLst/>
            </a:prstGeom>
            <a:ln w="3175">
              <a:solidFill>
                <a:srgbClr val="0070C0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Oval 42">
            <a:extLst>
              <a:ext uri="{FF2B5EF4-FFF2-40B4-BE49-F238E27FC236}">
                <a16:creationId xmlns:a16="http://schemas.microsoft.com/office/drawing/2014/main" id="{5ADF4A59-9A7D-4F50-9823-1CB0AB037853}"/>
              </a:ext>
            </a:extLst>
          </p:cNvPr>
          <p:cNvSpPr/>
          <p:nvPr/>
        </p:nvSpPr>
        <p:spPr>
          <a:xfrm>
            <a:off x="3023765" y="5631034"/>
            <a:ext cx="3110335" cy="792951"/>
          </a:xfrm>
          <a:prstGeom prst="ellipse">
            <a:avLst/>
          </a:prstGeom>
          <a:solidFill>
            <a:srgbClr val="0070C0">
              <a:alpha val="10196"/>
            </a:srgbClr>
          </a:solidFill>
          <a:ln w="31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FFB9ECF5-8687-488E-99C2-BEF0A2067C34}"/>
              </a:ext>
            </a:extLst>
          </p:cNvPr>
          <p:cNvSpPr txBox="1"/>
          <p:nvPr/>
        </p:nvSpPr>
        <p:spPr>
          <a:xfrm>
            <a:off x="5984298" y="5306824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FF388C"/>
                </a:solidFill>
                <a:latin typeface="Candara" panose="020E0502030303020204" pitchFamily="34" charset="0"/>
              </a:rPr>
              <a:t>X</a:t>
            </a:r>
            <a:endParaRPr lang="bg-BG" sz="2000" dirty="0">
              <a:solidFill>
                <a:srgbClr val="FF388C"/>
              </a:solidFill>
              <a:latin typeface="Candara" panose="020E0502030303020204" pitchFamily="34" charset="0"/>
            </a:endParaRPr>
          </a:p>
        </p:txBody>
      </p:sp>
      <p:sp>
        <p:nvSpPr>
          <p:cNvPr id="53" name="Arc 52">
            <a:extLst>
              <a:ext uri="{FF2B5EF4-FFF2-40B4-BE49-F238E27FC236}">
                <a16:creationId xmlns:a16="http://schemas.microsoft.com/office/drawing/2014/main" id="{DEA9A9E3-D267-4D87-83BD-474849BC91BA}"/>
              </a:ext>
            </a:extLst>
          </p:cNvPr>
          <p:cNvSpPr/>
          <p:nvPr/>
        </p:nvSpPr>
        <p:spPr>
          <a:xfrm>
            <a:off x="4980954" y="5651378"/>
            <a:ext cx="217039" cy="354815"/>
          </a:xfrm>
          <a:prstGeom prst="arc">
            <a:avLst>
              <a:gd name="adj1" fmla="val 7211743"/>
              <a:gd name="adj2" fmla="val 2422245"/>
            </a:avLst>
          </a:prstGeom>
          <a:ln>
            <a:solidFill>
              <a:srgbClr val="FF388C"/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F357C2A3-800D-4238-9F45-39BF5929DDB0}"/>
              </a:ext>
            </a:extLst>
          </p:cNvPr>
          <p:cNvCxnSpPr>
            <a:cxnSpLocks/>
          </p:cNvCxnSpPr>
          <p:nvPr/>
        </p:nvCxnSpPr>
        <p:spPr>
          <a:xfrm flipV="1">
            <a:off x="4628727" y="5829591"/>
            <a:ext cx="513795" cy="130088"/>
          </a:xfrm>
          <a:prstGeom prst="straightConnector1">
            <a:avLst/>
          </a:prstGeom>
          <a:ln w="19050">
            <a:solidFill>
              <a:srgbClr val="FF388C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1387895"/>
      </p:ext>
    </p:extLst>
  </p:cSld>
  <p:clrMapOvr>
    <a:masterClrMapping/>
  </p:clrMapOvr>
  <p:transition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Резултат</a:t>
            </a:r>
          </a:p>
          <a:p>
            <a:pPr lvl="1"/>
            <a:r>
              <a:rPr lang="bg-BG" dirty="0"/>
              <a:t>Непрекъснато движение напред, като небето също се променя според позицията ни</a:t>
            </a:r>
          </a:p>
          <a:p>
            <a:pPr lvl="1"/>
            <a:endParaRPr lang="bg-BG" dirty="0"/>
          </a:p>
        </p:txBody>
      </p:sp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FEF6CA59-052D-4410-8F9E-BD48DAED92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2049780"/>
            <a:ext cx="7315200" cy="39700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141677604"/>
      </p:ext>
    </p:extLst>
  </p:cSld>
  <p:clrMapOvr>
    <a:masterClrMapping/>
  </p:clrMapOvr>
  <p:transition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Решение №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9</a:t>
            </a:r>
            <a:r>
              <a:rPr lang="bg-BG" dirty="0">
                <a:solidFill>
                  <a:srgbClr val="FF388C"/>
                </a:solidFill>
              </a:rPr>
              <a:t>**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bg-BG" dirty="0"/>
              <a:t>Двойна стрелба</a:t>
            </a:r>
            <a:endParaRPr lang="en-US" dirty="0"/>
          </a:p>
          <a:p>
            <a:pPr lvl="1"/>
            <a:r>
              <a:rPr lang="bg-BG" dirty="0"/>
              <a:t>Повечето елементи (дюни, балони, лъч) вече сме правили</a:t>
            </a:r>
          </a:p>
          <a:p>
            <a:pPr lvl="1"/>
            <a:r>
              <a:rPr lang="bg-BG" dirty="0"/>
              <a:t>Движението на балоните е спрямо текущата височина на дюните</a:t>
            </a:r>
          </a:p>
          <a:p>
            <a:pPr lvl="1"/>
            <a:r>
              <a:rPr lang="bg-BG" dirty="0"/>
              <a:t>Движението в посоката на гледане взимаме от </a:t>
            </a:r>
            <a:r>
              <a:rPr lang="en-US" dirty="0"/>
              <a:t>Z</a:t>
            </a:r>
            <a:r>
              <a:rPr lang="bg-BG" dirty="0"/>
              <a:t> оста на </a:t>
            </a:r>
            <a:r>
              <a:rPr lang="en-US" dirty="0" err="1"/>
              <a:t>matrixWorld</a:t>
            </a:r>
            <a:r>
              <a:rPr lang="en-US" dirty="0"/>
              <a:t> </a:t>
            </a:r>
            <a:r>
              <a:rPr lang="bg-BG" dirty="0"/>
              <a:t>на </a:t>
            </a:r>
            <a:r>
              <a:rPr lang="en-US" dirty="0"/>
              <a:t>camera</a:t>
            </a:r>
            <a:r>
              <a:rPr lang="bg-BG" dirty="0"/>
              <a:t>-та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20796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17D446C-05A5-4241-975E-1F992EAC2FA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Стрелба</a:t>
            </a:r>
          </a:p>
          <a:p>
            <a:pPr lvl="1"/>
            <a:r>
              <a:rPr lang="bg-BG" dirty="0"/>
              <a:t>Двата контролера обработваме еднакво</a:t>
            </a:r>
          </a:p>
          <a:p>
            <a:pPr lvl="1"/>
            <a:r>
              <a:rPr lang="bg-BG" dirty="0"/>
              <a:t>Началото на трасиращия лъч е според </a:t>
            </a:r>
            <a:r>
              <a:rPr lang="en-US" dirty="0">
                <a:solidFill>
                  <a:srgbClr val="FF388C"/>
                </a:solidFill>
              </a:rPr>
              <a:t>position</a:t>
            </a:r>
            <a:r>
              <a:rPr lang="bg-BG" dirty="0"/>
              <a:t> на контролера в глобалната координатна система</a:t>
            </a:r>
          </a:p>
          <a:p>
            <a:pPr lvl="1"/>
            <a:r>
              <a:rPr lang="bg-BG" dirty="0"/>
              <a:t>Посоката на трасиращия лъч е според </a:t>
            </a:r>
            <a:r>
              <a:rPr lang="en-GB" dirty="0" err="1">
                <a:solidFill>
                  <a:srgbClr val="FF388C"/>
                </a:solidFill>
              </a:rPr>
              <a:t>getWorldDirection</a:t>
            </a:r>
            <a:r>
              <a:rPr lang="bg-BG" dirty="0"/>
              <a:t> на контролера</a:t>
            </a:r>
          </a:p>
          <a:p>
            <a:pPr lvl="1"/>
            <a:r>
              <a:rPr lang="bg-BG" dirty="0"/>
              <a:t>Намирането на уцелените балони е отново с </a:t>
            </a:r>
            <a:r>
              <a:rPr lang="en-GB" dirty="0" err="1">
                <a:solidFill>
                  <a:srgbClr val="FF388C"/>
                </a:solidFill>
              </a:rPr>
              <a:t>intersectObjects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Скриването на лъчите 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0.1</a:t>
            </a:r>
            <a:r>
              <a:rPr lang="bg-BG" dirty="0"/>
              <a:t> секунди след изстрел се прави със </a:t>
            </a:r>
            <a:r>
              <a:rPr lang="en-GB" dirty="0" err="1">
                <a:solidFill>
                  <a:srgbClr val="FF388C"/>
                </a:solidFill>
              </a:rPr>
              <a:t>setTimeout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689106533"/>
      </p:ext>
    </p:extLst>
  </p:cSld>
  <p:clrMapOvr>
    <a:masterClrMapping/>
  </p:clrMapOvr>
  <p:transition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Резултат</a:t>
            </a:r>
          </a:p>
          <a:p>
            <a:pPr lvl="1"/>
            <a:endParaRPr lang="bg-BG" dirty="0">
              <a:solidFill>
                <a:srgbClr val="FF388C"/>
              </a:solidFill>
            </a:endParaRPr>
          </a:p>
        </p:txBody>
      </p:sp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9053BD13-7553-4809-BCEE-FDF6A397B59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443990"/>
            <a:ext cx="7315200" cy="39700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19754121"/>
      </p:ext>
    </p:extLst>
  </p:cSld>
  <p:clrMapOvr>
    <a:masterClrMapping/>
  </p:clrMapOvr>
  <p:transition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5B1CE99-DA64-40FF-8B4D-418C3FD6A6A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Реализация</a:t>
            </a:r>
          </a:p>
          <a:p>
            <a:pPr lvl="1"/>
            <a:r>
              <a:rPr lang="bg-BG" dirty="0"/>
              <a:t>Не е най-красиво, а просто е демонстрация на дадена техника</a:t>
            </a:r>
          </a:p>
          <a:p>
            <a:pPr lvl="1"/>
            <a:r>
              <a:rPr lang="bg-BG" dirty="0"/>
              <a:t>Две срещуположни стени </a:t>
            </a:r>
            <a:r>
              <a:rPr lang="en-US" dirty="0"/>
              <a:t>(</a:t>
            </a:r>
            <a:r>
              <a:rPr lang="en-US" dirty="0">
                <a:solidFill>
                  <a:srgbClr val="FF388C"/>
                </a:solidFill>
              </a:rPr>
              <a:t>side</a:t>
            </a:r>
            <a:r>
              <a:rPr lang="en-US" dirty="0"/>
              <a:t>) </a:t>
            </a:r>
            <a:r>
              <a:rPr lang="bg-BG" dirty="0"/>
              <a:t>се групират в двойка (</a:t>
            </a:r>
            <a:r>
              <a:rPr lang="en-US" dirty="0">
                <a:solidFill>
                  <a:srgbClr val="FF388C"/>
                </a:solidFill>
              </a:rPr>
              <a:t>pair</a:t>
            </a:r>
            <a:r>
              <a:rPr lang="en-US" dirty="0"/>
              <a:t>)</a:t>
            </a:r>
          </a:p>
          <a:p>
            <a:pPr lvl="1"/>
            <a:r>
              <a:rPr lang="bg-BG" dirty="0"/>
              <a:t>Двойката се клонира два пъти и със завъртане се правят останалите 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r>
              <a:rPr lang="bg-BG" dirty="0"/>
              <a:t> стени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134E405C-55F9-4BA8-97A3-3902F610C43A}"/>
              </a:ext>
            </a:extLst>
          </p:cNvPr>
          <p:cNvGrpSpPr/>
          <p:nvPr/>
        </p:nvGrpSpPr>
        <p:grpSpPr>
          <a:xfrm rot="5400000">
            <a:off x="4873491" y="4379846"/>
            <a:ext cx="1828800" cy="1828800"/>
            <a:chOff x="1828800" y="4343400"/>
            <a:chExt cx="1828800" cy="1828800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527F0BB3-4B0C-41A3-9484-93F8D68CAEFA}"/>
                </a:ext>
              </a:extLst>
            </p:cNvPr>
            <p:cNvCxnSpPr>
              <a:cxnSpLocks/>
            </p:cNvCxnSpPr>
            <p:nvPr/>
          </p:nvCxnSpPr>
          <p:spPr>
            <a:xfrm>
              <a:off x="1828800" y="4343400"/>
              <a:ext cx="0" cy="1828800"/>
            </a:xfrm>
            <a:prstGeom prst="line">
              <a:avLst/>
            </a:prstGeom>
            <a:ln w="76200">
              <a:solidFill>
                <a:srgbClr val="FF388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8CCDC44B-A4BF-4E7B-80E2-C1948F4D79A3}"/>
                </a:ext>
              </a:extLst>
            </p:cNvPr>
            <p:cNvCxnSpPr/>
            <p:nvPr/>
          </p:nvCxnSpPr>
          <p:spPr>
            <a:xfrm>
              <a:off x="3657600" y="4343400"/>
              <a:ext cx="0" cy="1828800"/>
            </a:xfrm>
            <a:prstGeom prst="line">
              <a:avLst/>
            </a:prstGeom>
            <a:ln w="76200">
              <a:solidFill>
                <a:srgbClr val="FF388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A4D0FBE-51E3-4DD7-AF32-F7F25BB91E04}"/>
              </a:ext>
            </a:extLst>
          </p:cNvPr>
          <p:cNvGrpSpPr/>
          <p:nvPr/>
        </p:nvGrpSpPr>
        <p:grpSpPr>
          <a:xfrm>
            <a:off x="2435090" y="4343400"/>
            <a:ext cx="1828800" cy="1828800"/>
            <a:chOff x="1828800" y="4343400"/>
            <a:chExt cx="1828800" cy="1828800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47CD0069-3B30-464B-908D-263270E90FD1}"/>
                </a:ext>
              </a:extLst>
            </p:cNvPr>
            <p:cNvCxnSpPr>
              <a:cxnSpLocks/>
            </p:cNvCxnSpPr>
            <p:nvPr/>
          </p:nvCxnSpPr>
          <p:spPr>
            <a:xfrm>
              <a:off x="1828800" y="4343400"/>
              <a:ext cx="0" cy="18288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C2973411-F236-4974-977A-5076F6DBBB7D}"/>
                </a:ext>
              </a:extLst>
            </p:cNvPr>
            <p:cNvCxnSpPr/>
            <p:nvPr/>
          </p:nvCxnSpPr>
          <p:spPr>
            <a:xfrm>
              <a:off x="3657600" y="4343400"/>
              <a:ext cx="0" cy="18288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E82790CE-68FE-4C8E-AA65-5D98AF5D0A86}"/>
              </a:ext>
            </a:extLst>
          </p:cNvPr>
          <p:cNvGrpSpPr/>
          <p:nvPr/>
        </p:nvGrpSpPr>
        <p:grpSpPr>
          <a:xfrm>
            <a:off x="867378" y="5253990"/>
            <a:ext cx="1517249" cy="609598"/>
            <a:chOff x="1542944" y="4404034"/>
            <a:chExt cx="1517249" cy="609598"/>
          </a:xfrm>
        </p:grpSpPr>
        <p:sp>
          <p:nvSpPr>
            <p:cNvPr id="8" name="Text Placeholder 2">
              <a:extLst>
                <a:ext uri="{FF2B5EF4-FFF2-40B4-BE49-F238E27FC236}">
                  <a16:creationId xmlns:a16="http://schemas.microsoft.com/office/drawing/2014/main" id="{B1AEF102-A637-4F21-A7B4-70C8377FC2BD}"/>
                </a:ext>
              </a:extLst>
            </p:cNvPr>
            <p:cNvSpPr txBox="1">
              <a:spLocks/>
            </p:cNvSpPr>
            <p:nvPr/>
          </p:nvSpPr>
          <p:spPr>
            <a:xfrm>
              <a:off x="1542944" y="4410087"/>
              <a:ext cx="983848" cy="603545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</a:rPr>
                <a:t>Първа двойка</a:t>
              </a: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374D56EE-F446-494D-8349-8C64DCF65C22}"/>
                </a:ext>
              </a:extLst>
            </p:cNvPr>
            <p:cNvCxnSpPr>
              <a:cxnSpLocks/>
            </p:cNvCxnSpPr>
            <p:nvPr/>
          </p:nvCxnSpPr>
          <p:spPr>
            <a:xfrm>
              <a:off x="1542944" y="4404034"/>
              <a:ext cx="1517249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7B91CA4-F26D-40E0-9846-3C588CFC95DD}"/>
              </a:ext>
            </a:extLst>
          </p:cNvPr>
          <p:cNvGrpSpPr/>
          <p:nvPr/>
        </p:nvGrpSpPr>
        <p:grpSpPr>
          <a:xfrm>
            <a:off x="4871835" y="4385310"/>
            <a:ext cx="1828800" cy="1828800"/>
            <a:chOff x="1828800" y="4343400"/>
            <a:chExt cx="1828800" cy="1828800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E68DCD2C-B4C7-48EE-92AB-F0F07600169B}"/>
                </a:ext>
              </a:extLst>
            </p:cNvPr>
            <p:cNvCxnSpPr>
              <a:cxnSpLocks/>
            </p:cNvCxnSpPr>
            <p:nvPr/>
          </p:nvCxnSpPr>
          <p:spPr>
            <a:xfrm>
              <a:off x="1828800" y="4343400"/>
              <a:ext cx="0" cy="18288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6318F57-BCED-4A8F-823E-EB8E06C9602E}"/>
                </a:ext>
              </a:extLst>
            </p:cNvPr>
            <p:cNvCxnSpPr/>
            <p:nvPr/>
          </p:nvCxnSpPr>
          <p:spPr>
            <a:xfrm>
              <a:off x="3657600" y="4343400"/>
              <a:ext cx="0" cy="18288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EDD8BAFD-D26D-4FA8-A30D-4D50137274E3}"/>
              </a:ext>
            </a:extLst>
          </p:cNvPr>
          <p:cNvGrpSpPr/>
          <p:nvPr/>
        </p:nvGrpSpPr>
        <p:grpSpPr>
          <a:xfrm>
            <a:off x="6400800" y="3778338"/>
            <a:ext cx="1600929" cy="559982"/>
            <a:chOff x="1542943" y="4410087"/>
            <a:chExt cx="1600929" cy="559982"/>
          </a:xfrm>
        </p:grpSpPr>
        <p:sp>
          <p:nvSpPr>
            <p:cNvPr id="38" name="Text Placeholder 2">
              <a:extLst>
                <a:ext uri="{FF2B5EF4-FFF2-40B4-BE49-F238E27FC236}">
                  <a16:creationId xmlns:a16="http://schemas.microsoft.com/office/drawing/2014/main" id="{939D0EBC-D36B-4893-96B3-88F712DCFAD4}"/>
                </a:ext>
              </a:extLst>
            </p:cNvPr>
            <p:cNvSpPr txBox="1">
              <a:spLocks/>
            </p:cNvSpPr>
            <p:nvPr/>
          </p:nvSpPr>
          <p:spPr>
            <a:xfrm>
              <a:off x="1542943" y="4410088"/>
              <a:ext cx="1600929" cy="356782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Втора двойка</a:t>
              </a:r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F0C43464-F8DD-4288-BB53-2DDEFACDA29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542944" y="4410087"/>
              <a:ext cx="0" cy="559982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3324764900"/>
      </p:ext>
    </p:extLst>
  </p:cSld>
  <p:clrMapOvr>
    <a:masterClrMapping/>
  </p:clrMapOvr>
  <p:transition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Решение №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10</a:t>
            </a:r>
            <a:r>
              <a:rPr lang="bg-BG" dirty="0">
                <a:solidFill>
                  <a:srgbClr val="FF388C"/>
                </a:solidFill>
              </a:rPr>
              <a:t>**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Игра</a:t>
            </a:r>
          </a:p>
          <a:p>
            <a:pPr lvl="1"/>
            <a:r>
              <a:rPr lang="bg-BG" dirty="0"/>
              <a:t>Няма решение, очаквам всеки да предложи някакво свое оригинално решение</a:t>
            </a:r>
          </a:p>
        </p:txBody>
      </p:sp>
    </p:spTree>
    <p:extLst>
      <p:ext uri="{BB962C8B-B14F-4D97-AF65-F5344CB8AC3E}">
        <p14:creationId xmlns:p14="http://schemas.microsoft.com/office/powerpoint/2010/main" val="178593845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/>
              <a:t>Край</a:t>
            </a:r>
            <a:endParaRPr lang="bg-BG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5887182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Резултат</a:t>
            </a:r>
          </a:p>
          <a:p>
            <a:pPr lvl="1"/>
            <a:r>
              <a:rPr lang="bg-BG" dirty="0"/>
              <a:t>Намираме се в куб от квадратчета, без да ги рисуваме отделно и без текстура</a:t>
            </a:r>
            <a:endParaRPr lang="en-US" dirty="0"/>
          </a:p>
          <a:p>
            <a:pPr lvl="1"/>
            <a:endParaRPr lang="bg-BG" dirty="0"/>
          </a:p>
        </p:txBody>
      </p:sp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62CDEBC7-818E-4CBD-94CB-F440149BF7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2057400"/>
            <a:ext cx="7315200" cy="39700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19476181"/>
      </p:ext>
    </p:extLst>
  </p:cSld>
  <p:clrMapOvr>
    <a:masterClrMapping/>
  </p:clrMapOvr>
  <p:transition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Решение №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Хубав тунел</a:t>
            </a:r>
          </a:p>
          <a:p>
            <a:pPr lvl="1"/>
            <a:r>
              <a:rPr lang="bg-BG" dirty="0"/>
              <a:t>За текстура си рисуваме малък квадрат</a:t>
            </a:r>
            <a:endParaRPr lang="en-US" dirty="0"/>
          </a:p>
          <a:p>
            <a:pPr lvl="1"/>
            <a:r>
              <a:rPr lang="bg-BG" dirty="0"/>
              <a:t>За целта дори и </a:t>
            </a:r>
            <a:r>
              <a:rPr lang="en-US" dirty="0"/>
              <a:t>MS Paint </a:t>
            </a:r>
            <a:r>
              <a:rPr lang="bg-BG" dirty="0"/>
              <a:t>може да се ползва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28F15-5E56-4369-B5BE-CC3F9F95314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0" y="3429000"/>
            <a:ext cx="4571999" cy="2497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088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B42123D7-4563-4185-A6A8-199E86D760FA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Текстура</a:t>
                </a:r>
              </a:p>
              <a:p>
                <a:pPr lvl="1"/>
                <a:r>
                  <a:rPr lang="bg-BG" dirty="0"/>
                  <a:t>Има </a:t>
                </a:r>
                <a:r>
                  <a:rPr lang="bg-BG" dirty="0">
                    <a:latin typeface="Cambria" panose="02040503050406030204" pitchFamily="18" charset="0"/>
                    <a:ea typeface="Cambria" panose="02040503050406030204" pitchFamily="18" charset="0"/>
                  </a:rPr>
                  <a:t>2</a:t>
                </a:r>
                <a:r>
                  <a:rPr lang="en-US" dirty="0"/>
                  <a:t>D</a:t>
                </a:r>
                <a:r>
                  <a:rPr lang="bg-BG" dirty="0"/>
                  <a:t> мащаб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bg-BG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i="0" dirty="0" smtClean="0">
                            <a:latin typeface="Cambria Math" panose="02040503050406030204" pitchFamily="18" charset="0"/>
                          </a:rPr>
                          <m:t>X</m:t>
                        </m:r>
                        <m:r>
                          <a:rPr lang="en-US" i="0" dirty="0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US" i="0" dirty="0" smtClean="0">
                            <a:latin typeface="Cambria Math" panose="02040503050406030204" pitchFamily="18" charset="0"/>
                          </a:rPr>
                          <m:t>Y</m:t>
                        </m:r>
                      </m:e>
                    </m:d>
                  </m:oMath>
                </a14:m>
                <a:r>
                  <a:rPr lang="en-US" dirty="0"/>
                  <a:t> </a:t>
                </a:r>
                <a:r>
                  <a:rPr lang="bg-BG" dirty="0"/>
                  <a:t>с </a:t>
                </a:r>
                <a:r>
                  <a:rPr lang="en-GB" dirty="0" err="1">
                    <a:solidFill>
                      <a:srgbClr val="FF388C"/>
                    </a:solidFill>
                  </a:rPr>
                  <a:t>texture.repeat</a:t>
                </a:r>
                <a:endParaRPr lang="bg-BG" dirty="0">
                  <a:solidFill>
                    <a:srgbClr val="FF388C"/>
                  </a:solidFill>
                </a:endParaRPr>
              </a:p>
              <a:p>
                <a:pPr lvl="1"/>
                <a:r>
                  <a:rPr lang="bg-BG" dirty="0"/>
                  <a:t>Не трябва</a:t>
                </a:r>
                <a:r>
                  <a:rPr lang="en-US" dirty="0"/>
                  <a:t> </a:t>
                </a:r>
                <a:r>
                  <a:rPr lang="bg-BG" dirty="0"/>
                  <a:t>всяка стена на паралелепипед да е с еднакъв мащаб</a:t>
                </a:r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B42123D7-4563-4185-A6A8-199E86D760F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t="-1488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Flowchart: Process 6">
            <a:extLst>
              <a:ext uri="{FF2B5EF4-FFF2-40B4-BE49-F238E27FC236}">
                <a16:creationId xmlns:a16="http://schemas.microsoft.com/office/drawing/2014/main" id="{D6E3CD0D-CA4C-43A6-A370-07B096E3D231}"/>
              </a:ext>
            </a:extLst>
          </p:cNvPr>
          <p:cNvSpPr/>
          <p:nvPr/>
        </p:nvSpPr>
        <p:spPr>
          <a:xfrm>
            <a:off x="3124200" y="2895600"/>
            <a:ext cx="3810000" cy="1447800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8" name="Flowchart: Process 7">
            <a:extLst>
              <a:ext uri="{FF2B5EF4-FFF2-40B4-BE49-F238E27FC236}">
                <a16:creationId xmlns:a16="http://schemas.microsoft.com/office/drawing/2014/main" id="{9343D6D7-2BDD-495F-A2CC-98A3816B7342}"/>
              </a:ext>
            </a:extLst>
          </p:cNvPr>
          <p:cNvSpPr/>
          <p:nvPr/>
        </p:nvSpPr>
        <p:spPr>
          <a:xfrm>
            <a:off x="1828800" y="3428999"/>
            <a:ext cx="4572000" cy="2285993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739F467-8F8A-4773-818D-59EC8B576613}"/>
              </a:ext>
            </a:extLst>
          </p:cNvPr>
          <p:cNvCxnSpPr>
            <a:cxnSpLocks/>
          </p:cNvCxnSpPr>
          <p:nvPr/>
        </p:nvCxnSpPr>
        <p:spPr>
          <a:xfrm flipV="1">
            <a:off x="1828800" y="2895600"/>
            <a:ext cx="1295400" cy="533400"/>
          </a:xfrm>
          <a:prstGeom prst="lin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CF33550-D403-4739-8369-654D76A12982}"/>
              </a:ext>
            </a:extLst>
          </p:cNvPr>
          <p:cNvCxnSpPr>
            <a:cxnSpLocks/>
          </p:cNvCxnSpPr>
          <p:nvPr/>
        </p:nvCxnSpPr>
        <p:spPr>
          <a:xfrm flipV="1">
            <a:off x="6400800" y="2895600"/>
            <a:ext cx="533400" cy="533400"/>
          </a:xfrm>
          <a:prstGeom prst="lin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D371642-B5EE-46DA-840D-C04329DF6011}"/>
              </a:ext>
            </a:extLst>
          </p:cNvPr>
          <p:cNvCxnSpPr>
            <a:cxnSpLocks/>
          </p:cNvCxnSpPr>
          <p:nvPr/>
        </p:nvCxnSpPr>
        <p:spPr>
          <a:xfrm flipV="1">
            <a:off x="6400800" y="4343400"/>
            <a:ext cx="533400" cy="1371592"/>
          </a:xfrm>
          <a:prstGeom prst="lin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393262D-6940-4B57-89DF-5E0E7D7CE896}"/>
              </a:ext>
            </a:extLst>
          </p:cNvPr>
          <p:cNvCxnSpPr>
            <a:cxnSpLocks/>
          </p:cNvCxnSpPr>
          <p:nvPr/>
        </p:nvCxnSpPr>
        <p:spPr>
          <a:xfrm flipV="1">
            <a:off x="1828800" y="4343400"/>
            <a:ext cx="1295400" cy="1371592"/>
          </a:xfrm>
          <a:prstGeom prst="lin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22" name="Group 21">
            <a:extLst>
              <a:ext uri="{FF2B5EF4-FFF2-40B4-BE49-F238E27FC236}">
                <a16:creationId xmlns:a16="http://schemas.microsoft.com/office/drawing/2014/main" id="{0E6F4527-4461-4144-8AD2-D413342F2C6D}"/>
              </a:ext>
            </a:extLst>
          </p:cNvPr>
          <p:cNvGrpSpPr/>
          <p:nvPr/>
        </p:nvGrpSpPr>
        <p:grpSpPr>
          <a:xfrm>
            <a:off x="5527875" y="5334000"/>
            <a:ext cx="1558723" cy="1101871"/>
            <a:chOff x="1542944" y="3683167"/>
            <a:chExt cx="1558723" cy="110187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Text Placeholder 2">
                  <a:extLst>
                    <a:ext uri="{FF2B5EF4-FFF2-40B4-BE49-F238E27FC236}">
                      <a16:creationId xmlns:a16="http://schemas.microsoft.com/office/drawing/2014/main" id="{E42744C8-450F-42E5-BF33-3B2A71032DEF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1542944" y="4140367"/>
                  <a:ext cx="1558723" cy="644671"/>
                </a:xfrm>
                <a:prstGeom prst="rect">
                  <a:avLst/>
                </a:prstGeom>
                <a:solidFill>
                  <a:srgbClr val="FF388C"/>
                </a:solidFill>
                <a:ln w="3175">
                  <a:solidFill>
                    <a:srgbClr val="FF388C"/>
                  </a:solidFill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3600" b="1" kern="1200" spc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Verdana" panose="020B0604030504040204" pitchFamily="34" charset="0"/>
                      <a:cs typeface="Arial" panose="020B0604020202020204" pitchFamily="34" charset="0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Clr>
                      <a:schemeClr val="tx2"/>
                    </a:buClr>
                    <a:buSzPct val="70000"/>
                    <a:buFont typeface="Arial" panose="020B0604020202020204" pitchFamily="34" charset="0"/>
                    <a:buChar char="•"/>
                    <a:defRPr lang="en-US" sz="3200" kern="1200" dirty="0" smtClean="0">
                      <a:ln w="3175">
                        <a:noFill/>
                        <a:prstDash val="solid"/>
                      </a:ln>
                      <a:solidFill>
                        <a:schemeClr val="accent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2pPr>
                  <a:lvl3pPr marL="9144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3pPr>
                  <a:lvl4pPr marL="13716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4pPr>
                  <a:lvl5pPr marL="18288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bg-BG" sz="2400" kern="120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bg-BG" sz="1800" b="0" dirty="0">
                      <a:solidFill>
                        <a:schemeClr val="bg1"/>
                      </a:solidFill>
                    </a:rPr>
                    <a:t>Предна стена </a:t>
                  </a:r>
                  <a14:m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1800" b="0" i="0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lang="en-US" sz="1800" b="0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  <m:r>
                        <m:rPr>
                          <m:sty m:val="p"/>
                        </m:rPr>
                        <a:rPr lang="en-US" sz="1800" b="0" i="0" dirty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</m:oMath>
                  </a14:m>
                  <a:endParaRPr lang="bg-BG" sz="1800" b="0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23" name="Text Placeholder 2">
                  <a:extLst>
                    <a:ext uri="{FF2B5EF4-FFF2-40B4-BE49-F238E27FC236}">
                      <a16:creationId xmlns:a16="http://schemas.microsoft.com/office/drawing/2014/main" id="{E42744C8-450F-42E5-BF33-3B2A71032DE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42944" y="4140367"/>
                  <a:ext cx="1558723" cy="644671"/>
                </a:xfrm>
                <a:prstGeom prst="rect">
                  <a:avLst/>
                </a:prstGeom>
                <a:blipFill>
                  <a:blip r:embed="rId3"/>
                  <a:stretch>
                    <a:fillRect l="-3516" t="-4673" r="-4297"/>
                  </a:stretch>
                </a:blipFill>
                <a:ln w="3175">
                  <a:solidFill>
                    <a:srgbClr val="FF388C"/>
                  </a:solidFill>
                </a:ln>
              </p:spPr>
              <p:txBody>
                <a:bodyPr/>
                <a:lstStyle/>
                <a:p>
                  <a:r>
                    <a:rPr lang="bg-BG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06FA2074-B905-4900-AEA1-B628B628BBF0}"/>
                </a:ext>
              </a:extLst>
            </p:cNvPr>
            <p:cNvCxnSpPr>
              <a:cxnSpLocks/>
            </p:cNvCxnSpPr>
            <p:nvPr/>
          </p:nvCxnSpPr>
          <p:spPr>
            <a:xfrm>
              <a:off x="1542944" y="3683167"/>
              <a:ext cx="0" cy="1101871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52A51883-4501-4636-BAEC-F34B2F488908}"/>
              </a:ext>
            </a:extLst>
          </p:cNvPr>
          <p:cNvSpPr txBox="1"/>
          <p:nvPr/>
        </p:nvSpPr>
        <p:spPr>
          <a:xfrm>
            <a:off x="4167981" y="5700269"/>
            <a:ext cx="316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X</a:t>
            </a:r>
            <a:endParaRPr lang="bg-B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B3965F5-58EF-4124-957C-E898EE0D857F}"/>
              </a:ext>
            </a:extLst>
          </p:cNvPr>
          <p:cNvSpPr txBox="1"/>
          <p:nvPr/>
        </p:nvSpPr>
        <p:spPr>
          <a:xfrm>
            <a:off x="1512688" y="4202663"/>
            <a:ext cx="316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Y</a:t>
            </a:r>
            <a:endParaRPr lang="bg-B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9EBD6BD0-8A9E-4184-A2D4-268AA070D6D7}"/>
              </a:ext>
            </a:extLst>
          </p:cNvPr>
          <p:cNvGrpSpPr/>
          <p:nvPr/>
        </p:nvGrpSpPr>
        <p:grpSpPr>
          <a:xfrm>
            <a:off x="6644623" y="3408654"/>
            <a:ext cx="2341744" cy="644672"/>
            <a:chOff x="759923" y="4140367"/>
            <a:chExt cx="2341744" cy="64467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8" name="Text Placeholder 2">
                  <a:extLst>
                    <a:ext uri="{FF2B5EF4-FFF2-40B4-BE49-F238E27FC236}">
                      <a16:creationId xmlns:a16="http://schemas.microsoft.com/office/drawing/2014/main" id="{F7DE09CE-490B-4368-BE86-31203E5D66E3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1542944" y="4140367"/>
                  <a:ext cx="1558723" cy="644671"/>
                </a:xfrm>
                <a:prstGeom prst="rect">
                  <a:avLst/>
                </a:prstGeom>
                <a:solidFill>
                  <a:srgbClr val="FF388C"/>
                </a:solidFill>
                <a:ln w="3175">
                  <a:solidFill>
                    <a:srgbClr val="FF388C"/>
                  </a:solidFill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3600" b="1" kern="1200" spc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Verdana" panose="020B0604030504040204" pitchFamily="34" charset="0"/>
                      <a:cs typeface="Arial" panose="020B0604020202020204" pitchFamily="34" charset="0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Clr>
                      <a:schemeClr val="tx2"/>
                    </a:buClr>
                    <a:buSzPct val="70000"/>
                    <a:buFont typeface="Arial" panose="020B0604020202020204" pitchFamily="34" charset="0"/>
                    <a:buChar char="•"/>
                    <a:defRPr lang="en-US" sz="3200" kern="1200" dirty="0" smtClean="0">
                      <a:ln w="3175">
                        <a:noFill/>
                        <a:prstDash val="solid"/>
                      </a:ln>
                      <a:solidFill>
                        <a:schemeClr val="accent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2pPr>
                  <a:lvl3pPr marL="9144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3pPr>
                  <a:lvl4pPr marL="13716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4pPr>
                  <a:lvl5pPr marL="18288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bg-BG" sz="2400" kern="120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bg-BG" sz="1800" b="0" dirty="0">
                      <a:solidFill>
                        <a:schemeClr val="bg1"/>
                      </a:solidFill>
                    </a:rPr>
                    <a:t>Задна стена </a:t>
                  </a:r>
                  <a14:m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1800" b="0" i="0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  <m:r>
                        <a:rPr lang="en-US" sz="1800" b="0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  <m:r>
                        <m:rPr>
                          <m:sty m:val="p"/>
                        </m:rPr>
                        <a:rPr lang="en-US" sz="1800" b="0" i="0" dirty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</m:oMath>
                  </a14:m>
                  <a:r>
                    <a:rPr lang="en-US" sz="1800" b="0" dirty="0">
                      <a:solidFill>
                        <a:schemeClr val="bg1"/>
                      </a:solidFill>
                    </a:rPr>
                    <a:t> !!!</a:t>
                  </a:r>
                  <a:endParaRPr lang="bg-BG" sz="1800" b="0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38" name="Text Placeholder 2">
                  <a:extLst>
                    <a:ext uri="{FF2B5EF4-FFF2-40B4-BE49-F238E27FC236}">
                      <a16:creationId xmlns:a16="http://schemas.microsoft.com/office/drawing/2014/main" id="{F7DE09CE-490B-4368-BE86-31203E5D66E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42944" y="4140367"/>
                  <a:ext cx="1558723" cy="644671"/>
                </a:xfrm>
                <a:prstGeom prst="rect">
                  <a:avLst/>
                </a:prstGeom>
                <a:blipFill>
                  <a:blip r:embed="rId4"/>
                  <a:stretch>
                    <a:fillRect l="-3113" t="-4673" b="-13084"/>
                  </a:stretch>
                </a:blipFill>
                <a:ln w="3175">
                  <a:solidFill>
                    <a:srgbClr val="FF388C"/>
                  </a:solidFill>
                </a:ln>
              </p:spPr>
              <p:txBody>
                <a:bodyPr/>
                <a:lstStyle/>
                <a:p>
                  <a:r>
                    <a:rPr lang="bg-BG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CCCD4E6B-C764-4A40-A0A8-2527BD3F6F0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59923" y="4785038"/>
              <a:ext cx="2341744" cy="1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D370E642-D58E-452B-8CE7-1CDA41BA2560}"/>
              </a:ext>
            </a:extLst>
          </p:cNvPr>
          <p:cNvSpPr txBox="1"/>
          <p:nvPr/>
        </p:nvSpPr>
        <p:spPr>
          <a:xfrm>
            <a:off x="6928542" y="3320534"/>
            <a:ext cx="316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Y</a:t>
            </a:r>
            <a:endParaRPr lang="bg-B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C9DEF42-404D-4AA9-855F-A65EB3EC49B5}"/>
              </a:ext>
            </a:extLst>
          </p:cNvPr>
          <p:cNvSpPr txBox="1"/>
          <p:nvPr/>
        </p:nvSpPr>
        <p:spPr>
          <a:xfrm>
            <a:off x="6716912" y="4790301"/>
            <a:ext cx="316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Y</a:t>
            </a:r>
            <a:endParaRPr lang="bg-B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FDDDD75C-1AC6-4000-BBAF-BE37B1147784}"/>
              </a:ext>
            </a:extLst>
          </p:cNvPr>
          <p:cNvGrpSpPr/>
          <p:nvPr/>
        </p:nvGrpSpPr>
        <p:grpSpPr>
          <a:xfrm>
            <a:off x="5527874" y="2018521"/>
            <a:ext cx="1558723" cy="1146819"/>
            <a:chOff x="1542944" y="4140367"/>
            <a:chExt cx="1558723" cy="1146819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6" name="Text Placeholder 2">
                  <a:extLst>
                    <a:ext uri="{FF2B5EF4-FFF2-40B4-BE49-F238E27FC236}">
                      <a16:creationId xmlns:a16="http://schemas.microsoft.com/office/drawing/2014/main" id="{838F4C04-EDCF-4731-9D89-4898BF703A56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1542944" y="4140367"/>
                  <a:ext cx="1558723" cy="644671"/>
                </a:xfrm>
                <a:prstGeom prst="rect">
                  <a:avLst/>
                </a:prstGeom>
                <a:solidFill>
                  <a:srgbClr val="FF388C"/>
                </a:solidFill>
                <a:ln w="3175">
                  <a:solidFill>
                    <a:srgbClr val="FF388C"/>
                  </a:solidFill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3600" b="1" kern="1200" spc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Verdana" panose="020B0604030504040204" pitchFamily="34" charset="0"/>
                      <a:cs typeface="Arial" panose="020B0604020202020204" pitchFamily="34" charset="0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Clr>
                      <a:schemeClr val="tx2"/>
                    </a:buClr>
                    <a:buSzPct val="70000"/>
                    <a:buFont typeface="Arial" panose="020B0604020202020204" pitchFamily="34" charset="0"/>
                    <a:buChar char="•"/>
                    <a:defRPr lang="en-US" sz="3200" kern="1200" dirty="0" smtClean="0">
                      <a:ln w="3175">
                        <a:noFill/>
                        <a:prstDash val="solid"/>
                      </a:ln>
                      <a:solidFill>
                        <a:schemeClr val="accent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2pPr>
                  <a:lvl3pPr marL="9144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3pPr>
                  <a:lvl4pPr marL="13716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4pPr>
                  <a:lvl5pPr marL="18288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bg-BG" sz="2400" kern="120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bg-BG" sz="1800" b="0" dirty="0">
                      <a:solidFill>
                        <a:schemeClr val="bg1"/>
                      </a:solidFill>
                    </a:rPr>
                    <a:t>Горна стена </a:t>
                  </a:r>
                  <a14:m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1800" b="0" i="0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lang="en-US" sz="1800" b="0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  <m:r>
                        <m:rPr>
                          <m:sty m:val="p"/>
                        </m:rPr>
                        <a:rPr lang="en-US" sz="1800" b="0" i="0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</m:oMath>
                  </a14:m>
                  <a:endParaRPr lang="bg-BG" sz="1800" b="0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46" name="Text Placeholder 2">
                  <a:extLst>
                    <a:ext uri="{FF2B5EF4-FFF2-40B4-BE49-F238E27FC236}">
                      <a16:creationId xmlns:a16="http://schemas.microsoft.com/office/drawing/2014/main" id="{838F4C04-EDCF-4731-9D89-4898BF703A5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42944" y="4140367"/>
                  <a:ext cx="1558723" cy="644671"/>
                </a:xfrm>
                <a:prstGeom prst="rect">
                  <a:avLst/>
                </a:prstGeom>
                <a:blipFill>
                  <a:blip r:embed="rId5"/>
                  <a:stretch>
                    <a:fillRect l="-3516" t="-4673"/>
                  </a:stretch>
                </a:blipFill>
                <a:ln w="3175">
                  <a:solidFill>
                    <a:srgbClr val="FF388C"/>
                  </a:solidFill>
                </a:ln>
              </p:spPr>
              <p:txBody>
                <a:bodyPr/>
                <a:lstStyle/>
                <a:p>
                  <a:r>
                    <a:rPr lang="bg-BG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415A7C10-9D0E-45A7-84A3-1745BD0B9511}"/>
                </a:ext>
              </a:extLst>
            </p:cNvPr>
            <p:cNvCxnSpPr>
              <a:cxnSpLocks/>
            </p:cNvCxnSpPr>
            <p:nvPr/>
          </p:nvCxnSpPr>
          <p:spPr>
            <a:xfrm>
              <a:off x="1542944" y="4140367"/>
              <a:ext cx="0" cy="1146819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1366432351"/>
      </p:ext>
    </p:extLst>
  </p:cSld>
  <p:clrMapOvr>
    <a:masterClrMapping/>
  </p:clrMapOvr>
  <p:transition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0E48F23-19F3-4F63-A476-8701940188F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Решения</a:t>
            </a:r>
          </a:p>
          <a:p>
            <a:pPr lvl="1"/>
            <a:r>
              <a:rPr lang="bg-BG" dirty="0"/>
              <a:t>Промяна на </a:t>
            </a:r>
            <a:r>
              <a:rPr lang="bg-BG" dirty="0" err="1"/>
              <a:t>текстурните</a:t>
            </a:r>
            <a:r>
              <a:rPr lang="bg-BG" dirty="0"/>
              <a:t> </a:t>
            </a:r>
            <a:r>
              <a:rPr lang="en-US" dirty="0"/>
              <a:t>UV</a:t>
            </a:r>
            <a:r>
              <a:rPr lang="bg-BG" dirty="0"/>
              <a:t> координати вътре в геометрията</a:t>
            </a:r>
          </a:p>
          <a:p>
            <a:pPr lvl="1"/>
            <a:r>
              <a:rPr lang="bg-BG" dirty="0"/>
              <a:t>Допълнителни стени, прикриващи дефектите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06B568F-3A6D-4FE1-8C29-42E1DC39208C}"/>
              </a:ext>
            </a:extLst>
          </p:cNvPr>
          <p:cNvCxnSpPr/>
          <p:nvPr/>
        </p:nvCxnSpPr>
        <p:spPr>
          <a:xfrm>
            <a:off x="1828800" y="5257800"/>
            <a:ext cx="54864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C13A319-A6C0-45E9-8BFC-B4261EB085F5}"/>
              </a:ext>
            </a:extLst>
          </p:cNvPr>
          <p:cNvCxnSpPr/>
          <p:nvPr/>
        </p:nvCxnSpPr>
        <p:spPr>
          <a:xfrm>
            <a:off x="1828800" y="3429000"/>
            <a:ext cx="54864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AA788B8-5C76-4E3D-B390-6481F051A0AA}"/>
              </a:ext>
            </a:extLst>
          </p:cNvPr>
          <p:cNvCxnSpPr>
            <a:cxnSpLocks/>
          </p:cNvCxnSpPr>
          <p:nvPr/>
        </p:nvCxnSpPr>
        <p:spPr>
          <a:xfrm>
            <a:off x="1828800" y="3429000"/>
            <a:ext cx="0" cy="1828800"/>
          </a:xfrm>
          <a:prstGeom prst="line">
            <a:avLst/>
          </a:prstGeom>
          <a:ln w="38100">
            <a:solidFill>
              <a:srgbClr val="FF38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EA3721A-212C-42E6-9B31-6C78A5E43E15}"/>
              </a:ext>
            </a:extLst>
          </p:cNvPr>
          <p:cNvCxnSpPr>
            <a:cxnSpLocks/>
          </p:cNvCxnSpPr>
          <p:nvPr/>
        </p:nvCxnSpPr>
        <p:spPr>
          <a:xfrm flipH="1">
            <a:off x="7315199" y="3429000"/>
            <a:ext cx="1" cy="1828800"/>
          </a:xfrm>
          <a:prstGeom prst="line">
            <a:avLst/>
          </a:prstGeom>
          <a:ln w="38100">
            <a:solidFill>
              <a:srgbClr val="FF38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lowchart: Process 13">
            <a:extLst>
              <a:ext uri="{FF2B5EF4-FFF2-40B4-BE49-F238E27FC236}">
                <a16:creationId xmlns:a16="http://schemas.microsoft.com/office/drawing/2014/main" id="{A890A5C9-E4DC-4F42-86A9-806A42F0023F}"/>
              </a:ext>
            </a:extLst>
          </p:cNvPr>
          <p:cNvSpPr/>
          <p:nvPr/>
        </p:nvSpPr>
        <p:spPr>
          <a:xfrm>
            <a:off x="228599" y="3468624"/>
            <a:ext cx="1752601" cy="1752590"/>
          </a:xfrm>
          <a:prstGeom prst="flowChartProcess">
            <a:avLst/>
          </a:prstGeom>
          <a:ln w="31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5" name="Flowchart: Process 14">
            <a:extLst>
              <a:ext uri="{FF2B5EF4-FFF2-40B4-BE49-F238E27FC236}">
                <a16:creationId xmlns:a16="http://schemas.microsoft.com/office/drawing/2014/main" id="{B8DC527C-2273-4048-8395-A2EE3CE05002}"/>
              </a:ext>
            </a:extLst>
          </p:cNvPr>
          <p:cNvSpPr/>
          <p:nvPr/>
        </p:nvSpPr>
        <p:spPr>
          <a:xfrm>
            <a:off x="7162800" y="3468624"/>
            <a:ext cx="1752601" cy="1752590"/>
          </a:xfrm>
          <a:prstGeom prst="flowChartProcess">
            <a:avLst/>
          </a:prstGeom>
          <a:ln w="31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14E82E7-2B8B-495B-A1BD-EEAF68E9C0CE}"/>
              </a:ext>
            </a:extLst>
          </p:cNvPr>
          <p:cNvGrpSpPr/>
          <p:nvPr/>
        </p:nvGrpSpPr>
        <p:grpSpPr>
          <a:xfrm>
            <a:off x="1817123" y="2514600"/>
            <a:ext cx="1928355" cy="1086634"/>
            <a:chOff x="2313395" y="4138070"/>
            <a:chExt cx="1928355" cy="1086634"/>
          </a:xfrm>
        </p:grpSpPr>
        <p:sp>
          <p:nvSpPr>
            <p:cNvPr id="17" name="Text Placeholder 2">
              <a:extLst>
                <a:ext uri="{FF2B5EF4-FFF2-40B4-BE49-F238E27FC236}">
                  <a16:creationId xmlns:a16="http://schemas.microsoft.com/office/drawing/2014/main" id="{D5C36524-6EAC-4D1F-A983-9DFD660C0B77}"/>
                </a:ext>
              </a:extLst>
            </p:cNvPr>
            <p:cNvSpPr txBox="1">
              <a:spLocks/>
            </p:cNvSpPr>
            <p:nvPr/>
          </p:nvSpPr>
          <p:spPr>
            <a:xfrm>
              <a:off x="2319488" y="4138070"/>
              <a:ext cx="1922262" cy="644671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Стена с дефектна текстура</a:t>
              </a: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CDD49490-F4EF-4789-800F-8B99DCE150D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13395" y="4138070"/>
              <a:ext cx="0" cy="1086634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2E95A87-6411-49D4-8D0E-6DEB3E7F0B6B}"/>
              </a:ext>
            </a:extLst>
          </p:cNvPr>
          <p:cNvGrpSpPr/>
          <p:nvPr/>
        </p:nvGrpSpPr>
        <p:grpSpPr>
          <a:xfrm>
            <a:off x="1295400" y="5239502"/>
            <a:ext cx="1219197" cy="1086634"/>
            <a:chOff x="2319488" y="3696107"/>
            <a:chExt cx="1219197" cy="1086634"/>
          </a:xfrm>
        </p:grpSpPr>
        <p:sp>
          <p:nvSpPr>
            <p:cNvPr id="23" name="Text Placeholder 2">
              <a:extLst>
                <a:ext uri="{FF2B5EF4-FFF2-40B4-BE49-F238E27FC236}">
                  <a16:creationId xmlns:a16="http://schemas.microsoft.com/office/drawing/2014/main" id="{3DDA4FA9-D4DA-46BD-9C5A-C72D56376092}"/>
                </a:ext>
              </a:extLst>
            </p:cNvPr>
            <p:cNvSpPr txBox="1">
              <a:spLocks/>
            </p:cNvSpPr>
            <p:nvPr/>
          </p:nvSpPr>
          <p:spPr>
            <a:xfrm>
              <a:off x="2319488" y="4138070"/>
              <a:ext cx="1219197" cy="644671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Правилна текстура</a:t>
              </a: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78ABB738-765D-4E4F-9110-ADB40462DFD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19488" y="3696107"/>
              <a:ext cx="0" cy="1086634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C836BCB-72A2-445E-8E1F-734814A87A76}"/>
              </a:ext>
            </a:extLst>
          </p:cNvPr>
          <p:cNvGrpSpPr/>
          <p:nvPr/>
        </p:nvGrpSpPr>
        <p:grpSpPr>
          <a:xfrm>
            <a:off x="6705600" y="5239502"/>
            <a:ext cx="1222245" cy="1086634"/>
            <a:chOff x="2319488" y="3696107"/>
            <a:chExt cx="1222245" cy="1086634"/>
          </a:xfrm>
        </p:grpSpPr>
        <p:sp>
          <p:nvSpPr>
            <p:cNvPr id="26" name="Text Placeholder 2">
              <a:extLst>
                <a:ext uri="{FF2B5EF4-FFF2-40B4-BE49-F238E27FC236}">
                  <a16:creationId xmlns:a16="http://schemas.microsoft.com/office/drawing/2014/main" id="{EE88E880-BADD-4893-A5B6-8B2A81364AA9}"/>
                </a:ext>
              </a:extLst>
            </p:cNvPr>
            <p:cNvSpPr txBox="1">
              <a:spLocks/>
            </p:cNvSpPr>
            <p:nvPr/>
          </p:nvSpPr>
          <p:spPr>
            <a:xfrm>
              <a:off x="2319488" y="4138070"/>
              <a:ext cx="1219197" cy="644671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</a:rPr>
                <a:t>Правилна текстура</a:t>
              </a: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36198A46-FD7E-4066-A497-27394910A5D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41733" y="3696107"/>
              <a:ext cx="0" cy="1086634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1005566706"/>
      </p:ext>
    </p:extLst>
  </p:cSld>
  <p:clrMapOvr>
    <a:masterClrMapping/>
  </p:clrMapOvr>
  <p:transition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D3132911-0646-451A-AFB7-E9A9ABD08F27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Почерняване</a:t>
                </a:r>
              </a:p>
              <a:p>
                <a:pPr lvl="1"/>
                <a:r>
                  <a:rPr lang="bg-BG" dirty="0"/>
                  <a:t>Добавяме ефект на черна мъгла с </a:t>
                </a:r>
                <a:r>
                  <a:rPr lang="en-US" dirty="0">
                    <a:solidFill>
                      <a:srgbClr val="FF388C"/>
                    </a:solidFill>
                  </a:rPr>
                  <a:t>Fog</a:t>
                </a:r>
              </a:p>
              <a:p>
                <a:pPr lvl="1"/>
                <a:r>
                  <a:rPr lang="bg-BG" dirty="0"/>
                  <a:t>Диапазонът определяме „на око“</a:t>
                </a:r>
              </a:p>
              <a:p>
                <a:r>
                  <a:rPr lang="bg-BG" dirty="0"/>
                  <a:t>Случайни кубчета по пода</a:t>
                </a:r>
              </a:p>
              <a:p>
                <a:pPr lvl="1"/>
                <a:r>
                  <a:rPr lang="bg-BG" dirty="0"/>
                  <a:t>Фиксирана координата по </a:t>
                </a:r>
                <a:r>
                  <a:rPr lang="en-US" dirty="0"/>
                  <a:t>Y</a:t>
                </a:r>
              </a:p>
              <a:p>
                <a:pPr lvl="1"/>
                <a:r>
                  <a:rPr lang="bg-BG" dirty="0"/>
                  <a:t>Случайна координата по </a:t>
                </a:r>
                <a:r>
                  <a:rPr lang="en-US" dirty="0"/>
                  <a:t>X </a:t>
                </a:r>
                <a:r>
                  <a:rPr lang="bg-BG" dirty="0"/>
                  <a:t>и </a:t>
                </a:r>
                <a:r>
                  <a:rPr lang="en-US" dirty="0"/>
                  <a:t>Z, </a:t>
                </a:r>
                <a:r>
                  <a:rPr lang="bg-BG" dirty="0"/>
                  <a:t>но отчитаме положението да е на ниво цяло квадратче</a:t>
                </a:r>
              </a:p>
              <a:p>
                <a:pPr lvl="1"/>
                <a:r>
                  <a:rPr lang="bg-BG" dirty="0"/>
                  <a:t>При сечение на тунела </a:t>
                </a:r>
                <a14:m>
                  <m:oMath xmlns:m="http://schemas.openxmlformats.org/officeDocument/2006/math">
                    <m:r>
                      <a:rPr lang="bg-BG" i="1" dirty="0" smtClean="0">
                        <a:latin typeface="Cambria Math" panose="02040503050406030204" pitchFamily="18" charset="0"/>
                      </a:rPr>
                      <m:t>3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×3</m:t>
                    </m:r>
                  </m:oMath>
                </a14:m>
                <a:r>
                  <a:rPr lang="bg-BG" dirty="0"/>
                  <a:t> метра и </a:t>
                </a:r>
                <a14:m>
                  <m:oMath xmlns:m="http://schemas.openxmlformats.org/officeDocument/2006/math">
                    <m:r>
                      <a:rPr lang="bg-BG" i="1" dirty="0" smtClean="0">
                        <a:latin typeface="Cambria Math" panose="02040503050406030204" pitchFamily="18" charset="0"/>
                      </a:rPr>
                      <m:t>10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×10</m:t>
                    </m:r>
                  </m:oMath>
                </a14:m>
                <a:r>
                  <a:rPr lang="bg-BG" dirty="0"/>
                  <a:t> кубчета, следва че едно кубче е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30</m:t>
                    </m:r>
                  </m:oMath>
                </a14:m>
                <a:r>
                  <a:rPr lang="bg-BG" dirty="0"/>
                  <a:t> см и положението по пода е на кратно на </a:t>
                </a:r>
                <a:r>
                  <a:rPr lang="bg-BG" dirty="0">
                    <a:latin typeface="Cambria" panose="02040503050406030204" pitchFamily="18" charset="0"/>
                    <a:ea typeface="Cambria" panose="02040503050406030204" pitchFamily="18" charset="0"/>
                  </a:rPr>
                  <a:t>30</a:t>
                </a:r>
                <a:r>
                  <a:rPr lang="en-US" dirty="0"/>
                  <a:t> </a:t>
                </a:r>
                <a:r>
                  <a:rPr lang="bg-BG" dirty="0"/>
                  <a:t>см</a:t>
                </a:r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D3132911-0646-451A-AFB7-E9A9ABD08F2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t="-1488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27246548"/>
      </p:ext>
    </p:extLst>
  </p:cSld>
  <p:clrMapOvr>
    <a:masterClrMapping/>
  </p:clrMapOvr>
  <p:transition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Резултат</a:t>
            </a:r>
          </a:p>
          <a:p>
            <a:pPr lvl="1"/>
            <a:r>
              <a:rPr lang="bg-BG" dirty="0"/>
              <a:t>Движение напред-назад в тъмен тунел с кубчета, пръснати по пода</a:t>
            </a:r>
            <a:endParaRPr lang="en-US" dirty="0"/>
          </a:p>
          <a:p>
            <a:pPr lvl="1"/>
            <a:endParaRPr lang="bg-BG" dirty="0"/>
          </a:p>
        </p:txBody>
      </p:sp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01CDB93B-113C-4279-907B-267D271E44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2057400"/>
            <a:ext cx="7315200" cy="39700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28391622"/>
      </p:ext>
    </p:extLst>
  </p:cSld>
  <p:clrMapOvr>
    <a:masterClrMapping/>
  </p:clrMapOvr>
  <p:transition>
    <p:push dir="u"/>
  </p:transition>
</p:sld>
</file>

<file path=ppt/theme/theme1.xml><?xml version="1.0" encoding="utf-8"?>
<a:theme xmlns:a="http://schemas.openxmlformats.org/drawingml/2006/main" name="Custom Design">
  <a:themeElements>
    <a:clrScheme name="ARV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F81BD"/>
      </a:hlink>
      <a:folHlink>
        <a:srgbClr val="4F81B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9313</TotalTime>
  <Words>857</Words>
  <Application>Microsoft Office PowerPoint</Application>
  <PresentationFormat>On-screen Show (4:3)</PresentationFormat>
  <Paragraphs>143</Paragraphs>
  <Slides>31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42" baseType="lpstr">
      <vt:lpstr>Arial</vt:lpstr>
      <vt:lpstr>Arial Black</vt:lpstr>
      <vt:lpstr>Calibri</vt:lpstr>
      <vt:lpstr>Calibri Light</vt:lpstr>
      <vt:lpstr>Cambria</vt:lpstr>
      <vt:lpstr>Cambria Math</vt:lpstr>
      <vt:lpstr>Candara</vt:lpstr>
      <vt:lpstr>Verdana</vt:lpstr>
      <vt:lpstr>Wingdings</vt:lpstr>
      <vt:lpstr>Wingdings 2</vt:lpstr>
      <vt:lpstr>Custom Design</vt:lpstr>
      <vt:lpstr>проф. д-р Павел Бойчев    КИТ-ФМИ-СУ    2021</vt:lpstr>
      <vt:lpstr>Решение №1</vt:lpstr>
      <vt:lpstr>PowerPoint Presentation</vt:lpstr>
      <vt:lpstr>PowerPoint Presentation</vt:lpstr>
      <vt:lpstr>Решение №2</vt:lpstr>
      <vt:lpstr>PowerPoint Presentation</vt:lpstr>
      <vt:lpstr>PowerPoint Presentation</vt:lpstr>
      <vt:lpstr>PowerPoint Presentation</vt:lpstr>
      <vt:lpstr>PowerPoint Presentation</vt:lpstr>
      <vt:lpstr>Решение №3</vt:lpstr>
      <vt:lpstr>PowerPoint Presentation</vt:lpstr>
      <vt:lpstr>PowerPoint Presentation</vt:lpstr>
      <vt:lpstr>Решение №4</vt:lpstr>
      <vt:lpstr>PowerPoint Presentation</vt:lpstr>
      <vt:lpstr>Решение №5</vt:lpstr>
      <vt:lpstr>PowerPoint Presentation</vt:lpstr>
      <vt:lpstr>PowerPoint Presentation</vt:lpstr>
      <vt:lpstr>Решение №6</vt:lpstr>
      <vt:lpstr>PowerPoint Presentation</vt:lpstr>
      <vt:lpstr>Решение №7*</vt:lpstr>
      <vt:lpstr>PowerPoint Presentation</vt:lpstr>
      <vt:lpstr>PowerPoint Presentation</vt:lpstr>
      <vt:lpstr>PowerPoint Presentation</vt:lpstr>
      <vt:lpstr>Решение №8*</vt:lpstr>
      <vt:lpstr>PowerPoint Presentation</vt:lpstr>
      <vt:lpstr>PowerPoint Presentation</vt:lpstr>
      <vt:lpstr>Решение №9**</vt:lpstr>
      <vt:lpstr>PowerPoint Presentation</vt:lpstr>
      <vt:lpstr>PowerPoint Presentation</vt:lpstr>
      <vt:lpstr>Решение №10**</vt:lpstr>
      <vt:lpstr>PowerPoint Presentation</vt:lpstr>
    </vt:vector>
  </TitlesOfParts>
  <Company>FMI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WebGL-01. Introduction and history</dc:title>
  <dc:creator>Pavel Boytchev</dc:creator>
  <cp:lastModifiedBy>Pavel Boytchev</cp:lastModifiedBy>
  <cp:revision>550</cp:revision>
  <dcterms:created xsi:type="dcterms:W3CDTF">2013-12-13T09:03:57Z</dcterms:created>
  <dcterms:modified xsi:type="dcterms:W3CDTF">2021-04-05T10:52:54Z</dcterms:modified>
</cp:coreProperties>
</file>