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6" r:id="rId9"/>
    <p:sldId id="268" r:id="rId10"/>
    <p:sldId id="269" r:id="rId11"/>
    <p:sldId id="270" r:id="rId12"/>
    <p:sldId id="271" r:id="rId13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8E8"/>
    <a:srgbClr val="C9C9C9"/>
    <a:srgbClr val="C0C0C0"/>
    <a:srgbClr val="B2B2B2"/>
    <a:srgbClr val="000000"/>
    <a:srgbClr val="FFCC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590" autoAdjust="0"/>
  </p:normalViewPr>
  <p:slideViewPr>
    <p:cSldViewPr>
      <p:cViewPr varScale="1">
        <p:scale>
          <a:sx n="67" d="100"/>
          <a:sy n="67" d="100"/>
        </p:scale>
        <p:origin x="-13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13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3D17F-39B5-4670-93B5-5EF874DE081D}" type="datetimeFigureOut">
              <a:rPr lang="bg-BG" smtClean="0"/>
              <a:t>23.4.2020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1F65A-7757-4F37-9238-85CE37621D4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33180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362200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9375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575175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000" dirty="0" smtClean="0">
                <a:latin typeface="Cambria" panose="02040503050406030204" pitchFamily="18" charset="0"/>
              </a:rPr>
              <a:t>доц. Павел Бойчев</a:t>
            </a:r>
          </a:p>
          <a:p>
            <a:pPr algn="ctr"/>
            <a:r>
              <a:rPr lang="bg-BG" sz="2000" dirty="0" err="1" smtClean="0">
                <a:latin typeface="Cambria" panose="02040503050406030204" pitchFamily="18" charset="0"/>
              </a:rPr>
              <a:t>СУ</a:t>
            </a:r>
            <a:r>
              <a:rPr lang="bg-BG" sz="2000" baseline="0" dirty="0" err="1" smtClean="0">
                <a:latin typeface="Cambria" panose="02040503050406030204" pitchFamily="18" charset="0"/>
              </a:rPr>
              <a:t>-ФМИ-КИТ</a:t>
            </a:r>
            <a:endParaRPr lang="bg-BG" sz="2000" dirty="0" smtClean="0">
              <a:latin typeface="Cambria" panose="02040503050406030204" pitchFamily="18" charset="0"/>
            </a:endParaRPr>
          </a:p>
          <a:p>
            <a:pPr algn="ctr"/>
            <a:r>
              <a:rPr lang="bg-BG" sz="2000" dirty="0" smtClean="0">
                <a:latin typeface="Cambria" panose="02040503050406030204" pitchFamily="18" charset="0"/>
                <a:cs typeface="Times New Roman"/>
              </a:rPr>
              <a:t> </a:t>
            </a:r>
            <a:r>
              <a:rPr lang="bg-BG" sz="2000" baseline="0" dirty="0" smtClean="0">
                <a:latin typeface="Cambria" panose="02040503050406030204" pitchFamily="18" charset="0"/>
              </a:rPr>
              <a:t>20</a:t>
            </a:r>
            <a:r>
              <a:rPr lang="en-US" sz="2000" baseline="0" dirty="0" smtClean="0">
                <a:latin typeface="Cambria" panose="02040503050406030204" pitchFamily="18" charset="0"/>
              </a:rPr>
              <a:t>20</a:t>
            </a:r>
            <a:endParaRPr lang="bg-BG" sz="2000" dirty="0">
              <a:latin typeface="Cambria" panose="02040503050406030204" pitchFamily="18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43888" y="3889375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90" y="168272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838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585068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7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071870860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82000" cy="609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33136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5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6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8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4128338867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545921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3888" y="11430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3533452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8292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4" r:id="rId5"/>
    <p:sldLayoutId id="2147483655" r:id="rId6"/>
  </p:sldLayoutIdLst>
  <p:transition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small" baseline="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400"/>
        </a:spcBef>
        <a:buFont typeface="Arial" panose="020B0604020202020204" pitchFamily="34" charset="0"/>
        <a:buNone/>
        <a:defRPr sz="2800" b="1" kern="1200" cap="small" baseline="0">
          <a:solidFill>
            <a:srgbClr val="0070C0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Cambria" panose="02040503050406030204" pitchFamily="18" charset="0"/>
        <a:buChar char="‒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Задачи за упражнение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№13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99260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Два </a:t>
            </a:r>
            <a:r>
              <a:rPr lang="bg-BG" dirty="0" err="1" smtClean="0"/>
              <a:t>ДССР</a:t>
            </a:r>
            <a:r>
              <a:rPr lang="bg-BG" dirty="0" smtClean="0"/>
              <a:t> пътя</a:t>
            </a:r>
          </a:p>
          <a:p>
            <a:pPr lvl="1"/>
            <a:r>
              <a:rPr lang="bg-BG" dirty="0" smtClean="0"/>
              <a:t>Представете две поредици от </a:t>
            </a:r>
            <a:r>
              <a:rPr lang="bg-BG" dirty="0" err="1" smtClean="0"/>
              <a:t>ДССР</a:t>
            </a:r>
            <a:r>
              <a:rPr lang="bg-BG" dirty="0" smtClean="0"/>
              <a:t> функции, с които се получава </a:t>
            </a:r>
            <a:r>
              <a:rPr lang="en-US" dirty="0" smtClean="0"/>
              <a:t>f</a:t>
            </a:r>
            <a:r>
              <a:rPr lang="bg-BG" dirty="0" smtClean="0"/>
              <a:t> от </a:t>
            </a:r>
            <a:r>
              <a:rPr lang="en-US" dirty="0" smtClean="0"/>
              <a:t>e</a:t>
            </a:r>
            <a:r>
              <a:rPr lang="bg-BG" dirty="0" smtClean="0"/>
              <a:t> и </a:t>
            </a:r>
            <a:r>
              <a:rPr lang="en-US" dirty="0" smtClean="0"/>
              <a:t>e</a:t>
            </a:r>
            <a:r>
              <a:rPr lang="bg-BG" dirty="0" smtClean="0"/>
              <a:t> от </a:t>
            </a:r>
            <a:r>
              <a:rPr lang="en-US" dirty="0" smtClean="0"/>
              <a:t>f</a:t>
            </a:r>
            <a:r>
              <a:rPr lang="bg-BG" dirty="0" smtClean="0"/>
              <a:t>, като двете минават по различен път из графа</a:t>
            </a:r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№9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10</a:t>
            </a:fld>
            <a:endParaRPr lang="bg-BG"/>
          </a:p>
        </p:txBody>
      </p:sp>
      <p:pic>
        <p:nvPicPr>
          <p:cNvPr id="1027" name="Picture 3" descr="D:\Pavel\Courses\Materials\Course.ALG 2019\Alg-13 Graphs\Exercises\Figures\problem-9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882" y="3063778"/>
            <a:ext cx="4359342" cy="3413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239054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Въпроси?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bg-BG" dirty="0" smtClean="0"/>
              <a:t>Относно задачите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2481875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Край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bg-BG" dirty="0" smtClean="0"/>
              <a:t>Задачи за упражнение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1063636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Задача №1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Една древна задача</a:t>
            </a:r>
          </a:p>
          <a:p>
            <a:pPr lvl="1"/>
            <a:r>
              <a:rPr lang="bg-BG" dirty="0"/>
              <a:t>Съществуват три къщи на мразещи се съседи</a:t>
            </a:r>
          </a:p>
          <a:p>
            <a:pPr lvl="1"/>
            <a:r>
              <a:rPr lang="bg-BG" dirty="0"/>
              <a:t>Съществуват три магазина в околността</a:t>
            </a:r>
          </a:p>
          <a:p>
            <a:pPr lvl="1"/>
            <a:r>
              <a:rPr lang="bg-BG" dirty="0"/>
              <a:t>За постигане на </a:t>
            </a:r>
            <a:r>
              <a:rPr lang="bg-BG" dirty="0" smtClean="0"/>
              <a:t>мир </a:t>
            </a:r>
            <a:r>
              <a:rPr lang="bg-BG" dirty="0"/>
              <a:t>трябва от всяка къща да има улица до всеки магазин, без </a:t>
            </a:r>
            <a:r>
              <a:rPr lang="bg-BG" dirty="0" smtClean="0"/>
              <a:t>нито едно кръстовище, </a:t>
            </a:r>
            <a:r>
              <a:rPr lang="bg-BG" dirty="0"/>
              <a:t>подлез или </a:t>
            </a:r>
            <a:r>
              <a:rPr lang="bg-BG" dirty="0" smtClean="0"/>
              <a:t>надлез</a:t>
            </a:r>
          </a:p>
          <a:p>
            <a:pPr lvl="1"/>
            <a:r>
              <a:rPr lang="bg-BG" dirty="0" smtClean="0"/>
              <a:t>Графът на улиците планарен или непланарен е?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54330446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Матрица на съседство</a:t>
            </a:r>
          </a:p>
          <a:p>
            <a:pPr lvl="1"/>
            <a:r>
              <a:rPr lang="bg-BG" dirty="0" smtClean="0"/>
              <a:t>Направете матрицата на съседство на графа-къща</a:t>
            </a:r>
          </a:p>
          <a:p>
            <a:pPr lvl="1"/>
            <a:r>
              <a:rPr lang="bg-BG" dirty="0" smtClean="0"/>
              <a:t>Направете и втора матрица при друга номерация на възлите – два номера на възела да са разменени</a:t>
            </a:r>
          </a:p>
          <a:p>
            <a:pPr lvl="1"/>
            <a:r>
              <a:rPr lang="bg-BG" dirty="0" smtClean="0"/>
              <a:t>Сравнете двете матрици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№2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</a:t>
            </a:fld>
            <a:endParaRPr lang="bg-BG"/>
          </a:p>
        </p:txBody>
      </p:sp>
      <p:pic>
        <p:nvPicPr>
          <p:cNvPr id="1026" name="Picture 2" descr="D:\Pavel\Courses\Materials\Course.ALG 2019\Alg-13 Graphs\Exercises\Figures\problem-2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9981" y="3657600"/>
            <a:ext cx="1824037" cy="2653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684394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Брой пътища</a:t>
                </a:r>
              </a:p>
              <a:p>
                <a:pPr lvl="1"/>
                <a:r>
                  <a:rPr lang="bg-BG" dirty="0" smtClean="0"/>
                  <a:t>Създайте матрицата на съседство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Чрез матрични операции генерирайте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bg-BG" b="0" i="1" dirty="0" smtClean="0">
                            <a:latin typeface="Cambria Math"/>
                          </a:rPr>
                          <m:t>4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Колко пътя с дължина 4 има от възел </a:t>
                </a:r>
                <a:r>
                  <a:rPr lang="en-US" dirty="0" smtClean="0"/>
                  <a:t>A</a:t>
                </a:r>
                <a:r>
                  <a:rPr lang="bg-BG" dirty="0" smtClean="0"/>
                  <a:t> до възел </a:t>
                </a:r>
                <a:r>
                  <a:rPr lang="en-US" dirty="0" smtClean="0"/>
                  <a:t>C?</a:t>
                </a:r>
              </a:p>
              <a:p>
                <a:pPr lvl="1"/>
                <a:r>
                  <a:rPr lang="bg-BG" dirty="0" smtClean="0"/>
                  <a:t>Отбележете ги върху графа</a:t>
                </a:r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№3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</a:t>
            </a:fld>
            <a:endParaRPr lang="bg-BG"/>
          </a:p>
        </p:txBody>
      </p:sp>
      <p:pic>
        <p:nvPicPr>
          <p:cNvPr id="2051" name="Picture 3" descr="D:\Pavel\Courses\Materials\Course.ALG 2019\Alg-13 Graphs\Exercises\Figures\problem-3а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5669" y="3886200"/>
            <a:ext cx="2252662" cy="2237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2314037"/>
      </p:ext>
    </p:extLst>
  </p:cSld>
  <p:clrMapOvr>
    <a:masterClrMapping/>
  </p:clrMapOvr>
  <p:transition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Pavel\Courses\Materials\Course.ALG 2019\Alg-13 Graphs\Exercises\Figures\problem-4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667000"/>
            <a:ext cx="2628900" cy="3670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Алтернативни представяния</a:t>
            </a:r>
          </a:p>
          <a:p>
            <a:pPr lvl="1"/>
            <a:r>
              <a:rPr lang="bg-BG" dirty="0" smtClean="0"/>
              <a:t>Представете графа чрез матрица </a:t>
            </a:r>
            <a:r>
              <a:rPr lang="bg-BG" dirty="0"/>
              <a:t>възел-към-възел с теглата на </a:t>
            </a:r>
            <a:r>
              <a:rPr lang="bg-BG" dirty="0" smtClean="0"/>
              <a:t>ребрата</a:t>
            </a:r>
          </a:p>
          <a:p>
            <a:pPr lvl="1"/>
            <a:r>
              <a:rPr lang="bg-BG" dirty="0" smtClean="0"/>
              <a:t>Представете</a:t>
            </a:r>
            <a:r>
              <a:rPr lang="bg-BG" dirty="0"/>
              <a:t> </a:t>
            </a:r>
            <a:r>
              <a:rPr lang="bg-BG" dirty="0" smtClean="0"/>
              <a:t>графа чрез матрица</a:t>
            </a:r>
            <a:br>
              <a:rPr lang="bg-BG" dirty="0" smtClean="0"/>
            </a:br>
            <a:r>
              <a:rPr lang="bg-BG" dirty="0" smtClean="0"/>
              <a:t>възел-към-ребро с кой </a:t>
            </a:r>
            <a:r>
              <a:rPr lang="bg-BG" dirty="0"/>
              <a:t>връх на </a:t>
            </a:r>
            <a:r>
              <a:rPr lang="bg-BG" dirty="0" smtClean="0"/>
              <a:t>кое</a:t>
            </a:r>
            <a:br>
              <a:rPr lang="bg-BG" dirty="0" smtClean="0"/>
            </a:br>
            <a:r>
              <a:rPr lang="bg-BG" dirty="0" smtClean="0"/>
              <a:t>ребро </a:t>
            </a:r>
            <a:r>
              <a:rPr lang="bg-BG" dirty="0"/>
              <a:t>е </a:t>
            </a:r>
            <a:r>
              <a:rPr lang="bg-BG" dirty="0" smtClean="0"/>
              <a:t>начало или край</a:t>
            </a:r>
          </a:p>
          <a:p>
            <a:r>
              <a:rPr lang="bg-BG" dirty="0" smtClean="0"/>
              <a:t>Забележка</a:t>
            </a:r>
          </a:p>
          <a:p>
            <a:pPr lvl="1"/>
            <a:r>
              <a:rPr lang="bg-BG" dirty="0" smtClean="0"/>
              <a:t>Във възлите са отбелязани </a:t>
            </a:r>
            <a:br>
              <a:rPr lang="bg-BG" dirty="0" smtClean="0"/>
            </a:br>
            <a:r>
              <a:rPr lang="bg-BG" dirty="0" smtClean="0"/>
              <a:t>номерата им, а теглата на</a:t>
            </a:r>
            <a:br>
              <a:rPr lang="bg-BG" dirty="0" smtClean="0"/>
            </a:br>
            <a:r>
              <a:rPr lang="bg-BG" dirty="0" smtClean="0"/>
              <a:t>ребрата са върху ребрата</a:t>
            </a:r>
            <a:endParaRPr lang="bg-BG" dirty="0"/>
          </a:p>
          <a:p>
            <a:pPr lvl="1"/>
            <a:endParaRPr lang="bg-BG" dirty="0"/>
          </a:p>
          <a:p>
            <a:endParaRPr lang="bg-BG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№4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197531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Обхождане в дълбочина</a:t>
            </a:r>
          </a:p>
          <a:p>
            <a:pPr lvl="1"/>
            <a:r>
              <a:rPr lang="bg-BG" dirty="0" smtClean="0"/>
              <a:t>Определете промените в стека при обхождане в дълбочина от начален връх 5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№5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</a:t>
            </a:fld>
            <a:endParaRPr lang="bg-BG"/>
          </a:p>
        </p:txBody>
      </p:sp>
      <p:pic>
        <p:nvPicPr>
          <p:cNvPr id="1027" name="Picture 3" descr="D:\Pavel\Courses\Materials\Course.ALG 2019\Alg-13 Graphs\Exercises\Figures\problem-5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3087" y="2800350"/>
            <a:ext cx="5457825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407135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/>
              <a:t>Обхождане в </a:t>
            </a:r>
            <a:r>
              <a:rPr lang="bg-BG" dirty="0" smtClean="0"/>
              <a:t>широчина</a:t>
            </a:r>
            <a:endParaRPr lang="bg-BG" dirty="0"/>
          </a:p>
          <a:p>
            <a:pPr lvl="1"/>
            <a:r>
              <a:rPr lang="bg-BG" dirty="0"/>
              <a:t>Определете промените в </a:t>
            </a:r>
            <a:r>
              <a:rPr lang="bg-BG" dirty="0" smtClean="0"/>
              <a:t>опашката при </a:t>
            </a:r>
            <a:r>
              <a:rPr lang="bg-BG" dirty="0"/>
              <a:t>обхождане в </a:t>
            </a:r>
            <a:r>
              <a:rPr lang="bg-BG" dirty="0" smtClean="0"/>
              <a:t>широчина от </a:t>
            </a:r>
            <a:r>
              <a:rPr lang="bg-BG" dirty="0"/>
              <a:t>начален връх 5</a:t>
            </a:r>
          </a:p>
          <a:p>
            <a:endParaRPr lang="bg-BG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№6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7</a:t>
            </a:fld>
            <a:endParaRPr lang="bg-BG"/>
          </a:p>
        </p:txBody>
      </p:sp>
      <p:pic>
        <p:nvPicPr>
          <p:cNvPr id="5" name="Picture 3" descr="D:\Pavel\Courses\Materials\Course.ALG 2019\Alg-13 Graphs\Exercises\Figures\problem-5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3087" y="2800350"/>
            <a:ext cx="5457825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585025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Най-лек път</a:t>
            </a:r>
          </a:p>
          <a:p>
            <a:pPr lvl="1"/>
            <a:r>
              <a:rPr lang="bg-BG" dirty="0" smtClean="0"/>
              <a:t>Даден е граф с тегла по ребрата</a:t>
            </a:r>
          </a:p>
          <a:p>
            <a:pPr lvl="1"/>
            <a:r>
              <a:rPr lang="bg-BG" dirty="0" smtClean="0"/>
              <a:t>Намерете най-лекия път между възлите А</a:t>
            </a:r>
            <a:r>
              <a:rPr lang="en-US" dirty="0" smtClean="0"/>
              <a:t> </a:t>
            </a:r>
            <a:r>
              <a:rPr lang="bg-BG" dirty="0" smtClean="0"/>
              <a:t>и </a:t>
            </a:r>
            <a:r>
              <a:rPr lang="en-US" dirty="0" smtClean="0"/>
              <a:t>B</a:t>
            </a:r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№7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8</a:t>
            </a:fld>
            <a:endParaRPr lang="bg-BG"/>
          </a:p>
        </p:txBody>
      </p:sp>
      <p:pic>
        <p:nvPicPr>
          <p:cNvPr id="2051" name="Picture 3" descr="D:\Pavel\Courses\Materials\Course.ALG 2019\Alg-13 Graphs\Exercises\Figures\problem-7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876550"/>
            <a:ext cx="5457825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665184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Г</a:t>
            </a:r>
            <a:r>
              <a:rPr lang="bg-BG" dirty="0" smtClean="0"/>
              <a:t>раф от въжета и възли</a:t>
            </a:r>
          </a:p>
          <a:p>
            <a:pPr lvl="1"/>
            <a:r>
              <a:rPr lang="bg-BG" dirty="0" smtClean="0"/>
              <a:t>Най-къс път между два възела, без измерване</a:t>
            </a:r>
          </a:p>
          <a:p>
            <a:pPr lvl="1"/>
            <a:r>
              <a:rPr lang="bg-BG" dirty="0" smtClean="0"/>
              <a:t>Допустимо е да се опъва и сгъва графа, като възлите са яки и запазват дължините, каквото и да правим</a:t>
            </a:r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№8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9</a:t>
            </a:fld>
            <a:endParaRPr lang="bg-BG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200400"/>
            <a:ext cx="4902740" cy="3200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788125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6259</TotalTime>
  <Words>290</Words>
  <Application>Microsoft Office PowerPoint</Application>
  <PresentationFormat>On-screen Show (4:3)</PresentationFormat>
  <Paragraphs>55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Задачи за упражнение</vt:lpstr>
      <vt:lpstr>Задача №1</vt:lpstr>
      <vt:lpstr>Задача №2</vt:lpstr>
      <vt:lpstr>Задача №3</vt:lpstr>
      <vt:lpstr>Задача №4</vt:lpstr>
      <vt:lpstr>Задача №5</vt:lpstr>
      <vt:lpstr>Задача №6</vt:lpstr>
      <vt:lpstr>Задача №7</vt:lpstr>
      <vt:lpstr>Задача №8</vt:lpstr>
      <vt:lpstr>Задача №9</vt:lpstr>
      <vt:lpstr>Въпроси?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Anon</dc:creator>
  <cp:lastModifiedBy>Anon</cp:lastModifiedBy>
  <cp:revision>273</cp:revision>
  <dcterms:created xsi:type="dcterms:W3CDTF">2019-06-21T13:37:43Z</dcterms:created>
  <dcterms:modified xsi:type="dcterms:W3CDTF">2020-04-23T13:04:27Z</dcterms:modified>
</cp:coreProperties>
</file>