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794" r:id="rId5"/>
    <p:sldId id="796" r:id="rId6"/>
    <p:sldId id="797" r:id="rId7"/>
    <p:sldId id="799" r:id="rId8"/>
    <p:sldId id="800" r:id="rId9"/>
    <p:sldId id="801" r:id="rId10"/>
    <p:sldId id="802" r:id="rId11"/>
    <p:sldId id="803" r:id="rId12"/>
    <p:sldId id="805" r:id="rId13"/>
    <p:sldId id="804" r:id="rId14"/>
    <p:sldId id="806" r:id="rId15"/>
    <p:sldId id="812" r:id="rId16"/>
    <p:sldId id="807" r:id="rId17"/>
    <p:sldId id="808" r:id="rId18"/>
    <p:sldId id="809" r:id="rId19"/>
    <p:sldId id="810" r:id="rId20"/>
    <p:sldId id="813" r:id="rId21"/>
    <p:sldId id="814" r:id="rId22"/>
    <p:sldId id="815" r:id="rId23"/>
    <p:sldId id="816" r:id="rId24"/>
    <p:sldId id="817" r:id="rId25"/>
    <p:sldId id="818" r:id="rId26"/>
    <p:sldId id="819" r:id="rId27"/>
    <p:sldId id="820" r:id="rId28"/>
    <p:sldId id="821" r:id="rId29"/>
    <p:sldId id="822" r:id="rId30"/>
    <p:sldId id="823" r:id="rId31"/>
    <p:sldId id="824" r:id="rId32"/>
    <p:sldId id="825" r:id="rId33"/>
    <p:sldId id="826" r:id="rId34"/>
    <p:sldId id="827" r:id="rId35"/>
    <p:sldId id="828" r:id="rId36"/>
    <p:sldId id="829" r:id="rId37"/>
    <p:sldId id="830" r:id="rId38"/>
    <p:sldId id="831" r:id="rId39"/>
    <p:sldId id="833" r:id="rId40"/>
    <p:sldId id="834" r:id="rId41"/>
    <p:sldId id="835" r:id="rId42"/>
    <p:sldId id="836" r:id="rId43"/>
    <p:sldId id="837" r:id="rId44"/>
    <p:sldId id="838" r:id="rId45"/>
    <p:sldId id="839" r:id="rId46"/>
    <p:sldId id="840" r:id="rId47"/>
    <p:sldId id="842" r:id="rId48"/>
    <p:sldId id="843" r:id="rId49"/>
    <p:sldId id="841" r:id="rId50"/>
    <p:sldId id="318" r:id="rId51"/>
    <p:sldId id="492" r:id="rId52"/>
    <p:sldId id="832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601%20LookAt/Example-1601%20LookAt%20no1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601%20LookAt/Example-1601%20LookAt%20no2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601%20LookAt/Example-1601%20LookAt%20no3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601%20LookAt/Example-1601%20LookAt%20no4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602%202D%20drawing/Example-1602%202D%20drawing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603%20Shifted%202D%20drawing/Example-1603%20Shifted%202D%20drawing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604%20Sliding/Example-1604%20Sliding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605%20Zooming%20out/Example-1605%20Zooming%20out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606%20Rotating/Example-1606%20Rotating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607%203D%20rotating/Example-1607%203D%20rotating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1608%20Sinusoidal%20view%20point/Example-1608%20Sinusoidal%20view%20point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-1609%20Urban%20chasing/Example-1609%20Urban%20chasing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Example-1610%20Urban%20running/Example-1610%20Urban%20running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View point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1</a:t>
            </a:r>
            <a:r>
              <a:rPr lang="bg-BG" dirty="0"/>
              <a:t>6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up is a vector</a:t>
            </a:r>
            <a:endParaRPr lang="bg-BG" dirty="0"/>
          </a:p>
          <a:p>
            <a:pPr lvl="1"/>
            <a:r>
              <a:rPr lang="en-US" dirty="0" smtClean="0"/>
              <a:t>Define the orientation (rotation) of the scene</a:t>
            </a:r>
            <a:endParaRPr lang="bg-BG" dirty="0"/>
          </a:p>
          <a:p>
            <a:pPr lvl="1"/>
            <a:r>
              <a:rPr lang="en-US" dirty="0" smtClean="0"/>
              <a:t>Points the “up” direction</a:t>
            </a:r>
          </a:p>
          <a:p>
            <a:pPr lvl="1"/>
            <a:r>
              <a:rPr lang="en-US" dirty="0" smtClean="0"/>
              <a:t>By default it is</a:t>
            </a:r>
            <a:r>
              <a:rPr lang="en-US" dirty="0" smtClean="0"/>
              <a:t> [</a:t>
            </a:r>
            <a:r>
              <a:rPr lang="en-US" dirty="0" smtClean="0"/>
              <a:t>0,0,</a:t>
            </a:r>
            <a:r>
              <a:rPr lang="bg-BG" dirty="0" smtClean="0"/>
              <a:t>1</a:t>
            </a:r>
            <a:r>
              <a:rPr lang="en-US" dirty="0" smtClean="0"/>
              <a:t>]</a:t>
            </a:r>
            <a:endParaRPr lang="bg-BG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bg-BG" dirty="0"/>
          </a:p>
          <a:p>
            <a:r>
              <a:rPr lang="en-US" dirty="0" smtClean="0"/>
              <a:t>Requirements</a:t>
            </a:r>
            <a:endParaRPr lang="en-US" dirty="0"/>
          </a:p>
          <a:p>
            <a:pPr lvl="1"/>
            <a:r>
              <a:rPr lang="en-US" dirty="0" smtClean="0"/>
              <a:t>To be seen (from the position) as a non-zero vector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5837470" y="271099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4194" y="206150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557115" y="2069987"/>
            <a:ext cx="4838" cy="10253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557116" y="3087584"/>
            <a:ext cx="1650738" cy="770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561984" y="3101090"/>
            <a:ext cx="553564" cy="9868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hevron 13"/>
          <p:cNvSpPr/>
          <p:nvPr/>
        </p:nvSpPr>
        <p:spPr>
          <a:xfrm>
            <a:off x="3429792" y="372217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796111" y="3081644"/>
            <a:ext cx="765841" cy="90856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115548" y="3549104"/>
            <a:ext cx="1" cy="513753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24110" y="344481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/>
          <p:cNvSpPr/>
          <p:nvPr/>
        </p:nvSpPr>
        <p:spPr>
          <a:xfrm>
            <a:off x="4470545" y="2990205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662435" y="3165231"/>
            <a:ext cx="452176" cy="371790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91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ontent Placeholder 5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Interpretation </a:t>
            </a:r>
            <a:r>
              <a:rPr lang="bg-BG" dirty="0" smtClean="0"/>
              <a:t>№</a:t>
            </a:r>
            <a:r>
              <a:rPr lang="bg-BG" dirty="0" smtClean="0"/>
              <a:t>1</a:t>
            </a:r>
          </a:p>
          <a:p>
            <a:pPr lvl="1"/>
            <a:r>
              <a:rPr lang="en-US" dirty="0" smtClean="0"/>
              <a:t>After setting the scene </a:t>
            </a:r>
            <a:br>
              <a:rPr lang="en-US" dirty="0" smtClean="0"/>
            </a:br>
            <a:r>
              <a:rPr lang="en-US" dirty="0" smtClean="0"/>
              <a:t>at the correct place it is</a:t>
            </a:r>
            <a:br>
              <a:rPr lang="en-US" dirty="0" smtClean="0"/>
            </a:br>
            <a:r>
              <a:rPr lang="en-US" dirty="0" smtClean="0"/>
              <a:t>rotated so that the up</a:t>
            </a:r>
            <a:br>
              <a:rPr lang="en-US" dirty="0" smtClean="0"/>
            </a:br>
            <a:r>
              <a:rPr lang="en-US" dirty="0" smtClean="0"/>
              <a:t>vector points upwards</a:t>
            </a:r>
            <a:endParaRPr lang="bg-BG" dirty="0"/>
          </a:p>
        </p:txBody>
      </p:sp>
      <p:grpSp>
        <p:nvGrpSpPr>
          <p:cNvPr id="6" name="Group 26"/>
          <p:cNvGrpSpPr>
            <a:grpSpLocks/>
          </p:cNvGrpSpPr>
          <p:nvPr/>
        </p:nvGrpSpPr>
        <p:grpSpPr bwMode="auto">
          <a:xfrm rot="-900000">
            <a:off x="793198" y="2555962"/>
            <a:ext cx="1524000" cy="1524000"/>
            <a:chOff x="432" y="2208"/>
            <a:chExt cx="960" cy="960"/>
          </a:xfrm>
        </p:grpSpPr>
        <p:grpSp>
          <p:nvGrpSpPr>
            <p:cNvPr id="7" name="Group 17"/>
            <p:cNvGrpSpPr>
              <a:grpSpLocks/>
            </p:cNvGrpSpPr>
            <p:nvPr/>
          </p:nvGrpSpPr>
          <p:grpSpPr bwMode="auto">
            <a:xfrm rot="-1071124">
              <a:off x="591" y="2260"/>
              <a:ext cx="756" cy="864"/>
              <a:chOff x="672" y="1104"/>
              <a:chExt cx="924" cy="1056"/>
            </a:xfrm>
          </p:grpSpPr>
          <p:pic>
            <p:nvPicPr>
              <p:cNvPr id="9" name="Picture 9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24000"/>
                <a:grayscl/>
              </a:blip>
              <a:srcRect/>
              <a:stretch>
                <a:fillRect/>
              </a:stretch>
            </p:blipFill>
            <p:spPr bwMode="auto">
              <a:xfrm rot="21579957" flipH="1">
                <a:off x="720" y="1104"/>
                <a:ext cx="876" cy="10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" name="Rectangle 14"/>
              <p:cNvSpPr>
                <a:spLocks noChangeArrowheads="1"/>
              </p:cNvSpPr>
              <p:nvPr/>
            </p:nvSpPr>
            <p:spPr bwMode="auto">
              <a:xfrm>
                <a:off x="672" y="1104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15"/>
              <p:cNvSpPr>
                <a:spLocks noChangeArrowheads="1"/>
              </p:cNvSpPr>
              <p:nvPr/>
            </p:nvSpPr>
            <p:spPr bwMode="auto">
              <a:xfrm rot="10800000">
                <a:off x="672" y="1792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16"/>
              <p:cNvSpPr>
                <a:spLocks noChangeArrowheads="1"/>
              </p:cNvSpPr>
              <p:nvPr/>
            </p:nvSpPr>
            <p:spPr bwMode="auto">
              <a:xfrm rot="16200000">
                <a:off x="384" y="1488"/>
                <a:ext cx="100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Oval 25"/>
            <p:cNvSpPr>
              <a:spLocks noChangeArrowheads="1"/>
            </p:cNvSpPr>
            <p:nvPr/>
          </p:nvSpPr>
          <p:spPr bwMode="auto">
            <a:xfrm>
              <a:off x="432" y="2208"/>
              <a:ext cx="960" cy="960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1607366" y="3246328"/>
            <a:ext cx="182878" cy="182878"/>
          </a:xfrm>
          <a:prstGeom prst="ellipse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7" name="Group 46"/>
          <p:cNvGrpSpPr/>
          <p:nvPr/>
        </p:nvGrpSpPr>
        <p:grpSpPr>
          <a:xfrm>
            <a:off x="5280261" y="1062540"/>
            <a:ext cx="2387594" cy="1173693"/>
            <a:chOff x="5207003" y="773333"/>
            <a:chExt cx="2387594" cy="1173693"/>
          </a:xfrm>
        </p:grpSpPr>
        <p:grpSp>
          <p:nvGrpSpPr>
            <p:cNvPr id="2" name="Group 28"/>
            <p:cNvGrpSpPr>
              <a:grpSpLocks/>
            </p:cNvGrpSpPr>
            <p:nvPr/>
          </p:nvGrpSpPr>
          <p:grpSpPr bwMode="auto">
            <a:xfrm>
              <a:off x="5207003" y="908943"/>
              <a:ext cx="2387594" cy="1038083"/>
              <a:chOff x="816" y="1968"/>
              <a:chExt cx="3024" cy="1426"/>
            </a:xfrm>
          </p:grpSpPr>
          <p:pic>
            <p:nvPicPr>
              <p:cNvPr id="3" name="Picture 23"/>
              <p:cNvPicPr>
                <a:picLocks noChangeAspect="1" noChangeArrowheads="1"/>
              </p:cNvPicPr>
              <p:nvPr/>
            </p:nvPicPr>
            <p:blipFill>
              <a:blip r:embed="rId3" cstate="print">
                <a:grayscl/>
              </a:blip>
              <a:srcRect b="22723"/>
              <a:stretch>
                <a:fillRect/>
              </a:stretch>
            </p:blipFill>
            <p:spPr bwMode="auto">
              <a:xfrm flipH="1">
                <a:off x="816" y="1968"/>
                <a:ext cx="2999" cy="1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" name="Rectangle 27"/>
              <p:cNvSpPr>
                <a:spLocks noChangeArrowheads="1"/>
              </p:cNvSpPr>
              <p:nvPr/>
            </p:nvSpPr>
            <p:spPr bwMode="auto">
              <a:xfrm>
                <a:off x="1056" y="3264"/>
                <a:ext cx="2784" cy="13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28" name="Straight Arrow Connector 27"/>
            <p:cNvCxnSpPr/>
            <p:nvPr/>
          </p:nvCxnSpPr>
          <p:spPr>
            <a:xfrm flipH="1" flipV="1">
              <a:off x="5651620" y="773333"/>
              <a:ext cx="4838" cy="1025304"/>
            </a:xfrm>
            <a:prstGeom prst="straightConnector1">
              <a:avLst/>
            </a:prstGeom>
            <a:ln w="38100" cap="sq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5562600" y="1748019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4" name="Chevron 33"/>
          <p:cNvSpPr/>
          <p:nvPr/>
        </p:nvSpPr>
        <p:spPr>
          <a:xfrm>
            <a:off x="755496" y="3717809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Position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4925176" y="2236233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Target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4925175" y="696780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Up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5577828" y="3325640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8" name="Chevron 37"/>
          <p:cNvSpPr/>
          <p:nvPr/>
        </p:nvSpPr>
        <p:spPr>
          <a:xfrm>
            <a:off x="5713546" y="3547627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5577827" y="3112419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Browser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801574" y="2178298"/>
            <a:ext cx="3828422" cy="1115366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28"/>
          <p:cNvGrpSpPr>
            <a:grpSpLocks/>
          </p:cNvGrpSpPr>
          <p:nvPr/>
        </p:nvGrpSpPr>
        <p:grpSpPr bwMode="auto">
          <a:xfrm>
            <a:off x="6814939" y="3747642"/>
            <a:ext cx="1122123" cy="487879"/>
            <a:chOff x="816" y="1968"/>
            <a:chExt cx="3024" cy="1426"/>
          </a:xfrm>
        </p:grpSpPr>
        <p:pic>
          <p:nvPicPr>
            <p:cNvPr id="52" name="Picture 23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3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283384" y="3562325"/>
            <a:ext cx="1542143" cy="1295400"/>
            <a:chOff x="5410200" y="4724400"/>
            <a:chExt cx="1905000" cy="1600200"/>
          </a:xfrm>
        </p:grpSpPr>
        <p:sp>
          <p:nvSpPr>
            <p:cNvPr id="23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flipH="1" flipV="1">
            <a:off x="7023900" y="3683908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7000779" y="4160708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4521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ontent Placeholder 5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Interpretation </a:t>
            </a:r>
            <a:r>
              <a:rPr lang="bg-BG" dirty="0" smtClean="0"/>
              <a:t>№</a:t>
            </a:r>
            <a:r>
              <a:rPr lang="bg-BG" dirty="0" smtClean="0"/>
              <a:t>2</a:t>
            </a:r>
          </a:p>
          <a:p>
            <a:pPr lvl="1"/>
            <a:r>
              <a:rPr lang="en-US" dirty="0"/>
              <a:t>After setting the scene </a:t>
            </a:r>
            <a:r>
              <a:rPr lang="en-US" dirty="0" smtClean="0"/>
              <a:t>at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</a:t>
            </a:r>
            <a:r>
              <a:rPr lang="en-US" dirty="0"/>
              <a:t>correct place </a:t>
            </a:r>
            <a:r>
              <a:rPr lang="en-US" dirty="0" smtClean="0"/>
              <a:t>we rotate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ourselves so that the up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vector </a:t>
            </a:r>
            <a:r>
              <a:rPr lang="en-US" dirty="0"/>
              <a:t>points upwards</a:t>
            </a:r>
            <a:endParaRPr lang="bg-BG" dirty="0"/>
          </a:p>
        </p:txBody>
      </p:sp>
      <p:grpSp>
        <p:nvGrpSpPr>
          <p:cNvPr id="6" name="Group 26"/>
          <p:cNvGrpSpPr>
            <a:grpSpLocks/>
          </p:cNvGrpSpPr>
          <p:nvPr/>
        </p:nvGrpSpPr>
        <p:grpSpPr bwMode="auto">
          <a:xfrm rot="-900000">
            <a:off x="793198" y="2555962"/>
            <a:ext cx="1524000" cy="1524000"/>
            <a:chOff x="432" y="2208"/>
            <a:chExt cx="960" cy="960"/>
          </a:xfrm>
        </p:grpSpPr>
        <p:grpSp>
          <p:nvGrpSpPr>
            <p:cNvPr id="7" name="Group 17"/>
            <p:cNvGrpSpPr>
              <a:grpSpLocks/>
            </p:cNvGrpSpPr>
            <p:nvPr/>
          </p:nvGrpSpPr>
          <p:grpSpPr bwMode="auto">
            <a:xfrm rot="-1071124">
              <a:off x="591" y="2260"/>
              <a:ext cx="756" cy="864"/>
              <a:chOff x="672" y="1104"/>
              <a:chExt cx="924" cy="1056"/>
            </a:xfrm>
          </p:grpSpPr>
          <p:pic>
            <p:nvPicPr>
              <p:cNvPr id="9" name="Picture 9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24000"/>
                <a:grayscl/>
              </a:blip>
              <a:srcRect/>
              <a:stretch>
                <a:fillRect/>
              </a:stretch>
            </p:blipFill>
            <p:spPr bwMode="auto">
              <a:xfrm rot="21579957" flipH="1">
                <a:off x="720" y="1104"/>
                <a:ext cx="876" cy="10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" name="Rectangle 14"/>
              <p:cNvSpPr>
                <a:spLocks noChangeArrowheads="1"/>
              </p:cNvSpPr>
              <p:nvPr/>
            </p:nvSpPr>
            <p:spPr bwMode="auto">
              <a:xfrm>
                <a:off x="672" y="1104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15"/>
              <p:cNvSpPr>
                <a:spLocks noChangeArrowheads="1"/>
              </p:cNvSpPr>
              <p:nvPr/>
            </p:nvSpPr>
            <p:spPr bwMode="auto">
              <a:xfrm rot="10800000">
                <a:off x="672" y="1792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16"/>
              <p:cNvSpPr>
                <a:spLocks noChangeArrowheads="1"/>
              </p:cNvSpPr>
              <p:nvPr/>
            </p:nvSpPr>
            <p:spPr bwMode="auto">
              <a:xfrm rot="16200000">
                <a:off x="384" y="1488"/>
                <a:ext cx="100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Oval 25"/>
            <p:cNvSpPr>
              <a:spLocks noChangeArrowheads="1"/>
            </p:cNvSpPr>
            <p:nvPr/>
          </p:nvSpPr>
          <p:spPr bwMode="auto">
            <a:xfrm>
              <a:off x="432" y="2208"/>
              <a:ext cx="960" cy="960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1607366" y="3246328"/>
            <a:ext cx="182878" cy="182878"/>
          </a:xfrm>
          <a:prstGeom prst="ellipse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5280261" y="1198150"/>
            <a:ext cx="2387594" cy="1038083"/>
            <a:chOff x="816" y="1968"/>
            <a:chExt cx="3024" cy="1426"/>
          </a:xfrm>
        </p:grpSpPr>
        <p:pic>
          <p:nvPicPr>
            <p:cNvPr id="3" name="Picture 23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 flipH="1" flipV="1">
            <a:off x="1305481" y="2236233"/>
            <a:ext cx="348303" cy="988860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5635858" y="2037226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Chevron 33"/>
          <p:cNvSpPr/>
          <p:nvPr/>
        </p:nvSpPr>
        <p:spPr>
          <a:xfrm>
            <a:off x="755496" y="3717809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Position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4925176" y="2236233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Target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-91389" y="2114555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Up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5577828" y="3325640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8" name="Chevron 37"/>
          <p:cNvSpPr/>
          <p:nvPr/>
        </p:nvSpPr>
        <p:spPr>
          <a:xfrm>
            <a:off x="5713546" y="3547627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5577827" y="3112419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Browser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801574" y="2178298"/>
            <a:ext cx="3828422" cy="1115366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28"/>
          <p:cNvGrpSpPr>
            <a:grpSpLocks/>
          </p:cNvGrpSpPr>
          <p:nvPr/>
        </p:nvGrpSpPr>
        <p:grpSpPr bwMode="auto">
          <a:xfrm>
            <a:off x="6814939" y="3747642"/>
            <a:ext cx="1122123" cy="487879"/>
            <a:chOff x="816" y="1968"/>
            <a:chExt cx="3024" cy="1426"/>
          </a:xfrm>
        </p:grpSpPr>
        <p:pic>
          <p:nvPicPr>
            <p:cNvPr id="52" name="Picture 23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3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283384" y="3562325"/>
            <a:ext cx="1542143" cy="1295400"/>
            <a:chOff x="5410200" y="4724400"/>
            <a:chExt cx="1905000" cy="1600200"/>
          </a:xfrm>
        </p:grpSpPr>
        <p:sp>
          <p:nvSpPr>
            <p:cNvPr id="23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" name="Right Arrow 32"/>
          <p:cNvSpPr/>
          <p:nvPr/>
        </p:nvSpPr>
        <p:spPr>
          <a:xfrm rot="16200000">
            <a:off x="6285613" y="3166195"/>
            <a:ext cx="1484025" cy="1035434"/>
          </a:xfrm>
          <a:prstGeom prst="rightArrow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9420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Role of up vector</a:t>
            </a:r>
            <a:endParaRPr lang="bg-BG" dirty="0" smtClean="0"/>
          </a:p>
          <a:p>
            <a:pPr lvl="1"/>
            <a:r>
              <a:rPr lang="en-US" dirty="0" smtClean="0"/>
              <a:t>The same position</a:t>
            </a:r>
            <a:endParaRPr lang="bg-BG" dirty="0" smtClean="0"/>
          </a:p>
          <a:p>
            <a:pPr lvl="1"/>
            <a:r>
              <a:rPr lang="en-US" dirty="0" smtClean="0"/>
              <a:t>The same target</a:t>
            </a:r>
            <a:endParaRPr lang="bg-BG" dirty="0" smtClean="0"/>
          </a:p>
          <a:p>
            <a:pPr lvl="1"/>
            <a:r>
              <a:rPr lang="en-US" dirty="0" smtClean="0"/>
              <a:t>Different up vectors</a:t>
            </a:r>
            <a:endParaRPr lang="bg-BG" dirty="0" smtClean="0"/>
          </a:p>
        </p:txBody>
      </p:sp>
      <p:sp>
        <p:nvSpPr>
          <p:cNvPr id="4" name="Chevron 3"/>
          <p:cNvSpPr/>
          <p:nvPr/>
        </p:nvSpPr>
        <p:spPr>
          <a:xfrm>
            <a:off x="274368" y="2510654"/>
            <a:ext cx="2743170" cy="24385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086" y="2732641"/>
            <a:ext cx="2516013" cy="2125084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74367" y="2297433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Browser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 rot="20700000">
            <a:off x="1385510" y="3297478"/>
            <a:ext cx="1122123" cy="487879"/>
            <a:chOff x="816" y="1968"/>
            <a:chExt cx="3024" cy="1426"/>
          </a:xfrm>
        </p:grpSpPr>
        <p:pic>
          <p:nvPicPr>
            <p:cNvPr id="8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14440" y="3196569"/>
            <a:ext cx="1542143" cy="1295400"/>
            <a:chOff x="5410200" y="4724400"/>
            <a:chExt cx="1905000" cy="1600200"/>
          </a:xfrm>
        </p:grpSpPr>
        <p:sp>
          <p:nvSpPr>
            <p:cNvPr id="11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flipH="1" flipV="1">
            <a:off x="1654956" y="3318152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631835" y="3794952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6" name="Chevron 45"/>
          <p:cNvSpPr/>
          <p:nvPr/>
        </p:nvSpPr>
        <p:spPr>
          <a:xfrm>
            <a:off x="3200414" y="2510654"/>
            <a:ext cx="2743170" cy="24385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7" name="Chevron 46"/>
          <p:cNvSpPr/>
          <p:nvPr/>
        </p:nvSpPr>
        <p:spPr>
          <a:xfrm>
            <a:off x="3336132" y="2732641"/>
            <a:ext cx="2516013" cy="2125084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3200413" y="2297433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Browser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6126462" y="2510654"/>
            <a:ext cx="2743170" cy="24385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1" name="Chevron 60"/>
          <p:cNvSpPr/>
          <p:nvPr/>
        </p:nvSpPr>
        <p:spPr>
          <a:xfrm>
            <a:off x="6262180" y="2732641"/>
            <a:ext cx="2516013" cy="2125084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62" name="Chevron 61"/>
          <p:cNvSpPr/>
          <p:nvPr/>
        </p:nvSpPr>
        <p:spPr>
          <a:xfrm>
            <a:off x="6126461" y="2297433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Browser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3" name="Group 28"/>
          <p:cNvGrpSpPr>
            <a:grpSpLocks/>
          </p:cNvGrpSpPr>
          <p:nvPr/>
        </p:nvGrpSpPr>
        <p:grpSpPr bwMode="auto">
          <a:xfrm rot="8213026">
            <a:off x="6810445" y="3991955"/>
            <a:ext cx="1122123" cy="487879"/>
            <a:chOff x="816" y="1968"/>
            <a:chExt cx="3024" cy="1426"/>
          </a:xfrm>
        </p:grpSpPr>
        <p:pic>
          <p:nvPicPr>
            <p:cNvPr id="64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66534" y="3196569"/>
            <a:ext cx="1542143" cy="1295400"/>
            <a:chOff x="5410200" y="4724400"/>
            <a:chExt cx="1905000" cy="1600200"/>
          </a:xfrm>
        </p:grpSpPr>
        <p:sp>
          <p:nvSpPr>
            <p:cNvPr id="67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72" name="Straight Arrow Connector 71"/>
          <p:cNvCxnSpPr/>
          <p:nvPr/>
        </p:nvCxnSpPr>
        <p:spPr>
          <a:xfrm flipH="1" flipV="1">
            <a:off x="7507050" y="3318152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7483929" y="3794952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5" name="Group 28"/>
          <p:cNvGrpSpPr>
            <a:grpSpLocks/>
          </p:cNvGrpSpPr>
          <p:nvPr/>
        </p:nvGrpSpPr>
        <p:grpSpPr bwMode="auto">
          <a:xfrm>
            <a:off x="5283284" y="416303"/>
            <a:ext cx="2387594" cy="1038083"/>
            <a:chOff x="816" y="1968"/>
            <a:chExt cx="3024" cy="1426"/>
          </a:xfrm>
        </p:grpSpPr>
        <p:pic>
          <p:nvPicPr>
            <p:cNvPr id="78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9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76" name="Straight Arrow Connector 75"/>
          <p:cNvCxnSpPr/>
          <p:nvPr/>
        </p:nvCxnSpPr>
        <p:spPr>
          <a:xfrm flipV="1">
            <a:off x="5716219" y="285775"/>
            <a:ext cx="420291" cy="10253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5612313" y="1230317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1" name="Straight Arrow Connector 80"/>
          <p:cNvCxnSpPr/>
          <p:nvPr/>
        </p:nvCxnSpPr>
        <p:spPr>
          <a:xfrm flipH="1" flipV="1">
            <a:off x="4754878" y="798427"/>
            <a:ext cx="944534" cy="514281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28"/>
          <p:cNvGrpSpPr>
            <a:grpSpLocks/>
          </p:cNvGrpSpPr>
          <p:nvPr/>
        </p:nvGrpSpPr>
        <p:grpSpPr bwMode="auto">
          <a:xfrm rot="2267272">
            <a:off x="4448334" y="3655580"/>
            <a:ext cx="1122123" cy="487879"/>
            <a:chOff x="816" y="1968"/>
            <a:chExt cx="3024" cy="1426"/>
          </a:xfrm>
        </p:grpSpPr>
        <p:pic>
          <p:nvPicPr>
            <p:cNvPr id="100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1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840486" y="3196569"/>
            <a:ext cx="1542143" cy="1295400"/>
            <a:chOff x="5410200" y="4724400"/>
            <a:chExt cx="1905000" cy="1600200"/>
          </a:xfrm>
        </p:grpSpPr>
        <p:sp>
          <p:nvSpPr>
            <p:cNvPr id="53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9" name="Oval 58"/>
          <p:cNvSpPr/>
          <p:nvPr/>
        </p:nvSpPr>
        <p:spPr>
          <a:xfrm>
            <a:off x="4567929" y="3794952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02" name="Straight Arrow Connector 101"/>
          <p:cNvCxnSpPr/>
          <p:nvPr/>
        </p:nvCxnSpPr>
        <p:spPr>
          <a:xfrm flipH="1" flipV="1">
            <a:off x="4586128" y="3318030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5110586" y="1334424"/>
            <a:ext cx="596879" cy="679783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278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Different view points</a:t>
            </a:r>
            <a:endParaRPr lang="bg-BG" dirty="0" smtClean="0"/>
          </a:p>
          <a:p>
            <a:pPr lvl="1"/>
            <a:r>
              <a:rPr lang="en-US" dirty="0" smtClean="0"/>
              <a:t>A scene of several figures and a coordinate system</a:t>
            </a:r>
            <a:endParaRPr lang="bg-BG" dirty="0" smtClean="0"/>
          </a:p>
          <a:p>
            <a:pPr lvl="1"/>
            <a:r>
              <a:rPr lang="en-US" dirty="0" smtClean="0"/>
              <a:t>Different view points </a:t>
            </a:r>
            <a:r>
              <a:rPr lang="bg-BG" dirty="0" smtClean="0"/>
              <a:t>(</a:t>
            </a:r>
            <a:r>
              <a:rPr lang="en-US" dirty="0" smtClean="0"/>
              <a:t>the thin vector is up vector</a:t>
            </a:r>
            <a:r>
              <a:rPr lang="bg-BG" dirty="0" smtClean="0"/>
              <a:t>)</a:t>
            </a:r>
            <a:endParaRPr lang="bg-B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17537" y="2937506"/>
            <a:ext cx="3114989" cy="1657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2318704" y="4566700"/>
            <a:ext cx="640073" cy="365757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318704" y="4390483"/>
            <a:ext cx="0" cy="520236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141551" y="4260500"/>
            <a:ext cx="757622" cy="129983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520362" y="4390483"/>
            <a:ext cx="365756" cy="265818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241466" y="2477677"/>
            <a:ext cx="0" cy="640074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249517" y="2482503"/>
            <a:ext cx="548634" cy="105638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280196" y="4069582"/>
            <a:ext cx="740527" cy="62671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280196" y="4132253"/>
            <a:ext cx="0" cy="518348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hevron 22"/>
          <p:cNvSpPr/>
          <p:nvPr/>
        </p:nvSpPr>
        <p:spPr>
          <a:xfrm>
            <a:off x="2271971" y="4766286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№1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4" name="Chevron 23"/>
          <p:cNvSpPr/>
          <p:nvPr/>
        </p:nvSpPr>
        <p:spPr>
          <a:xfrm>
            <a:off x="6812256" y="4208326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№2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3611891" y="2297429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№3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937300" y="3703822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№4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1713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The origins of the thick vectors define positions</a:t>
            </a:r>
          </a:p>
          <a:p>
            <a:pPr lvl="1"/>
            <a:r>
              <a:rPr lang="en-US" dirty="0" smtClean="0"/>
              <a:t>The target in all four cases is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bg-BG" dirty="0" smtClean="0"/>
              <a:t>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en-US" dirty="0" smtClean="0"/>
              <a:t>Thin vectors define the up direction</a:t>
            </a:r>
            <a:endParaRPr lang="bg-BG" dirty="0" smtClean="0"/>
          </a:p>
          <a:p>
            <a:r>
              <a:rPr lang="en-US" dirty="0" smtClean="0"/>
              <a:t>Requirements</a:t>
            </a:r>
            <a:endParaRPr lang="bg-BG" dirty="0" smtClean="0"/>
          </a:p>
          <a:p>
            <a:pPr lvl="1"/>
            <a:r>
              <a:rPr lang="en-US" dirty="0" smtClean="0"/>
              <a:t>Positions and targets are distinct points</a:t>
            </a:r>
            <a:endParaRPr lang="bg-BG" dirty="0" smtClean="0"/>
          </a:p>
          <a:p>
            <a:pPr lvl="1"/>
            <a:r>
              <a:rPr lang="en-US" dirty="0" smtClean="0"/>
              <a:t>Up vectors are not and are not seen as zero-vectors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3486140"/>
            <a:ext cx="7223681" cy="1463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GB" dirty="0"/>
              <a:t>( [60,0,0], [0,0,0], [0,0,1]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GB" dirty="0"/>
              <a:t>( [0,60,0], [0,0,0], [1,0,0]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GB" dirty="0"/>
              <a:t>( [0,0,60], [0,0,0],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/>
              <a:t>( [50,50,0], [0,0,0], [0,0,-1] 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1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05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38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60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View point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2D drawing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Sine curve as in textbooks</a:t>
            </a:r>
            <a:endParaRPr lang="bg-BG" dirty="0" smtClean="0"/>
          </a:p>
          <a:p>
            <a:pPr lvl="1"/>
            <a:r>
              <a:rPr lang="en-US" dirty="0" smtClean="0"/>
              <a:t>The center is</a:t>
            </a:r>
            <a:r>
              <a:rPr lang="bg-BG" dirty="0" smtClean="0"/>
              <a:t> </a:t>
            </a:r>
            <a:r>
              <a:rPr lang="bg-BG" dirty="0" smtClean="0"/>
              <a:t>(0,</a:t>
            </a:r>
            <a:r>
              <a:rPr lang="bg-BG" dirty="0" err="1" smtClean="0"/>
              <a:t>0</a:t>
            </a:r>
            <a:r>
              <a:rPr lang="bg-BG" dirty="0" smtClean="0"/>
              <a:t>), </a:t>
            </a:r>
            <a:r>
              <a:rPr lang="bg-BG" dirty="0" smtClean="0"/>
              <a:t>X </a:t>
            </a:r>
            <a:r>
              <a:rPr lang="en-US" dirty="0" smtClean="0"/>
              <a:t>points to the right</a:t>
            </a:r>
            <a:r>
              <a:rPr lang="bg-BG" dirty="0" smtClean="0"/>
              <a:t>, Y </a:t>
            </a:r>
            <a:r>
              <a:rPr lang="en-US" dirty="0" smtClean="0"/>
              <a:t>points upwards</a:t>
            </a:r>
            <a:endParaRPr lang="bg-BG" dirty="0" smtClean="0"/>
          </a:p>
          <a:p>
            <a:pPr lvl="1"/>
            <a:r>
              <a:rPr lang="en-US" dirty="0" smtClean="0"/>
              <a:t>View position along Z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target is</a:t>
            </a:r>
            <a:r>
              <a:rPr lang="bg-BG" dirty="0" smtClean="0"/>
              <a:t> </a:t>
            </a:r>
            <a:r>
              <a:rPr lang="bg-BG" dirty="0" smtClean="0"/>
              <a:t>(0,</a:t>
            </a:r>
            <a:r>
              <a:rPr lang="bg-BG" dirty="0" err="1" smtClean="0"/>
              <a:t>0</a:t>
            </a:r>
            <a:r>
              <a:rPr lang="bg-BG" dirty="0" smtClean="0"/>
              <a:t>) </a:t>
            </a:r>
            <a:r>
              <a:rPr lang="en-US" dirty="0" smtClean="0"/>
              <a:t>and Y is up vector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2571750"/>
            <a:ext cx="7223681" cy="23774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</a:t>
            </a:r>
            <a:r>
              <a:rPr lang="en-US" dirty="0"/>
              <a:t>(-100,100);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[0,0,10], [0,0,0],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o </a:t>
            </a:r>
            <a:r>
              <a:rPr lang="en-US" dirty="0"/>
              <a:t>= [0,0,0];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line(o</a:t>
            </a:r>
            <a:r>
              <a:rPr lang="en-US" dirty="0"/>
              <a:t>,[1,0,0]).custom({color:[0,0,0]});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line(o</a:t>
            </a:r>
            <a:r>
              <a:rPr lang="en-US" dirty="0"/>
              <a:t>,[0,1,0]).custom({color:[0,0,0]});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2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1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Plot</a:t>
            </a:r>
            <a:r>
              <a:rPr lang="bg-BG" dirty="0" smtClean="0"/>
              <a:t> </a:t>
            </a:r>
            <a:r>
              <a:rPr lang="en-US" b="0" i="1" dirty="0" smtClean="0"/>
              <a:t>f</a:t>
            </a:r>
            <a:r>
              <a:rPr lang="en-US" b="0" dirty="0" smtClean="0"/>
              <a:t>(</a:t>
            </a:r>
            <a:r>
              <a:rPr lang="en-US" b="0" i="1" dirty="0" smtClean="0"/>
              <a:t>x</a:t>
            </a:r>
            <a:r>
              <a:rPr lang="en-US" b="0" dirty="0" smtClean="0"/>
              <a:t>)=</a:t>
            </a:r>
            <a:r>
              <a:rPr lang="en-US" b="0" i="1" dirty="0" err="1" smtClean="0"/>
              <a:t>e</a:t>
            </a:r>
            <a:r>
              <a:rPr lang="en-US" b="0" i="1" baseline="30000" dirty="0" err="1" smtClean="0"/>
              <a:t>cos</a:t>
            </a:r>
            <a:r>
              <a:rPr lang="en-US" b="0" i="1" baseline="30000" dirty="0" smtClean="0"/>
              <a:t>(x)</a:t>
            </a:r>
            <a:r>
              <a:rPr lang="bg-BG" dirty="0" smtClean="0"/>
              <a:t> </a:t>
            </a:r>
            <a:r>
              <a:rPr lang="en-US" dirty="0" smtClean="0"/>
              <a:t>for</a:t>
            </a:r>
            <a:r>
              <a:rPr lang="bg-BG" dirty="0" smtClean="0"/>
              <a:t> </a:t>
            </a:r>
            <a:r>
              <a:rPr lang="en-US" b="0" i="1" dirty="0" smtClean="0"/>
              <a:t>x</a:t>
            </a:r>
            <a:r>
              <a:rPr lang="en-US" b="0" dirty="0" smtClean="0">
                <a:sym typeface="Symbol"/>
              </a:rPr>
              <a:t></a:t>
            </a:r>
            <a:r>
              <a:rPr lang="en-US" b="0" dirty="0" smtClean="0"/>
              <a:t>[0,2</a:t>
            </a:r>
            <a:r>
              <a:rPr lang="en-US" b="0" dirty="0" smtClean="0">
                <a:sym typeface="Symbol"/>
              </a:rPr>
              <a:t></a:t>
            </a:r>
            <a:r>
              <a:rPr lang="en-US" b="0" dirty="0" smtClean="0"/>
              <a:t>]</a:t>
            </a:r>
            <a:endParaRPr lang="bg-BG" b="0" dirty="0" smtClean="0"/>
          </a:p>
          <a:p>
            <a:pPr lvl="1"/>
            <a:r>
              <a:rPr lang="en-US" dirty="0" smtClean="0"/>
              <a:t>Position and target are shifted together</a:t>
            </a:r>
            <a:r>
              <a:rPr lang="bg-BG" dirty="0" smtClean="0"/>
              <a:t>, </a:t>
            </a:r>
            <a:r>
              <a:rPr lang="en-US" dirty="0" smtClean="0"/>
              <a:t>thus the viewing direction is orthogonal to the </a:t>
            </a:r>
            <a:r>
              <a:rPr lang="en-US" dirty="0" err="1" smtClean="0"/>
              <a:t>XY</a:t>
            </a:r>
            <a:r>
              <a:rPr lang="en-US" dirty="0" smtClean="0"/>
              <a:t> plane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23001" y="1474482"/>
            <a:ext cx="7863753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 smtClean="0"/>
              <a:t>([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100*Math.PI,50</a:t>
            </a:r>
            <a:r>
              <a:rPr lang="en-US" dirty="0"/>
              <a:t>,10</a:t>
            </a:r>
            <a:r>
              <a:rPr lang="en-US" dirty="0" smtClean="0"/>
              <a:t>],[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100*Math.PI,50</a:t>
            </a:r>
            <a:r>
              <a:rPr lang="en-US" dirty="0"/>
              <a:t>,0</a:t>
            </a:r>
            <a:r>
              <a:rPr lang="en-US" dirty="0" smtClean="0"/>
              <a:t>],[</a:t>
            </a:r>
            <a:r>
              <a:rPr lang="en-US" dirty="0"/>
              <a:t>0,1,0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f(x)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return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Math.exp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(x))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dX</a:t>
            </a:r>
            <a:r>
              <a:rPr lang="en-US" dirty="0" smtClean="0"/>
              <a:t> </a:t>
            </a:r>
            <a:r>
              <a:rPr lang="en-US" dirty="0"/>
              <a:t>= 0.1;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x=0; x&lt;4*</a:t>
            </a:r>
            <a:r>
              <a:rPr lang="en-US" dirty="0" err="1"/>
              <a:t>Math.PI</a:t>
            </a:r>
            <a:r>
              <a:rPr lang="en-US" dirty="0"/>
              <a:t>; x+=</a:t>
            </a:r>
            <a:r>
              <a:rPr lang="en-US" dirty="0" err="1"/>
              <a:t>dX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 = [50*x,50*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f(x)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q = [50*(</a:t>
            </a:r>
            <a:r>
              <a:rPr lang="en-US" dirty="0" err="1"/>
              <a:t>x+dX</a:t>
            </a:r>
            <a:r>
              <a:rPr lang="en-US" dirty="0"/>
              <a:t>),50*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x+dX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segment(</a:t>
            </a:r>
            <a:r>
              <a:rPr lang="en-US" dirty="0" err="1"/>
              <a:t>p,q</a:t>
            </a:r>
            <a:r>
              <a:rPr lang="en-US" dirty="0"/>
              <a:t>).custom({color:[1,0,0]});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2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414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View point animation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206103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point motion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View point as graphical element</a:t>
            </a:r>
            <a:endParaRPr lang="bg-BG" dirty="0" smtClean="0"/>
          </a:p>
          <a:p>
            <a:pPr lvl="1"/>
            <a:r>
              <a:rPr lang="en-US" dirty="0" smtClean="0"/>
              <a:t>Can change</a:t>
            </a:r>
          </a:p>
          <a:p>
            <a:pPr lvl="1"/>
            <a:r>
              <a:rPr lang="en-US" dirty="0" smtClean="0"/>
              <a:t>Can create illusion of motion</a:t>
            </a:r>
            <a:endParaRPr lang="bg-BG" dirty="0" smtClean="0"/>
          </a:p>
          <a:p>
            <a:pPr lvl="2"/>
            <a:r>
              <a:rPr lang="en-US" dirty="0" smtClean="0"/>
              <a:t>Movement of the scene</a:t>
            </a:r>
          </a:p>
          <a:p>
            <a:pPr lvl="2"/>
            <a:r>
              <a:rPr lang="en-US" dirty="0" smtClean="0"/>
              <a:t>Movement of the viewer within the scene</a:t>
            </a:r>
            <a:endParaRPr lang="bg-BG" dirty="0" smtClean="0"/>
          </a:p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Change of target is perceived as self rotation</a:t>
            </a:r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71503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Following a 2D drawing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plot of</a:t>
            </a:r>
            <a:r>
              <a:rPr lang="bg-BG" dirty="0" smtClean="0"/>
              <a:t> </a:t>
            </a:r>
            <a:r>
              <a:rPr lang="bg-BG" b="0" i="1" dirty="0" err="1" smtClean="0"/>
              <a:t>sin</a:t>
            </a:r>
            <a:r>
              <a:rPr lang="bg-BG" b="0" dirty="0" smtClean="0"/>
              <a:t>(</a:t>
            </a:r>
            <a:r>
              <a:rPr lang="bg-BG" b="0" i="1" dirty="0" smtClean="0"/>
              <a:t>x</a:t>
            </a:r>
            <a:r>
              <a:rPr lang="bg-BG" b="0" dirty="0" smtClean="0"/>
              <a:t>) </a:t>
            </a:r>
          </a:p>
          <a:p>
            <a:pPr lvl="1"/>
            <a:r>
              <a:rPr lang="en-US" dirty="0" smtClean="0"/>
              <a:t>X axis has grid marks</a:t>
            </a:r>
          </a:p>
          <a:p>
            <a:pPr lvl="1"/>
            <a:r>
              <a:rPr lang="en-US" dirty="0" smtClean="0"/>
              <a:t>View point follows the point of drawing</a:t>
            </a:r>
            <a:endParaRPr lang="bg-BG" dirty="0" smtClean="0"/>
          </a:p>
          <a:p>
            <a:r>
              <a:rPr lang="en-US" dirty="0" smtClean="0"/>
              <a:t>Problem</a:t>
            </a:r>
            <a:endParaRPr lang="bg-BG" dirty="0" smtClean="0"/>
          </a:p>
          <a:p>
            <a:pPr lvl="1"/>
            <a:r>
              <a:rPr lang="en-US" dirty="0" smtClean="0"/>
              <a:t>Creating many points slows down the animation</a:t>
            </a:r>
            <a:endParaRPr lang="bg-BG" dirty="0" smtClean="0"/>
          </a:p>
          <a:p>
            <a:r>
              <a:rPr lang="en-US" dirty="0" smtClean="0"/>
              <a:t>Solution</a:t>
            </a:r>
            <a:endParaRPr lang="en-US" dirty="0" smtClean="0"/>
          </a:p>
          <a:p>
            <a:pPr lvl="1"/>
            <a:r>
              <a:rPr lang="en-US" dirty="0" smtClean="0"/>
              <a:t>Working with only n points</a:t>
            </a:r>
          </a:p>
          <a:p>
            <a:pPr lvl="1"/>
            <a:r>
              <a:rPr lang="en-US" dirty="0" smtClean="0"/>
              <a:t>Instead of creating new points – reusing old off-screen points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102828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b="0" dirty="0" smtClean="0"/>
          </a:p>
          <a:p>
            <a:pPr lvl="1"/>
            <a:r>
              <a:rPr lang="en-US" dirty="0" smtClean="0"/>
              <a:t>An array of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US" dirty="0" smtClean="0"/>
              <a:t> </a:t>
            </a:r>
            <a:r>
              <a:rPr lang="en-US" dirty="0" smtClean="0"/>
              <a:t>points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en-US" dirty="0" smtClean="0"/>
              <a:t>Counter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bg-BG" dirty="0" smtClean="0"/>
              <a:t>, </a:t>
            </a:r>
            <a:r>
              <a:rPr lang="en-US" dirty="0" smtClean="0"/>
              <a:t>defining which point is being generated</a:t>
            </a:r>
            <a:endParaRPr lang="bg-BG" dirty="0" smtClean="0"/>
          </a:p>
          <a:p>
            <a:pPr lvl="1"/>
            <a:r>
              <a:rPr lang="en-US" dirty="0" smtClean="0"/>
              <a:t>Looking 2 units behind the generated point</a:t>
            </a:r>
            <a:endParaRPr lang="bg-BG" dirty="0" smtClean="0"/>
          </a:p>
          <a:p>
            <a:pPr lvl="1"/>
            <a:r>
              <a:rPr lang="en-US" dirty="0" smtClean="0"/>
              <a:t>Value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i%n</a:t>
            </a:r>
            <a:r>
              <a:rPr lang="bg-BG" dirty="0" smtClean="0"/>
              <a:t> </a:t>
            </a:r>
            <a:r>
              <a:rPr lang="en-US" dirty="0" smtClean="0"/>
              <a:t>defines the point index in the array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1108726"/>
            <a:ext cx="7223681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160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 </a:t>
            </a:r>
            <a:r>
              <a:rPr lang="en-US" dirty="0"/>
              <a:t>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 smtClean="0"/>
              <a:t>++)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q[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= point([0,0,0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])...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577579"/>
            <a:ext cx="7223681" cy="13715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/>
              <a:t>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x-2</a:t>
            </a:r>
            <a:r>
              <a:rPr lang="en-US" dirty="0"/>
              <a:t>,0,10],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x-2</a:t>
            </a:r>
            <a:r>
              <a:rPr lang="en-US" dirty="0"/>
              <a:t>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q[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i%n</a:t>
            </a:r>
            <a:r>
              <a:rPr lang="en-US" dirty="0"/>
              <a:t>].center = [</a:t>
            </a:r>
            <a:r>
              <a:rPr lang="en-US" dirty="0" err="1"/>
              <a:t>x,Math.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i</a:t>
            </a:r>
            <a:r>
              <a:rPr lang="en-US" dirty="0" smtClean="0"/>
              <a:t>++;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88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8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Spiral</a:t>
            </a:r>
            <a:endParaRPr lang="bg-BG" b="0" dirty="0" smtClean="0"/>
          </a:p>
          <a:p>
            <a:pPr lvl="1"/>
            <a:r>
              <a:rPr lang="en-US" dirty="0" smtClean="0"/>
              <a:t>Circular motion with variable radius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bg-BG" dirty="0" smtClean="0"/>
              <a:t> </a:t>
            </a:r>
            <a:r>
              <a:rPr lang="en-US" dirty="0" smtClean="0"/>
              <a:t>and angle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Radius increases gradually</a:t>
            </a:r>
            <a:endParaRPr lang="bg-BG" dirty="0" smtClean="0"/>
          </a:p>
          <a:p>
            <a:pPr lvl="1"/>
            <a:r>
              <a:rPr lang="en-US" dirty="0" smtClean="0"/>
              <a:t>View point position goes further away (it depends on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en-US" dirty="0" smtClean="0"/>
              <a:t>Question</a:t>
            </a:r>
            <a:endParaRPr lang="en-US" dirty="0" smtClean="0"/>
          </a:p>
          <a:p>
            <a:pPr lvl="1"/>
            <a:r>
              <a:rPr lang="en-US" dirty="0" smtClean="0"/>
              <a:t>Why the plot </a:t>
            </a:r>
            <a:r>
              <a:rPr lang="en-US" dirty="0" smtClean="0"/>
              <a:t>disappears at some point</a:t>
            </a:r>
            <a:r>
              <a:rPr lang="bg-BG" dirty="0" smtClean="0"/>
              <a:t>?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r*1.01</a:t>
            </a:r>
            <a:r>
              <a:rPr lang="pt-BR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lookAt</a:t>
            </a:r>
            <a:r>
              <a:rPr lang="pt-BR" dirty="0"/>
              <a:t>( [0,0,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1+4*r</a:t>
            </a:r>
            <a:r>
              <a:rPr lang="pt-BR" dirty="0"/>
              <a:t>], [0,0,0],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pt-BR" dirty="0" smtClean="0"/>
              <a:t> </a:t>
            </a:r>
            <a:r>
              <a:rPr lang="pt-BR" dirty="0"/>
              <a:t>= </a:t>
            </a:r>
            <a:r>
              <a:rPr lang="pt-BR" dirty="0" smtClean="0"/>
              <a:t>i/10;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q[i%n</a:t>
            </a:r>
            <a:r>
              <a:rPr lang="pt-BR" dirty="0"/>
              <a:t>].center = [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pt-BR" dirty="0"/>
              <a:t>Math.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cos(x)</a:t>
            </a:r>
            <a:r>
              <a:rPr lang="pt-BR" dirty="0"/>
              <a:t>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pt-BR" dirty="0"/>
              <a:t>Math.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sin(x)</a:t>
            </a:r>
            <a:r>
              <a:rPr lang="pt-BR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i++;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057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point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View point</a:t>
            </a:r>
            <a:endParaRPr lang="bg-BG" dirty="0"/>
          </a:p>
          <a:p>
            <a:pPr lvl="1"/>
            <a:r>
              <a:rPr lang="en-US" dirty="0" smtClean="0"/>
              <a:t>Every scene includes a view point</a:t>
            </a:r>
            <a:endParaRPr lang="bg-BG" dirty="0"/>
          </a:p>
          <a:p>
            <a:pPr lvl="1"/>
            <a:r>
              <a:rPr lang="en-US" dirty="0" smtClean="0"/>
              <a:t>Always existing</a:t>
            </a:r>
            <a:endParaRPr lang="bg-BG" dirty="0" smtClean="0"/>
          </a:p>
          <a:p>
            <a:r>
              <a:rPr lang="en-US" dirty="0" smtClean="0"/>
              <a:t>Using</a:t>
            </a:r>
            <a:endParaRPr lang="bg-BG" dirty="0"/>
          </a:p>
          <a:p>
            <a:pPr lvl="1"/>
            <a:r>
              <a:rPr lang="en-US" dirty="0" smtClean="0"/>
              <a:t>Defining how a scene is shown</a:t>
            </a:r>
          </a:p>
          <a:p>
            <a:pPr lvl="1"/>
            <a:r>
              <a:rPr lang="en-US" dirty="0" smtClean="0"/>
              <a:t>Moving inside a 3D world</a:t>
            </a:r>
          </a:p>
          <a:p>
            <a:pPr lvl="1"/>
            <a:r>
              <a:rPr lang="en-US" dirty="0" smtClean="0"/>
              <a:t>Sliding the view (e.g. </a:t>
            </a:r>
            <a:r>
              <a:rPr lang="en-US" dirty="0" err="1" smtClean="0"/>
              <a:t>zoomin</a:t>
            </a:r>
            <a:r>
              <a:rPr lang="en-US" dirty="0" smtClean="0"/>
              <a:t> in or out)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8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Plot of </a:t>
            </a:r>
            <a:r>
              <a:rPr lang="en-US" b="0" i="1" dirty="0" smtClean="0"/>
              <a:t>r</a:t>
            </a:r>
            <a:r>
              <a:rPr lang="en-US" b="0" dirty="0" smtClean="0"/>
              <a:t>=3+2</a:t>
            </a:r>
            <a:r>
              <a:rPr lang="en-US" b="0" i="1" dirty="0" smtClean="0"/>
              <a:t>sin</a:t>
            </a:r>
            <a:r>
              <a:rPr lang="en-US" b="0" dirty="0" smtClean="0"/>
              <a:t>(5</a:t>
            </a:r>
            <a:r>
              <a:rPr lang="en-US" b="0" i="1" dirty="0" smtClean="0"/>
              <a:t>x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en-US" dirty="0" smtClean="0"/>
              <a:t>The scene is rotating by rotating the up vector</a:t>
            </a:r>
          </a:p>
          <a:p>
            <a:pPr lvl="1"/>
            <a:r>
              <a:rPr lang="en-US" dirty="0" smtClean="0"/>
              <a:t>The drawing position is always upwards</a:t>
            </a:r>
          </a:p>
          <a:p>
            <a:pPr lvl="1"/>
            <a:r>
              <a:rPr lang="en-US" dirty="0" smtClean="0"/>
              <a:t>It is marked with the ray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which second point rotates as the scene rotates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31562" y="2297433"/>
            <a:ext cx="7680876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x </a:t>
            </a:r>
            <a:r>
              <a:rPr lang="en-US" dirty="0"/>
              <a:t>= </a:t>
            </a:r>
            <a:r>
              <a:rPr lang="en-US" dirty="0" err="1"/>
              <a:t>i</a:t>
            </a:r>
            <a:r>
              <a:rPr lang="en-US" dirty="0"/>
              <a:t>/40;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3+2*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(5*x)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l.to</a:t>
            </a:r>
            <a:r>
              <a:rPr lang="en-US" dirty="0" smtClean="0"/>
              <a:t> </a:t>
            </a:r>
            <a:r>
              <a:rPr lang="en-US" dirty="0"/>
              <a:t>= [</a:t>
            </a:r>
            <a:r>
              <a:rPr lang="en-US" dirty="0" err="1"/>
              <a:t>Math.cos</a:t>
            </a:r>
            <a:r>
              <a:rPr lang="en-US" dirty="0"/>
              <a:t>(x),</a:t>
            </a:r>
            <a:r>
              <a:rPr lang="en-US" dirty="0" err="1"/>
              <a:t>Math.sin</a:t>
            </a:r>
            <a:r>
              <a:rPr lang="en-US" dirty="0"/>
              <a:t>(x),0</a:t>
            </a:r>
            <a:r>
              <a:rPr lang="en-US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 smtClean="0"/>
              <a:t>([</a:t>
            </a:r>
            <a:r>
              <a:rPr lang="en-US" dirty="0"/>
              <a:t>0,0,20</a:t>
            </a:r>
            <a:r>
              <a:rPr lang="en-US" dirty="0" smtClean="0"/>
              <a:t>],[</a:t>
            </a:r>
            <a:r>
              <a:rPr lang="en-US" dirty="0"/>
              <a:t>0,0,0</a:t>
            </a:r>
            <a:r>
              <a:rPr lang="en-US" dirty="0" smtClean="0"/>
              <a:t>],[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n-US" dirty="0"/>
              <a:t>,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n-US" dirty="0"/>
              <a:t>,0</a:t>
            </a:r>
            <a:r>
              <a:rPr lang="en-US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q[</a:t>
            </a:r>
            <a:r>
              <a:rPr lang="en-US" dirty="0" err="1" smtClean="0"/>
              <a:t>i%n</a:t>
            </a:r>
            <a:r>
              <a:rPr lang="en-US" dirty="0"/>
              <a:t>].center = [r*</a:t>
            </a:r>
            <a:r>
              <a:rPr lang="en-US" dirty="0" err="1"/>
              <a:t>Math.cos</a:t>
            </a:r>
            <a:r>
              <a:rPr lang="en-US" dirty="0"/>
              <a:t>(x),r*</a:t>
            </a:r>
            <a:r>
              <a:rPr lang="en-US" dirty="0" err="1"/>
              <a:t>Math.sin</a:t>
            </a:r>
            <a:r>
              <a:rPr lang="en-US" dirty="0"/>
              <a:t>(x),0];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i</a:t>
            </a:r>
            <a:r>
              <a:rPr lang="en-US" dirty="0"/>
              <a:t>++;</a:t>
            </a:r>
          </a:p>
        </p:txBody>
      </p:sp>
    </p:spTree>
    <p:extLst>
      <p:ext uri="{BB962C8B-B14F-4D97-AF65-F5344CB8AC3E}">
        <p14:creationId xmlns:p14="http://schemas.microsoft.com/office/powerpoint/2010/main" val="40233561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79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Animation in</a:t>
            </a:r>
            <a:r>
              <a:rPr lang="bg-BG" dirty="0" smtClean="0"/>
              <a:t> </a:t>
            </a:r>
            <a:r>
              <a:rPr lang="en-US" dirty="0" smtClean="0"/>
              <a:t>3D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705456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Scene rotation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Double interpretation</a:t>
            </a:r>
            <a:endParaRPr lang="bg-BG" dirty="0" smtClean="0"/>
          </a:p>
          <a:p>
            <a:pPr lvl="1"/>
            <a:r>
              <a:rPr lang="en-US" dirty="0" smtClean="0"/>
              <a:t>Different motions with the same visual representation</a:t>
            </a:r>
          </a:p>
          <a:p>
            <a:pPr lvl="1"/>
            <a:r>
              <a:rPr lang="en-US" dirty="0" smtClean="0"/>
              <a:t>They have different performance </a:t>
            </a:r>
            <a:r>
              <a:rPr lang="en-US" dirty="0" smtClean="0"/>
              <a:t>impact</a:t>
            </a:r>
            <a:endParaRPr lang="bg-BG" dirty="0" smtClean="0"/>
          </a:p>
          <a:p>
            <a:r>
              <a:rPr lang="en-US" dirty="0" smtClean="0"/>
              <a:t>Examples</a:t>
            </a:r>
            <a:endParaRPr lang="bg-BG" dirty="0" smtClean="0"/>
          </a:p>
          <a:p>
            <a:pPr lvl="1"/>
            <a:r>
              <a:rPr lang="en-US" dirty="0" smtClean="0"/>
              <a:t>A scene with objects rotating around the Z axis</a:t>
            </a:r>
          </a:p>
          <a:p>
            <a:pPr lvl="1"/>
            <a:r>
              <a:rPr lang="en-US" dirty="0" smtClean="0"/>
              <a:t>A view point orbiting a fixed scene with objects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330428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scene rotation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Scene rotation via orbiting</a:t>
            </a:r>
            <a:endParaRPr lang="bg-BG" dirty="0" smtClean="0"/>
          </a:p>
          <a:p>
            <a:pPr lvl="1"/>
            <a:r>
              <a:rPr lang="en-US" dirty="0" smtClean="0"/>
              <a:t>Simulation of the function demo</a:t>
            </a:r>
            <a:endParaRPr lang="en-US" dirty="0" smtClean="0"/>
          </a:p>
          <a:p>
            <a:pPr lvl="1"/>
            <a:r>
              <a:rPr lang="en-US" dirty="0" smtClean="0"/>
              <a:t>Scene contains immobile objects, positioned randomly</a:t>
            </a:r>
            <a:endParaRPr lang="bg-BG" dirty="0" smtClean="0"/>
          </a:p>
          <a:p>
            <a:pPr lvl="1"/>
            <a:r>
              <a:rPr lang="en-US" dirty="0" smtClean="0"/>
              <a:t>View point position make a circular motion, target is fixed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937505"/>
            <a:ext cx="7223682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rotateViewpoint</a:t>
            </a:r>
            <a:r>
              <a:rPr lang="en-US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t = </a:t>
            </a:r>
            <a:r>
              <a:rPr lang="en-US" dirty="0" err="1"/>
              <a:t>Suica.time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lookAt</a:t>
            </a:r>
            <a:r>
              <a:rPr lang="en-US" dirty="0"/>
              <a:t>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(t),100*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(t),30</a:t>
            </a:r>
            <a:r>
              <a:rPr lang="en-US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                    </a:t>
            </a:r>
            <a:r>
              <a:rPr lang="en-US" dirty="0" smtClean="0"/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0,0,0</a:t>
            </a:r>
            <a:r>
              <a:rPr lang="en-US" dirty="0"/>
              <a:t>], [0,0,1]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4746891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2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Sine rotation</a:t>
            </a:r>
            <a:endParaRPr lang="bg-BG" dirty="0" smtClean="0"/>
          </a:p>
          <a:p>
            <a:pPr lvl="1"/>
            <a:r>
              <a:rPr lang="en-US" dirty="0" smtClean="0"/>
              <a:t>View point orbiting the scene</a:t>
            </a:r>
          </a:p>
          <a:p>
            <a:pPr lvl="1"/>
            <a:r>
              <a:rPr lang="en-US" dirty="0" smtClean="0"/>
              <a:t>Going near and further while orbiting</a:t>
            </a:r>
          </a:p>
          <a:p>
            <a:pPr lvl="1"/>
            <a:r>
              <a:rPr lang="en-US" dirty="0" smtClean="0"/>
              <a:t>Slightly waggling by changing the up vector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(</a:t>
            </a:r>
            <a:r>
              <a:rPr lang="en-US" dirty="0" smtClean="0"/>
              <a:t>direction is variable, but is predominantly vertical</a:t>
            </a:r>
            <a:r>
              <a:rPr lang="bg-BG" dirty="0" smtClean="0"/>
              <a:t>)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480311"/>
            <a:ext cx="7223682" cy="24688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/>
              <a:t>rotateViewpoint</a:t>
            </a:r>
            <a:r>
              <a:rPr lang="fr-FR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{</a:t>
            </a:r>
            <a:endParaRPr lang="fr-F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t = </a:t>
            </a:r>
            <a:r>
              <a:rPr lang="fr-FR" dirty="0" err="1"/>
              <a:t>Suica.time</a:t>
            </a:r>
            <a:r>
              <a:rPr lang="fr-FR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 = 100+40*sin(2*t)</a:t>
            </a:r>
            <a:r>
              <a:rPr lang="fr-FR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 err="1"/>
              <a:t>lookAt</a:t>
            </a:r>
            <a:r>
              <a:rPr lang="fr-FR" dirty="0"/>
              <a:t>( [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fr-FR" dirty="0"/>
              <a:t>*cos(t),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fr-FR" dirty="0"/>
              <a:t>*sin(t),30],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bg-BG" dirty="0" smtClean="0"/>
              <a:t>        </a:t>
            </a:r>
            <a:r>
              <a:rPr lang="fr-FR" dirty="0" smtClean="0"/>
              <a:t>[</a:t>
            </a:r>
            <a:r>
              <a:rPr lang="fr-FR" dirty="0"/>
              <a:t>0,0,0],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bg-BG" dirty="0" smtClean="0"/>
              <a:t>        </a:t>
            </a:r>
            <a:r>
              <a:rPr lang="fr-FR" dirty="0" smtClean="0"/>
              <a:t>[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sin(2*t),cos(3*t),2</a:t>
            </a:r>
            <a:r>
              <a:rPr lang="fr-FR" dirty="0"/>
              <a:t>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5990604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09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6348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point structure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not just a 3D point</a:t>
            </a:r>
            <a:endParaRPr lang="bg-BG" dirty="0"/>
          </a:p>
          <a:p>
            <a:pPr lvl="1"/>
            <a:r>
              <a:rPr lang="en-US" dirty="0" smtClean="0"/>
              <a:t>Defines user’s viewing location</a:t>
            </a:r>
          </a:p>
          <a:p>
            <a:pPr lvl="1"/>
            <a:r>
              <a:rPr lang="en-US" dirty="0" smtClean="0"/>
              <a:t>Defines direction of looking</a:t>
            </a:r>
          </a:p>
          <a:p>
            <a:pPr lvl="1"/>
            <a:r>
              <a:rPr lang="en-US" dirty="0" smtClean="0"/>
              <a:t>Defines view orientation</a:t>
            </a:r>
            <a:endParaRPr lang="bg-BG" dirty="0" smtClean="0"/>
          </a:p>
          <a:p>
            <a:r>
              <a:rPr lang="en-US" dirty="0" smtClean="0"/>
              <a:t>Mathematical background</a:t>
            </a:r>
            <a:endParaRPr lang="bg-BG" dirty="0"/>
          </a:p>
          <a:p>
            <a:pPr lvl="1"/>
            <a:r>
              <a:rPr lang="en-US" dirty="0" smtClean="0"/>
              <a:t>The view point is a projective matrix</a:t>
            </a:r>
          </a:p>
          <a:p>
            <a:pPr lvl="1"/>
            <a:r>
              <a:rPr lang="en-US" dirty="0" smtClean="0"/>
              <a:t>Its determinant must be non-zero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605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Chasing an object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Scene</a:t>
            </a:r>
            <a:endParaRPr lang="bg-BG" dirty="0" smtClean="0"/>
          </a:p>
          <a:p>
            <a:pPr lvl="1"/>
            <a:r>
              <a:rPr lang="en-US" dirty="0" smtClean="0"/>
              <a:t>Square matrix of building</a:t>
            </a:r>
          </a:p>
          <a:p>
            <a:pPr lvl="1"/>
            <a:r>
              <a:rPr lang="en-US" dirty="0" smtClean="0"/>
              <a:t>Object moving randomly in the matrix</a:t>
            </a:r>
          </a:p>
          <a:p>
            <a:pPr lvl="1"/>
            <a:r>
              <a:rPr lang="en-US" dirty="0" smtClean="0"/>
              <a:t>View point chasing the object</a:t>
            </a:r>
            <a:endParaRPr lang="bg-BG" dirty="0" smtClean="0"/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The object is the target of the view point</a:t>
            </a:r>
          </a:p>
          <a:p>
            <a:pPr lvl="1"/>
            <a:r>
              <a:rPr lang="en-US" dirty="0" smtClean="0"/>
              <a:t>Position and targets will be modified by a linear combination</a:t>
            </a:r>
            <a:br>
              <a:rPr lang="en-US" dirty="0" smtClean="0"/>
            </a:br>
            <a:r>
              <a:rPr lang="en-US" dirty="0" smtClean="0"/>
              <a:t>(this produces smoother motion)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757513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matrix of buildings</a:t>
            </a:r>
            <a:endParaRPr lang="bg-BG" dirty="0" smtClean="0"/>
          </a:p>
          <a:p>
            <a:pPr lvl="1"/>
            <a:r>
              <a:rPr lang="en-US" dirty="0" smtClean="0"/>
              <a:t>Cuboids at odd coordinates</a:t>
            </a:r>
          </a:p>
          <a:p>
            <a:pPr lvl="1"/>
            <a:r>
              <a:rPr lang="en-US" dirty="0" smtClean="0"/>
              <a:t>Random heights</a:t>
            </a:r>
            <a:endParaRPr lang="bg-BG" dirty="0" smtClean="0"/>
          </a:p>
          <a:p>
            <a:pPr lvl="1"/>
            <a:r>
              <a:rPr lang="en-US" dirty="0" smtClean="0"/>
              <a:t>Random bluish </a:t>
            </a:r>
            <a:r>
              <a:rPr lang="en-US" dirty="0" err="1" smtClean="0"/>
              <a:t>colours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640123" y="2023116"/>
            <a:ext cx="7863753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x=-12; x&lt;11; x+=2)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y=-12; y&lt;11; y+=2)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c = random(0.5,1);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cuboid([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x+1</a:t>
            </a:r>
            <a:r>
              <a:rPr lang="en-GB" dirty="0"/>
              <a:t>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y+1</a:t>
            </a:r>
            <a:r>
              <a:rPr lang="en-GB" dirty="0"/>
              <a:t>,0],[0.8,0.8,random(0.4,2)]).custom({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origin: [0,0,-0.5],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bg-BG" dirty="0" smtClean="0"/>
              <a:t> </a:t>
            </a:r>
            <a:r>
              <a:rPr lang="en-GB" dirty="0" smtClean="0"/>
              <a:t>[</a:t>
            </a:r>
            <a:r>
              <a:rPr lang="en-GB" dirty="0"/>
              <a:t>0,c/2,c]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9185066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Object motion</a:t>
            </a:r>
            <a:endParaRPr lang="bg-BG" dirty="0" smtClean="0"/>
          </a:p>
          <a:p>
            <a:pPr lvl="1"/>
            <a:r>
              <a:rPr lang="en-US" dirty="0" smtClean="0"/>
              <a:t>The object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</a:t>
            </a:r>
            <a:r>
              <a:rPr lang="bg-BG" dirty="0" smtClean="0"/>
              <a:t> </a:t>
            </a:r>
            <a:r>
              <a:rPr lang="en-US" dirty="0" smtClean="0"/>
              <a:t>is a sphere</a:t>
            </a:r>
            <a:endParaRPr lang="bg-BG" dirty="0" smtClean="0"/>
          </a:p>
          <a:p>
            <a:pPr lvl="1"/>
            <a:r>
              <a:rPr lang="en-US" dirty="0" smtClean="0"/>
              <a:t>Its direction</a:t>
            </a:r>
            <a:r>
              <a:rPr lang="en-US" dirty="0" smtClean="0"/>
              <a:t> of motion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US" dirty="0" smtClean="0"/>
              <a:t> </a:t>
            </a:r>
            <a:r>
              <a:rPr lang="en-US" dirty="0" smtClean="0"/>
              <a:t>is an angle</a:t>
            </a:r>
            <a:endParaRPr lang="bg-BG" dirty="0" smtClean="0"/>
          </a:p>
          <a:p>
            <a:pPr lvl="1"/>
            <a:r>
              <a:rPr lang="en-US" dirty="0" smtClean="0"/>
              <a:t>Parameter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US" dirty="0" smtClean="0"/>
              <a:t> </a:t>
            </a:r>
            <a:r>
              <a:rPr lang="en-US" dirty="0" smtClean="0"/>
              <a:t>defines the number of steps to travel from one intersection to another intersection </a:t>
            </a:r>
            <a:r>
              <a:rPr lang="bg-BG" dirty="0" smtClean="0"/>
              <a:t>(</a:t>
            </a:r>
            <a:r>
              <a:rPr lang="en-US" dirty="0" smtClean="0"/>
              <a:t>distance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 smtClean="0"/>
              <a:t> </a:t>
            </a:r>
            <a:r>
              <a:rPr lang="en-US" dirty="0" smtClean="0"/>
              <a:t>units</a:t>
            </a:r>
            <a:r>
              <a:rPr lang="bg-BG" dirty="0" smtClean="0"/>
              <a:t>)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663189"/>
            <a:ext cx="7223681" cy="22859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dir</a:t>
            </a:r>
            <a:r>
              <a:rPr lang="en-US" dirty="0" smtClean="0"/>
              <a:t>=0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k=20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chase()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2/k</a:t>
            </a:r>
            <a:r>
              <a:rPr lang="en-GB" dirty="0"/>
              <a:t>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2/k</a:t>
            </a:r>
            <a:r>
              <a:rPr lang="en-GB" dirty="0"/>
              <a:t>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8435149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Turning left or right</a:t>
            </a:r>
            <a:endParaRPr lang="bg-BG" dirty="0" smtClean="0"/>
          </a:p>
          <a:p>
            <a:pPr lvl="1"/>
            <a:r>
              <a:rPr lang="en-US" dirty="0" smtClean="0"/>
              <a:t>Turning is done on every 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</a:t>
            </a:r>
            <a:r>
              <a:rPr lang="en-US" dirty="0" smtClean="0"/>
              <a:t>steps </a:t>
            </a:r>
            <a:r>
              <a:rPr lang="bg-BG" dirty="0" smtClean="0"/>
              <a:t>(</a:t>
            </a:r>
            <a:r>
              <a:rPr lang="en-US" dirty="0" smtClean="0"/>
              <a:t>number of frames is store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Turning adds </a:t>
            </a:r>
            <a:r>
              <a:rPr lang="bg-BG" dirty="0" smtClean="0"/>
              <a:t>-</a:t>
            </a:r>
            <a:r>
              <a:rPr lang="bg-BG" dirty="0" smtClean="0">
                <a:sym typeface="Symbol"/>
              </a:rPr>
              <a:t></a:t>
            </a:r>
            <a:r>
              <a:rPr lang="bg-BG" dirty="0" smtClean="0"/>
              <a:t>/2, 0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bg-BG" dirty="0" smtClean="0">
                <a:sym typeface="Symbol"/>
              </a:rPr>
              <a:t></a:t>
            </a:r>
            <a:r>
              <a:rPr lang="bg-BG" dirty="0" smtClean="0"/>
              <a:t>/2 </a:t>
            </a:r>
            <a:r>
              <a:rPr lang="en-US" dirty="0" smtClean="0"/>
              <a:t>to the direction angle </a:t>
            </a:r>
            <a:r>
              <a:rPr lang="bg-BG" dirty="0" smtClean="0"/>
              <a:t>– </a:t>
            </a:r>
            <a:r>
              <a:rPr lang="en-US" dirty="0" smtClean="0"/>
              <a:t>this makes turning left, going forwards or turning right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937505"/>
            <a:ext cx="7223681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frame%k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==0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+= </a:t>
            </a:r>
            <a:r>
              <a:rPr lang="en-GB" dirty="0" err="1"/>
              <a:t>Math.PI</a:t>
            </a:r>
            <a:r>
              <a:rPr lang="en-GB" dirty="0"/>
              <a:t>/2*(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round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(random(-1.5,1.5))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= </a:t>
            </a:r>
            <a:r>
              <a:rPr lang="en-GB" dirty="0" err="1"/>
              <a:t>Math.round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= </a:t>
            </a:r>
            <a:r>
              <a:rPr lang="en-GB" dirty="0" err="1"/>
              <a:t>Math.round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9366175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restriction</a:t>
            </a:r>
            <a:endParaRPr lang="bg-BG" dirty="0" smtClean="0"/>
          </a:p>
          <a:p>
            <a:pPr lvl="1"/>
            <a:r>
              <a:rPr lang="en-US" dirty="0" smtClean="0"/>
              <a:t>The object does not leave the matrix</a:t>
            </a:r>
            <a:endParaRPr lang="bg-BG" dirty="0" smtClean="0"/>
          </a:p>
          <a:p>
            <a:pPr lvl="1"/>
            <a:r>
              <a:rPr lang="en-US" dirty="0" smtClean="0"/>
              <a:t>Building are position within coordinates </a:t>
            </a:r>
            <a:r>
              <a:rPr lang="bg-BG" dirty="0" smtClean="0">
                <a:sym typeface="Symbol"/>
              </a:rPr>
              <a:t></a:t>
            </a:r>
            <a:r>
              <a:rPr lang="bg-BG" dirty="0" smtClean="0">
                <a:sym typeface="Symbol"/>
              </a:rPr>
              <a:t>10</a:t>
            </a:r>
          </a:p>
          <a:p>
            <a:pPr lvl="1"/>
            <a:r>
              <a:rPr lang="en-US" dirty="0" smtClean="0">
                <a:sym typeface="Symbol"/>
              </a:rPr>
              <a:t>When at the border, </a:t>
            </a:r>
            <a:r>
              <a:rPr lang="en-US" dirty="0" smtClean="0">
                <a:sym typeface="Symbol"/>
              </a:rPr>
              <a:t>clearing</a:t>
            </a:r>
            <a:r>
              <a:rPr lang="bg-BG" dirty="0" smtClean="0">
                <a:sym typeface="Symbol"/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frame</a:t>
            </a:r>
            <a:r>
              <a:rPr lang="en-US" dirty="0" smtClean="0">
                <a:sym typeface="Symbol"/>
              </a:rPr>
              <a:t> forcing a new direction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114555"/>
            <a:ext cx="7223681" cy="283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GB" dirty="0"/>
              <a:t>)&gt;10 ||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</a:t>
            </a:r>
            <a:r>
              <a:rPr lang="en-GB" dirty="0" err="1" smtClean="0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</a:t>
            </a:r>
            <a:r>
              <a:rPr lang="en-GB" dirty="0"/>
              <a:t>)&gt;10 )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= </a:t>
            </a:r>
            <a:r>
              <a:rPr lang="en-GB" dirty="0" err="1"/>
              <a:t>Math.max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[0],-10);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= </a:t>
            </a:r>
            <a:r>
              <a:rPr lang="en-GB" dirty="0" err="1"/>
              <a:t>Math.min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[0],+10);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= </a:t>
            </a:r>
            <a:r>
              <a:rPr lang="en-GB" dirty="0" err="1"/>
              <a:t>Math.max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[1],-10);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= </a:t>
            </a:r>
            <a:r>
              <a:rPr lang="en-GB" dirty="0" err="1"/>
              <a:t>Math.min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[1],+10);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 = 0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8848096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of view point</a:t>
            </a:r>
            <a:endParaRPr lang="bg-BG" dirty="0" smtClean="0"/>
          </a:p>
          <a:p>
            <a:pPr lvl="1"/>
            <a:r>
              <a:rPr lang="en-US" dirty="0" smtClean="0"/>
              <a:t>Position and target change smoothly towards the moving object</a:t>
            </a:r>
            <a:endParaRPr lang="bg-BG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There is a distance between them</a:t>
            </a:r>
            <a:endParaRPr lang="bg-BG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Coefficients in the linear combinations define how smooth is the motion of the view point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731563" y="2663189"/>
            <a:ext cx="7680876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]*0.96+0.04*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]*0.98+0.02*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]+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0.3/(4-i)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lookAt</a:t>
            </a:r>
            <a:r>
              <a:rPr lang="en-GB" dirty="0" smtClean="0"/>
              <a:t>(</a:t>
            </a:r>
            <a:r>
              <a:rPr lang="en-GB" dirty="0" err="1" smtClean="0"/>
              <a:t>pos,target,up</a:t>
            </a:r>
            <a:r>
              <a:rPr lang="en-GB" dirty="0" smtClean="0"/>
              <a:t>);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7134103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144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in scene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Scene</a:t>
            </a:r>
            <a:endParaRPr lang="bg-BG" dirty="0" smtClean="0"/>
          </a:p>
          <a:p>
            <a:pPr lvl="1"/>
            <a:r>
              <a:rPr lang="en-US" dirty="0" smtClean="0"/>
              <a:t>The same matrix of building</a:t>
            </a:r>
            <a:endParaRPr lang="bg-BG" dirty="0" smtClean="0"/>
          </a:p>
          <a:p>
            <a:pPr lvl="1"/>
            <a:r>
              <a:rPr lang="en-US" dirty="0" smtClean="0"/>
              <a:t>The view point is “in” the moving object</a:t>
            </a:r>
            <a:endParaRPr lang="bg-BG" dirty="0" smtClean="0"/>
          </a:p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Position is the same as the position of the object</a:t>
            </a:r>
            <a:br>
              <a:rPr lang="en-US" dirty="0" smtClean="0"/>
            </a:br>
            <a:r>
              <a:rPr lang="en-US" dirty="0" smtClean="0"/>
              <a:t>(actually there is no need to have an object)</a:t>
            </a:r>
            <a:endParaRPr lang="bg-BG" dirty="0" smtClean="0"/>
          </a:p>
          <a:p>
            <a:pPr lvl="1"/>
            <a:r>
              <a:rPr lang="en-US" dirty="0" smtClean="0"/>
              <a:t>Direction of motion and position define the target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146407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Smooth motion</a:t>
            </a:r>
            <a:endParaRPr lang="bg-BG" dirty="0" smtClean="0"/>
          </a:p>
          <a:p>
            <a:pPr lvl="1"/>
            <a:r>
              <a:rPr lang="en-US" dirty="0" smtClean="0"/>
              <a:t>A second position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</a:t>
            </a:r>
            <a:r>
              <a:rPr lang="bg-BG" dirty="0" smtClean="0"/>
              <a:t> </a:t>
            </a:r>
            <a:r>
              <a:rPr lang="en-US" dirty="0" smtClean="0"/>
              <a:t>and direction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dir2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which follow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bg-BG" dirty="0"/>
              <a:t> </a:t>
            </a:r>
            <a:r>
              <a:rPr lang="en-US" dirty="0" smtClean="0"/>
              <a:t>with a linear combination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Target</a:t>
            </a:r>
            <a:r>
              <a:rPr lang="bg-BG" dirty="0" smtClean="0">
                <a:sym typeface="Symbol"/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target2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is a point from a circular motion at angle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dir2</a:t>
            </a:r>
            <a:r>
              <a:rPr lang="bg-BG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around center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pos2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563" y="2297433"/>
            <a:ext cx="7680876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pos2[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= pos2[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/>
              <a:t>*0.95+0.05*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dir2 = dir2</a:t>
            </a:r>
            <a:r>
              <a:rPr lang="en-GB" dirty="0"/>
              <a:t>*0.95+0.05*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target2 </a:t>
            </a:r>
            <a:r>
              <a:rPr lang="en-GB" dirty="0"/>
              <a:t>= [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pos2[0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]+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(dir2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,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pos2[1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]+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(dir2)</a:t>
            </a:r>
            <a:r>
              <a:rPr lang="en-GB" dirty="0"/>
              <a:t>,0.5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lookAt</a:t>
            </a:r>
            <a:r>
              <a:rPr lang="en-GB" dirty="0" smtClean="0"/>
              <a:t>(pos2,target2,up);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27972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36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youreuropemap.com/blank_europe_map.gif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7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point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View point</a:t>
            </a:r>
            <a:endParaRPr lang="bg-BG" dirty="0" smtClean="0"/>
          </a:p>
          <a:p>
            <a:pPr lvl="1"/>
            <a:r>
              <a:rPr lang="en-US" dirty="0" smtClean="0"/>
              <a:t>Defined by 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Parameters</a:t>
            </a:r>
            <a:endParaRPr lang="bg-BG" dirty="0"/>
          </a:p>
          <a:p>
            <a:pPr lvl="1"/>
            <a:r>
              <a:rPr lang="en-US" dirty="0" smtClean="0"/>
              <a:t>Position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3D point of the eye</a:t>
            </a:r>
          </a:p>
          <a:p>
            <a:pPr lvl="1"/>
            <a:r>
              <a:rPr lang="en-US" dirty="0" smtClean="0"/>
              <a:t>Target – 3D point to look at, projected in the canvas center</a:t>
            </a:r>
          </a:p>
          <a:p>
            <a:pPr lvl="1"/>
            <a:r>
              <a:rPr lang="en-US" dirty="0" smtClean="0"/>
              <a:t>Up vector – 3D vector rotating the scene, it is always upwards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point motion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effects</a:t>
            </a:r>
            <a:endParaRPr lang="bg-BG" dirty="0" smtClean="0"/>
          </a:p>
          <a:p>
            <a:pPr lvl="1"/>
            <a:r>
              <a:rPr lang="en-US" dirty="0" smtClean="0"/>
              <a:t>Illusion of moving the whole scene and all its objects</a:t>
            </a:r>
          </a:p>
          <a:p>
            <a:pPr lvl="1"/>
            <a:r>
              <a:rPr lang="en-US" dirty="0" smtClean="0"/>
              <a:t>Implementation of navigation within a scene</a:t>
            </a:r>
            <a:endParaRPr lang="en-US" dirty="0" smtClean="0"/>
          </a:p>
          <a:p>
            <a:r>
              <a:rPr lang="en-US" dirty="0" smtClean="0"/>
              <a:t>Smoothness</a:t>
            </a:r>
            <a:endParaRPr lang="bg-BG" dirty="0" smtClean="0"/>
          </a:p>
          <a:p>
            <a:pPr lvl="1"/>
            <a:r>
              <a:rPr lang="en-US" dirty="0" smtClean="0"/>
              <a:t>Motion of view point is sensitive to sharp changes, smoothing motion is recommended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135648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youreuropemap.com/blank_europe_map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" t="35847" r="23603" b="11419"/>
          <a:stretch/>
        </p:blipFill>
        <p:spPr bwMode="auto">
          <a:xfrm rot="10800000"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0800000">
            <a:off x="2834659" y="2371699"/>
            <a:ext cx="2568332" cy="76944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EUROPE</a:t>
            </a:r>
            <a:endParaRPr lang="bg-BG" sz="44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08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point in Suica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Defines the </a:t>
            </a:r>
            <a:r>
              <a:rPr lang="en-US" dirty="0" smtClean="0"/>
              <a:t>view point</a:t>
            </a:r>
            <a:endParaRPr lang="en-US" dirty="0" smtClean="0"/>
          </a:p>
          <a:p>
            <a:pPr lvl="1"/>
            <a:r>
              <a:rPr lang="en-US" dirty="0" smtClean="0"/>
              <a:t>Function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up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Also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Function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</a:t>
            </a:r>
            <a:r>
              <a:rPr lang="en-US" dirty="0" smtClean="0"/>
              <a:t> </a:t>
            </a:r>
            <a:r>
              <a:rPr lang="en-US" dirty="0" smtClean="0"/>
              <a:t>uses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Projection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perspective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</a:t>
            </a:r>
            <a:r>
              <a:rPr lang="bg-BG" dirty="0" smtClean="0"/>
              <a:t> </a:t>
            </a:r>
            <a:r>
              <a:rPr lang="en-US" dirty="0" smtClean="0"/>
              <a:t>is independent on the view point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821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position is a 3D point</a:t>
            </a:r>
            <a:endParaRPr lang="bg-BG" dirty="0"/>
          </a:p>
          <a:p>
            <a:pPr lvl="1"/>
            <a:r>
              <a:rPr lang="en-US" dirty="0" smtClean="0"/>
              <a:t>Defines the location of the eye</a:t>
            </a:r>
            <a:endParaRPr lang="bg-BG" dirty="0"/>
          </a:p>
          <a:p>
            <a:pPr lvl="1"/>
            <a:r>
              <a:rPr lang="en-US" dirty="0" smtClean="0"/>
              <a:t>By default it is [</a:t>
            </a:r>
            <a:r>
              <a:rPr lang="en-US" dirty="0" smtClean="0"/>
              <a:t>86.6, 50, 30]</a:t>
            </a:r>
            <a:r>
              <a:rPr lang="bg-BG" dirty="0" smtClean="0"/>
              <a:t> </a:t>
            </a:r>
            <a:r>
              <a:rPr lang="en-US" dirty="0" smtClean="0"/>
              <a:t>or 100[cos </a:t>
            </a:r>
            <a:r>
              <a:rPr lang="en-US" dirty="0" smtClean="0"/>
              <a:t>30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,sin 30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,0.3]</a:t>
            </a:r>
            <a:endParaRPr lang="bg-BG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bg-BG" dirty="0"/>
          </a:p>
          <a:p>
            <a:r>
              <a:rPr lang="en-US" dirty="0" smtClean="0"/>
              <a:t>Requirements</a:t>
            </a:r>
            <a:endParaRPr lang="en-US" dirty="0"/>
          </a:p>
          <a:p>
            <a:pPr lvl="1"/>
            <a:r>
              <a:rPr lang="en-US" dirty="0" smtClean="0"/>
              <a:t>Sufficiently far from the scene</a:t>
            </a:r>
            <a:endParaRPr lang="bg-BG" dirty="0"/>
          </a:p>
          <a:p>
            <a:pPr lvl="1"/>
            <a:r>
              <a:rPr lang="en-US" dirty="0" smtClean="0"/>
              <a:t>But not too far from it</a:t>
            </a:r>
            <a:endParaRPr lang="bg-BG" dirty="0"/>
          </a:p>
          <a:p>
            <a:endParaRPr lang="bg-BG" dirty="0"/>
          </a:p>
          <a:p>
            <a:endParaRPr lang="bg-BG" dirty="0"/>
          </a:p>
        </p:txBody>
      </p:sp>
      <p:sp>
        <p:nvSpPr>
          <p:cNvPr id="3" name="Arc 2"/>
          <p:cNvSpPr/>
          <p:nvPr/>
        </p:nvSpPr>
        <p:spPr>
          <a:xfrm>
            <a:off x="3998683" y="2336699"/>
            <a:ext cx="1116865" cy="693485"/>
          </a:xfrm>
          <a:prstGeom prst="arc">
            <a:avLst>
              <a:gd name="adj1" fmla="val 3602889"/>
              <a:gd name="adj2" fmla="val 8005362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Chevron 3"/>
          <p:cNvSpPr/>
          <p:nvPr/>
        </p:nvSpPr>
        <p:spPr>
          <a:xfrm>
            <a:off x="5837470" y="230685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4194" y="165736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557115" y="1665845"/>
            <a:ext cx="4838" cy="102530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" idx="1"/>
          </p:cNvCxnSpPr>
          <p:nvPr/>
        </p:nvCxnSpPr>
        <p:spPr>
          <a:xfrm>
            <a:off x="4557116" y="2683442"/>
            <a:ext cx="1650738" cy="770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561984" y="2696948"/>
            <a:ext cx="553564" cy="9868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4206244" y="2962082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30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3429792" y="331802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796111" y="2677502"/>
            <a:ext cx="765841" cy="90856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evron 20"/>
          <p:cNvSpPr/>
          <p:nvPr/>
        </p:nvSpPr>
        <p:spPr>
          <a:xfrm rot="3528235">
            <a:off x="4494940" y="3242590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100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115548" y="3144962"/>
            <a:ext cx="1" cy="513753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24110" y="3040672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Chevron 31"/>
          <p:cNvSpPr/>
          <p:nvPr/>
        </p:nvSpPr>
        <p:spPr>
          <a:xfrm>
            <a:off x="4902085" y="3223809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30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470545" y="258606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32579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target is a 3D point</a:t>
            </a:r>
            <a:endParaRPr lang="bg-BG" dirty="0"/>
          </a:p>
          <a:p>
            <a:pPr lvl="1"/>
            <a:r>
              <a:rPr lang="en-US" dirty="0" smtClean="0"/>
              <a:t>Defines the point being looked at</a:t>
            </a:r>
            <a:endParaRPr lang="bg-BG" dirty="0" smtClean="0"/>
          </a:p>
          <a:p>
            <a:pPr lvl="1"/>
            <a:r>
              <a:rPr lang="en-US" dirty="0" smtClean="0"/>
              <a:t>It is positioned in the center of the canvas</a:t>
            </a:r>
            <a:endParaRPr lang="bg-BG" dirty="0" smtClean="0"/>
          </a:p>
          <a:p>
            <a:pPr lvl="1"/>
            <a:r>
              <a:rPr lang="en-US" dirty="0" smtClean="0"/>
              <a:t>By default it is [</a:t>
            </a:r>
            <a:r>
              <a:rPr lang="en-US" dirty="0" smtClean="0"/>
              <a:t>0,0,0]</a:t>
            </a:r>
            <a:endParaRPr lang="bg-BG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bg-BG" dirty="0"/>
          </a:p>
          <a:p>
            <a:r>
              <a:rPr lang="en-US" dirty="0" smtClean="0"/>
              <a:t>Requirements</a:t>
            </a:r>
            <a:endParaRPr lang="en-US" dirty="0"/>
          </a:p>
          <a:p>
            <a:pPr lvl="1"/>
            <a:r>
              <a:rPr lang="en-US" dirty="0" smtClean="0"/>
              <a:t>To be distinct from the position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5837470" y="271099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4194" y="206150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557115" y="2069987"/>
            <a:ext cx="4838" cy="102530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557116" y="3087584"/>
            <a:ext cx="1650738" cy="770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561984" y="3101090"/>
            <a:ext cx="553564" cy="9868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hevron 13"/>
          <p:cNvSpPr/>
          <p:nvPr/>
        </p:nvSpPr>
        <p:spPr>
          <a:xfrm>
            <a:off x="3429792" y="372217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796111" y="3081644"/>
            <a:ext cx="765841" cy="90856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115548" y="3549104"/>
            <a:ext cx="1" cy="513753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24110" y="344481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/>
          <p:cNvSpPr/>
          <p:nvPr/>
        </p:nvSpPr>
        <p:spPr>
          <a:xfrm>
            <a:off x="4470545" y="2990205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662435" y="3165231"/>
            <a:ext cx="452176" cy="371790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9706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18253</TotalTime>
  <Words>1395</Words>
  <Application>Microsoft Office PowerPoint</Application>
  <PresentationFormat>On-screen Show (16:9)</PresentationFormat>
  <Paragraphs>340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View point</vt:lpstr>
      <vt:lpstr>View point</vt:lpstr>
      <vt:lpstr>View point</vt:lpstr>
      <vt:lpstr>View point structure</vt:lpstr>
      <vt:lpstr>PowerPoint Presentation</vt:lpstr>
      <vt:lpstr>PowerPoint Presentation</vt:lpstr>
      <vt:lpstr>View point in Suica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Traditional 2D drawing</vt:lpstr>
      <vt:lpstr>PowerPoint Presentation</vt:lpstr>
      <vt:lpstr>PowerPoint Presentation</vt:lpstr>
      <vt:lpstr>PowerPoint Presentation</vt:lpstr>
      <vt:lpstr>View point animation</vt:lpstr>
      <vt:lpstr>View point motion</vt:lpstr>
      <vt:lpstr>Following a 2D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Animation in 3D</vt:lpstr>
      <vt:lpstr>Scene rotation</vt:lpstr>
      <vt:lpstr>Implementation of scene rotation</vt:lpstr>
      <vt:lpstr>PowerPoint Presentation</vt:lpstr>
      <vt:lpstr>PowerPoint Presentation</vt:lpstr>
      <vt:lpstr>PowerPoint Presentation</vt:lpstr>
      <vt:lpstr>Examples</vt:lpstr>
      <vt:lpstr>Chasing an object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Motion in scene</vt:lpstr>
      <vt:lpstr>PowerPoint Presentation</vt:lpstr>
      <vt:lpstr>PowerPoint Presentation</vt:lpstr>
      <vt:lpstr>Summary</vt:lpstr>
      <vt:lpstr>View point</vt:lpstr>
      <vt:lpstr>View point motion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SUICA-16</dc:title>
  <dc:creator>Pavel Boytchev</dc:creator>
  <cp:lastModifiedBy>Anon</cp:lastModifiedBy>
  <cp:revision>700</cp:revision>
  <dcterms:created xsi:type="dcterms:W3CDTF">2015-02-10T15:00:35Z</dcterms:created>
  <dcterms:modified xsi:type="dcterms:W3CDTF">2020-04-09T08:36:43Z</dcterms:modified>
</cp:coreProperties>
</file>