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7" r:id="rId1"/>
  </p:sldMasterIdLst>
  <p:notesMasterIdLst>
    <p:notesMasterId r:id="rId69"/>
  </p:notesMasterIdLst>
  <p:sldIdLst>
    <p:sldId id="379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45" r:id="rId35"/>
    <p:sldId id="412" r:id="rId36"/>
    <p:sldId id="413" r:id="rId37"/>
    <p:sldId id="414" r:id="rId38"/>
    <p:sldId id="415" r:id="rId39"/>
    <p:sldId id="416" r:id="rId40"/>
    <p:sldId id="417" r:id="rId41"/>
    <p:sldId id="418" r:id="rId42"/>
    <p:sldId id="419" r:id="rId43"/>
    <p:sldId id="420" r:id="rId44"/>
    <p:sldId id="421" r:id="rId45"/>
    <p:sldId id="422" r:id="rId46"/>
    <p:sldId id="423" r:id="rId47"/>
    <p:sldId id="424" r:id="rId48"/>
    <p:sldId id="425" r:id="rId49"/>
    <p:sldId id="426" r:id="rId50"/>
    <p:sldId id="427" r:id="rId51"/>
    <p:sldId id="428" r:id="rId52"/>
    <p:sldId id="429" r:id="rId53"/>
    <p:sldId id="430" r:id="rId54"/>
    <p:sldId id="431" r:id="rId55"/>
    <p:sldId id="432" r:id="rId56"/>
    <p:sldId id="433" r:id="rId57"/>
    <p:sldId id="434" r:id="rId58"/>
    <p:sldId id="435" r:id="rId59"/>
    <p:sldId id="436" r:id="rId60"/>
    <p:sldId id="437" r:id="rId61"/>
    <p:sldId id="438" r:id="rId62"/>
    <p:sldId id="439" r:id="rId63"/>
    <p:sldId id="440" r:id="rId64"/>
    <p:sldId id="441" r:id="rId65"/>
    <p:sldId id="442" r:id="rId66"/>
    <p:sldId id="443" r:id="rId67"/>
    <p:sldId id="444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88C"/>
    <a:srgbClr val="FF00FF"/>
    <a:srgbClr val="FFCCFF"/>
    <a:srgbClr val="000066"/>
    <a:srgbClr val="A1BD63"/>
    <a:srgbClr val="006600"/>
    <a:srgbClr val="336600"/>
    <a:srgbClr val="BBD979"/>
    <a:srgbClr val="0033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8" autoAdjust="0"/>
    <p:restoredTop sz="88482" autoAdjust="0"/>
  </p:normalViewPr>
  <p:slideViewPr>
    <p:cSldViewPr>
      <p:cViewPr varScale="1">
        <p:scale>
          <a:sx n="71" d="100"/>
          <a:sy n="71" d="100"/>
        </p:scale>
        <p:origin x="-12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9ED2C-851F-4193-8C04-09F342F60FD1}" type="datetimeFigureOut">
              <a:rPr lang="bg-BG" smtClean="0"/>
              <a:pPr/>
              <a:t>11.5.2020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F07EE-69FA-4824-B30A-1662B7D73DD1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627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F07EE-69FA-4824-B30A-1662B7D73DD1}" type="slidenum">
              <a:rPr lang="bg-BG" smtClean="0"/>
              <a:pPr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012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76200" y="3319552"/>
            <a:ext cx="9296400" cy="338048"/>
            <a:chOff x="0" y="3200400"/>
            <a:chExt cx="9144000" cy="140495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3200400"/>
              <a:ext cx="9144000" cy="45719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3247556"/>
              <a:ext cx="9144000" cy="45719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3295176"/>
              <a:ext cx="9144000" cy="4571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63221"/>
            <a:ext cx="9143999" cy="594779"/>
          </a:xfrm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marL="457200" indent="-457200">
              <a:buFontTx/>
              <a:buNone/>
              <a:defRPr lang="en-US" sz="2000" b="0" cap="none" spc="0" baseline="0" dirty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</a:pPr>
            <a:r>
              <a:rPr lang="en-US" dirty="0" smtClean="0"/>
              <a:t>Click to edit</a:t>
            </a:r>
            <a:r>
              <a:rPr lang="bg-BG" dirty="0" smtClean="0"/>
              <a:t> </a:t>
            </a: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48200"/>
            <a:ext cx="9143999" cy="762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bg-BG" sz="5400" b="1" kern="1200" spc="0" dirty="0">
                <a:ln w="3175"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bg-BG" dirty="0" smtClean="0"/>
              <a:t>Заглавие на темата</a:t>
            </a:r>
            <a:endParaRPr lang="bg-BG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179555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VR</a:t>
            </a:r>
            <a:r>
              <a:rPr lang="en-US" sz="2000" baseline="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11500" dirty="0" err="1" smtClean="0">
                <a:solidFill>
                  <a:srgbClr val="FF388C"/>
                </a:solidFill>
                <a:latin typeface="Arial Black" panose="020B0A04020102020204" pitchFamily="34" charset="0"/>
              </a:rPr>
              <a:t>AR</a:t>
            </a:r>
            <a:r>
              <a:rPr lang="en-US" sz="115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XR</a:t>
            </a:r>
            <a:endParaRPr lang="bg-BG" sz="115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62400"/>
            <a:ext cx="9143999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bg-BG" sz="3600" b="0" kern="1200" spc="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bg-BG" dirty="0" smtClean="0"/>
              <a:t>НОМЕР НА ТЕМАТА</a:t>
            </a:r>
            <a:endParaRPr lang="bg-BG" dirty="0"/>
          </a:p>
        </p:txBody>
      </p:sp>
      <p:sp>
        <p:nvSpPr>
          <p:cNvPr id="7" name="Freeform 6"/>
          <p:cNvSpPr/>
          <p:nvPr userDrawn="1"/>
        </p:nvSpPr>
        <p:spPr>
          <a:xfrm>
            <a:off x="3958373" y="2057399"/>
            <a:ext cx="1182919" cy="533401"/>
          </a:xfrm>
          <a:custGeom>
            <a:avLst/>
            <a:gdLst>
              <a:gd name="connsiteX0" fmla="*/ 0 w 1130531"/>
              <a:gd name="connsiteY0" fmla="*/ 0 h 665019"/>
              <a:gd name="connsiteX1" fmla="*/ 581891 w 1130531"/>
              <a:gd name="connsiteY1" fmla="*/ 665019 h 665019"/>
              <a:gd name="connsiteX2" fmla="*/ 1130531 w 1130531"/>
              <a:gd name="connsiteY2" fmla="*/ 83128 h 665019"/>
              <a:gd name="connsiteX0" fmla="*/ 0 w 1130531"/>
              <a:gd name="connsiteY0" fmla="*/ 0 h 532016"/>
              <a:gd name="connsiteX1" fmla="*/ 581891 w 1130531"/>
              <a:gd name="connsiteY1" fmla="*/ 532016 h 532016"/>
              <a:gd name="connsiteX2" fmla="*/ 1130531 w 1130531"/>
              <a:gd name="connsiteY2" fmla="*/ 83128 h 532016"/>
              <a:gd name="connsiteX0" fmla="*/ 0 w 1130531"/>
              <a:gd name="connsiteY0" fmla="*/ 0 h 609601"/>
              <a:gd name="connsiteX1" fmla="*/ 581891 w 1130531"/>
              <a:gd name="connsiteY1" fmla="*/ 609601 h 609601"/>
              <a:gd name="connsiteX2" fmla="*/ 1130531 w 1130531"/>
              <a:gd name="connsiteY2" fmla="*/ 83128 h 609601"/>
              <a:gd name="connsiteX0" fmla="*/ 0 w 1130531"/>
              <a:gd name="connsiteY0" fmla="*/ 0 h 609601"/>
              <a:gd name="connsiteX1" fmla="*/ 581891 w 1130531"/>
              <a:gd name="connsiteY1" fmla="*/ 609601 h 609601"/>
              <a:gd name="connsiteX2" fmla="*/ 1130531 w 1130531"/>
              <a:gd name="connsiteY2" fmla="*/ 83128 h 609601"/>
              <a:gd name="connsiteX0" fmla="*/ 0 w 1130531"/>
              <a:gd name="connsiteY0" fmla="*/ 0 h 609601"/>
              <a:gd name="connsiteX1" fmla="*/ 581891 w 1130531"/>
              <a:gd name="connsiteY1" fmla="*/ 609601 h 609601"/>
              <a:gd name="connsiteX2" fmla="*/ 1130531 w 1130531"/>
              <a:gd name="connsiteY2" fmla="*/ 83128 h 609601"/>
              <a:gd name="connsiteX0" fmla="*/ 0 w 1130531"/>
              <a:gd name="connsiteY0" fmla="*/ 0 h 609601"/>
              <a:gd name="connsiteX1" fmla="*/ 581891 w 1130531"/>
              <a:gd name="connsiteY1" fmla="*/ 609601 h 609601"/>
              <a:gd name="connsiteX2" fmla="*/ 1130531 w 1130531"/>
              <a:gd name="connsiteY2" fmla="*/ 83128 h 609601"/>
              <a:gd name="connsiteX0" fmla="*/ 0 w 1130531"/>
              <a:gd name="connsiteY0" fmla="*/ 0 h 609601"/>
              <a:gd name="connsiteX1" fmla="*/ 581891 w 1130531"/>
              <a:gd name="connsiteY1" fmla="*/ 609601 h 609601"/>
              <a:gd name="connsiteX2" fmla="*/ 1130531 w 1130531"/>
              <a:gd name="connsiteY2" fmla="*/ 83128 h 609601"/>
              <a:gd name="connsiteX0" fmla="*/ 0 w 1130531"/>
              <a:gd name="connsiteY0" fmla="*/ 0 h 609601"/>
              <a:gd name="connsiteX1" fmla="*/ 581891 w 1130531"/>
              <a:gd name="connsiteY1" fmla="*/ 609601 h 609601"/>
              <a:gd name="connsiteX2" fmla="*/ 1130531 w 1130531"/>
              <a:gd name="connsiteY2" fmla="*/ 83128 h 609601"/>
              <a:gd name="connsiteX0" fmla="*/ 0 w 1130531"/>
              <a:gd name="connsiteY0" fmla="*/ 0 h 609601"/>
              <a:gd name="connsiteX1" fmla="*/ 581891 w 1130531"/>
              <a:gd name="connsiteY1" fmla="*/ 609601 h 609601"/>
              <a:gd name="connsiteX2" fmla="*/ 1130531 w 1130531"/>
              <a:gd name="connsiteY2" fmla="*/ 83128 h 609601"/>
              <a:gd name="connsiteX0" fmla="*/ 0 w 1156725"/>
              <a:gd name="connsiteY0" fmla="*/ 0 h 588169"/>
              <a:gd name="connsiteX1" fmla="*/ 608085 w 1156725"/>
              <a:gd name="connsiteY1" fmla="*/ 588169 h 588169"/>
              <a:gd name="connsiteX2" fmla="*/ 1156725 w 1156725"/>
              <a:gd name="connsiteY2" fmla="*/ 61696 h 588169"/>
              <a:gd name="connsiteX0" fmla="*/ 0 w 1156725"/>
              <a:gd name="connsiteY0" fmla="*/ 0 h 631032"/>
              <a:gd name="connsiteX1" fmla="*/ 608085 w 1156725"/>
              <a:gd name="connsiteY1" fmla="*/ 631032 h 631032"/>
              <a:gd name="connsiteX2" fmla="*/ 1156725 w 1156725"/>
              <a:gd name="connsiteY2" fmla="*/ 61696 h 631032"/>
              <a:gd name="connsiteX0" fmla="*/ 0 w 1156725"/>
              <a:gd name="connsiteY0" fmla="*/ 0 h 631032"/>
              <a:gd name="connsiteX1" fmla="*/ 608085 w 1156725"/>
              <a:gd name="connsiteY1" fmla="*/ 631032 h 631032"/>
              <a:gd name="connsiteX2" fmla="*/ 1156725 w 1156725"/>
              <a:gd name="connsiteY2" fmla="*/ 61696 h 631032"/>
              <a:gd name="connsiteX0" fmla="*/ 0 w 1156725"/>
              <a:gd name="connsiteY0" fmla="*/ 0 h 631032"/>
              <a:gd name="connsiteX1" fmla="*/ 608085 w 1156725"/>
              <a:gd name="connsiteY1" fmla="*/ 631032 h 631032"/>
              <a:gd name="connsiteX2" fmla="*/ 1156725 w 1156725"/>
              <a:gd name="connsiteY2" fmla="*/ 61696 h 631032"/>
              <a:gd name="connsiteX0" fmla="*/ 0 w 1156725"/>
              <a:gd name="connsiteY0" fmla="*/ 0 h 631032"/>
              <a:gd name="connsiteX1" fmla="*/ 608085 w 1156725"/>
              <a:gd name="connsiteY1" fmla="*/ 631032 h 631032"/>
              <a:gd name="connsiteX2" fmla="*/ 1156725 w 1156725"/>
              <a:gd name="connsiteY2" fmla="*/ 61696 h 631032"/>
              <a:gd name="connsiteX0" fmla="*/ 0 w 1156725"/>
              <a:gd name="connsiteY0" fmla="*/ 0 h 631032"/>
              <a:gd name="connsiteX1" fmla="*/ 608085 w 1156725"/>
              <a:gd name="connsiteY1" fmla="*/ 631032 h 631032"/>
              <a:gd name="connsiteX2" fmla="*/ 1156725 w 1156725"/>
              <a:gd name="connsiteY2" fmla="*/ 61696 h 631032"/>
              <a:gd name="connsiteX0" fmla="*/ 0 w 1182919"/>
              <a:gd name="connsiteY0" fmla="*/ 0 h 631032"/>
              <a:gd name="connsiteX1" fmla="*/ 608085 w 1182919"/>
              <a:gd name="connsiteY1" fmla="*/ 631032 h 631032"/>
              <a:gd name="connsiteX2" fmla="*/ 1182919 w 1182919"/>
              <a:gd name="connsiteY2" fmla="*/ 66458 h 631032"/>
              <a:gd name="connsiteX0" fmla="*/ 0 w 1182919"/>
              <a:gd name="connsiteY0" fmla="*/ 0 h 631032"/>
              <a:gd name="connsiteX1" fmla="*/ 608085 w 1182919"/>
              <a:gd name="connsiteY1" fmla="*/ 631032 h 631032"/>
              <a:gd name="connsiteX2" fmla="*/ 1182919 w 1182919"/>
              <a:gd name="connsiteY2" fmla="*/ 66458 h 631032"/>
              <a:gd name="connsiteX0" fmla="*/ 0 w 1182919"/>
              <a:gd name="connsiteY0" fmla="*/ 0 h 631032"/>
              <a:gd name="connsiteX1" fmla="*/ 608085 w 1182919"/>
              <a:gd name="connsiteY1" fmla="*/ 631032 h 631032"/>
              <a:gd name="connsiteX2" fmla="*/ 1182919 w 1182919"/>
              <a:gd name="connsiteY2" fmla="*/ 66458 h 631032"/>
              <a:gd name="connsiteX0" fmla="*/ 0 w 1182919"/>
              <a:gd name="connsiteY0" fmla="*/ 0 h 631032"/>
              <a:gd name="connsiteX1" fmla="*/ 608085 w 1182919"/>
              <a:gd name="connsiteY1" fmla="*/ 631032 h 631032"/>
              <a:gd name="connsiteX2" fmla="*/ 1182919 w 1182919"/>
              <a:gd name="connsiteY2" fmla="*/ 66458 h 631032"/>
              <a:gd name="connsiteX0" fmla="*/ 0 w 1182919"/>
              <a:gd name="connsiteY0" fmla="*/ 0 h 631032"/>
              <a:gd name="connsiteX1" fmla="*/ 608085 w 1182919"/>
              <a:gd name="connsiteY1" fmla="*/ 631032 h 631032"/>
              <a:gd name="connsiteX2" fmla="*/ 1182919 w 1182919"/>
              <a:gd name="connsiteY2" fmla="*/ 66458 h 631032"/>
              <a:gd name="connsiteX0" fmla="*/ 0 w 1182919"/>
              <a:gd name="connsiteY0" fmla="*/ 0 h 631032"/>
              <a:gd name="connsiteX1" fmla="*/ 608085 w 1182919"/>
              <a:gd name="connsiteY1" fmla="*/ 631032 h 631032"/>
              <a:gd name="connsiteX2" fmla="*/ 1182919 w 1182919"/>
              <a:gd name="connsiteY2" fmla="*/ 66458 h 631032"/>
              <a:gd name="connsiteX0" fmla="*/ 0 w 1182919"/>
              <a:gd name="connsiteY0" fmla="*/ 0 h 631032"/>
              <a:gd name="connsiteX1" fmla="*/ 608085 w 1182919"/>
              <a:gd name="connsiteY1" fmla="*/ 631032 h 631032"/>
              <a:gd name="connsiteX2" fmla="*/ 1182919 w 1182919"/>
              <a:gd name="connsiteY2" fmla="*/ 66458 h 6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2919" h="631032">
                <a:moveTo>
                  <a:pt x="0" y="0"/>
                </a:moveTo>
                <a:cubicBezTo>
                  <a:pt x="145691" y="298233"/>
                  <a:pt x="264231" y="445844"/>
                  <a:pt x="608085" y="631032"/>
                </a:cubicBezTo>
                <a:cubicBezTo>
                  <a:pt x="934447" y="459437"/>
                  <a:pt x="1046019" y="298147"/>
                  <a:pt x="1182919" y="6645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3" name="Picture 2" descr="D:\Pavel\Courses\Materials\Course.ALG 2019\logo-bg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22"/>
          <a:stretch/>
        </p:blipFill>
        <p:spPr bwMode="auto">
          <a:xfrm>
            <a:off x="3445626" y="1066800"/>
            <a:ext cx="231211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1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02296" y="2743200"/>
            <a:ext cx="7036904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bg-BG" sz="4800" b="1" kern="1200" dirty="0">
                <a:ln w="3175"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 smtClean="0"/>
              <a:t>Abc</a:t>
            </a:r>
            <a:endParaRPr lang="bg-BG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2231047"/>
            <a:ext cx="2362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12844" y="1676400"/>
            <a:ext cx="3773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VR</a:t>
            </a:r>
            <a:r>
              <a:rPr lang="en-US" sz="9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  <a:r>
              <a:rPr lang="en-US" sz="4800" dirty="0" err="1" smtClean="0">
                <a:solidFill>
                  <a:srgbClr val="FF388C"/>
                </a:solidFill>
                <a:latin typeface="Arial Black" panose="020B0A04020102020204" pitchFamily="34" charset="0"/>
              </a:rPr>
              <a:t>AR</a:t>
            </a:r>
            <a:r>
              <a:rPr lang="en-US" sz="48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XR</a:t>
            </a:r>
            <a:endParaRPr lang="bg-BG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3429000"/>
            <a:ext cx="7036904" cy="320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Char char="•"/>
              <a:defRPr lang="bg-BG" sz="3200" b="0" kern="12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 smtClean="0"/>
              <a:t>Abc</a:t>
            </a:r>
            <a:endParaRPr lang="bg-BG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76200" y="2431253"/>
            <a:ext cx="9296400" cy="90464"/>
            <a:chOff x="0" y="3189594"/>
            <a:chExt cx="9144000" cy="136848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189594"/>
              <a:ext cx="9144000" cy="27665"/>
            </a:xfrm>
            <a:prstGeom prst="rect">
              <a:avLst/>
            </a:prstGeom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3244186"/>
              <a:ext cx="9144000" cy="27665"/>
            </a:xfrm>
            <a:prstGeom prst="rect">
              <a:avLst/>
            </a:prstGeom>
            <a:solidFill>
              <a:srgbClr val="FF388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3298777"/>
              <a:ext cx="9144000" cy="27665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370228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9144000" cy="645195"/>
          </a:xfrm>
        </p:spPr>
        <p:txBody>
          <a:bodyPr>
            <a:noAutofit/>
          </a:bodyPr>
          <a:lstStyle>
            <a:lvl1pPr marL="914400" indent="0" algn="l">
              <a:defRPr sz="4800" b="1" spc="0">
                <a:ln w="3175"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bg-BG" dirty="0" smtClean="0"/>
              <a:t>Заглавие</a:t>
            </a:r>
            <a:endParaRPr lang="bg-BG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1219200"/>
            <a:ext cx="8153400" cy="5562600"/>
          </a:xfr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lang="en-US" sz="3600" b="1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anose="05000000000000000000" pitchFamily="2" charset="2"/>
              <a:buChar char="§"/>
              <a:defRPr lang="en-US" sz="2800" b="0" dirty="0" smtClean="0">
                <a:ln w="3175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defRPr>
            </a:lvl2pPr>
            <a:lvl3pPr marL="914400" indent="0">
              <a:buNone/>
              <a:defRPr lang="en-US" sz="2400" kern="12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en-US" sz="2000" dirty="0" smtClean="0">
                <a:ln>
                  <a:noFill/>
                </a:ln>
                <a:effectLst/>
                <a:latin typeface="Candara" panose="020E0502030303020204" pitchFamily="34" charset="0"/>
              </a:defRPr>
            </a:lvl4pPr>
            <a:lvl5pPr marL="1828800" indent="0">
              <a:buNone/>
              <a:defRPr lang="bg-BG" sz="1800" dirty="0">
                <a:ln>
                  <a:noFill/>
                </a:ln>
                <a:effectLst/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>
              <a:buClrTx/>
            </a:pPr>
            <a:r>
              <a:rPr lang="en-US" dirty="0" smtClean="0"/>
              <a:t>Second level</a:t>
            </a:r>
          </a:p>
          <a:p>
            <a:pPr marL="738188" lvl="2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0" y="6518689"/>
            <a:ext cx="531049" cy="365125"/>
          </a:xfrm>
          <a:prstGeom prst="rect">
            <a:avLst/>
          </a:prstGeom>
        </p:spPr>
        <p:txBody>
          <a:bodyPr vert="horz" lIns="45720" tIns="137160" rIns="0" bIns="91440" rtlCol="0" anchor="ctr"/>
          <a:lstStyle>
            <a:defPPr>
              <a:defRPr lang="en-US"/>
            </a:defPPr>
            <a:lvl1pPr>
              <a:defRPr sz="1200" b="1" cap="none" spc="0">
                <a:ln w="3175">
                  <a:noFill/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tint val="66000"/>
                        <a:satMod val="160000"/>
                      </a:schemeClr>
                    </a:gs>
                    <a:gs pos="50000">
                      <a:schemeClr val="bg2">
                        <a:tint val="85000"/>
                        <a:satMod val="155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fld id="{8B37D5FE-740C-46F5-801A-FA5477D9711F}" type="slidenum">
              <a:rPr lang="en-US" sz="1100" b="0" smtClean="0">
                <a:latin typeface="Arial" panose="020B0604020202020204" pitchFamily="34" charset="0"/>
                <a:cs typeface="Arial" panose="020B0604020202020204" pitchFamily="34" charset="0"/>
              </a:rPr>
              <a:pPr lvl="0"/>
              <a:t>‹#›</a:t>
            </a:fld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41245"/>
            <a:ext cx="914400" cy="45720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V</a:t>
            </a:r>
            <a:r>
              <a:rPr lang="en-US" sz="2400" dirty="0" smtClean="0">
                <a:solidFill>
                  <a:srgbClr val="FF388C"/>
                </a:solidFill>
                <a:latin typeface="Arial Black" panose="020B0A04020102020204" pitchFamily="34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  <a:endParaRPr lang="bg-BG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76200" y="838200"/>
            <a:ext cx="9296400" cy="90464"/>
            <a:chOff x="0" y="3189594"/>
            <a:chExt cx="9144000" cy="13684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189594"/>
              <a:ext cx="9144000" cy="27665"/>
            </a:xfrm>
            <a:prstGeom prst="rect">
              <a:avLst/>
            </a:prstGeom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3244186"/>
              <a:ext cx="9144000" cy="27665"/>
            </a:xfrm>
            <a:prstGeom prst="rect">
              <a:avLst/>
            </a:prstGeom>
            <a:solidFill>
              <a:srgbClr val="FF388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3298777"/>
              <a:ext cx="9144000" cy="27665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273666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228600"/>
            <a:ext cx="8153400" cy="65532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3600" b="1" kern="1200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anose="05000000000000000000" pitchFamily="2" charset="2"/>
              <a:buChar char="§"/>
              <a:defRPr lang="en-US" sz="2800" kern="1200" dirty="0" smtClean="0">
                <a:ln w="3175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+mn-ea"/>
                <a:cs typeface="+mn-cs"/>
              </a:defRPr>
            </a:lvl2pPr>
            <a:lvl3pPr marL="73818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kern="12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bg-BG" sz="2000" kern="1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>
              <a:buClrTx/>
            </a:pPr>
            <a:r>
              <a:rPr lang="en-US" dirty="0" smtClean="0"/>
              <a:t>Second level</a:t>
            </a:r>
          </a:p>
          <a:p>
            <a:pPr marL="738188" lvl="2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0" y="6518689"/>
            <a:ext cx="531049" cy="365125"/>
          </a:xfrm>
          <a:prstGeom prst="rect">
            <a:avLst/>
          </a:prstGeom>
        </p:spPr>
        <p:txBody>
          <a:bodyPr vert="horz" lIns="45720" tIns="137160" rIns="0" bIns="91440" rtlCol="0" anchor="ctr"/>
          <a:lstStyle>
            <a:defPPr>
              <a:defRPr lang="en-US"/>
            </a:defPPr>
            <a:lvl1pPr>
              <a:defRPr sz="1200" b="1" cap="none" spc="0">
                <a:ln w="3175">
                  <a:noFill/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tint val="66000"/>
                        <a:satMod val="160000"/>
                      </a:schemeClr>
                    </a:gs>
                    <a:gs pos="50000">
                      <a:schemeClr val="bg2">
                        <a:tint val="85000"/>
                        <a:satMod val="155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fld id="{8B37D5FE-740C-46F5-801A-FA5477D9711F}" type="slidenum">
              <a:rPr lang="en-US" sz="1100" b="0" smtClean="0">
                <a:latin typeface="Arial" panose="020B0604020202020204" pitchFamily="34" charset="0"/>
                <a:cs typeface="Arial" panose="020B0604020202020204" pitchFamily="34" charset="0"/>
              </a:rPr>
              <a:pPr lvl="0"/>
              <a:t>‹#›</a:t>
            </a:fld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14753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39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647B6-4DF4-4BA6-B689-C87DB92DA6DB}" type="datetimeFigureOut">
              <a:rPr lang="bg-BG" smtClean="0"/>
              <a:t>11.5.2020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287EB-2210-4948-9944-027BD576363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473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3" r:id="rId2"/>
    <p:sldLayoutId id="2147483825" r:id="rId3"/>
    <p:sldLayoutId id="2147483824" r:id="rId4"/>
    <p:sldLayoutId id="2147483802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Examples/E0405-linear-combination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Examples/E0406-linear-combination-dynamic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Examples/E0407-trajectory-cylindrical.html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Examples/E0408-trajectory-formula.html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weenjs/tween.js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.to/iggredible/what-the-heck-are-cjs-amd-umd-and-esm-ikm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Examples/E0409-tween.html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Examples/E0410-tween-delay.html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Examples/E0411-tween-group.html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Examples/E0412-tween-infinite.htm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tweenjs.github.io/tween.js/examples/03_graphs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hyperlink" Target="Examples/E0413-tween-cubic-in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Examples/E0415-tween-cubic-inout.html" TargetMode="External"/><Relationship Id="rId5" Type="http://schemas.openxmlformats.org/officeDocument/2006/relationships/image" Target="../media/image38.png"/><Relationship Id="rId4" Type="http://schemas.openxmlformats.org/officeDocument/2006/relationships/hyperlink" Target="Examples/E0414-tween-cubic-out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Examples/E0416-tween-elastic-out.html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ataarts/dat.gui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Examples/E0418-datgui-coordinates.html" TargetMode="Externa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Examples/E0419-datgui-folders.html" TargetMode="Externa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Examples/E0420-datgui-boolean.htm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Examples/E0421-datgui-list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hyperlink" Target="Examples/E0422-datgui-list-named.html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Examples/E0423-datgui-color.html" TargetMode="Externa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Examples/E0424-navigation-datgui.html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Examples/E0425-navigation-mouse.html" TargetMode="Externa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Examples/E0426-navigation-orbit.html" TargetMode="Externa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Examples/E0401-linear-vector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Examples/E0402-linear-vector-slow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Examples/E0403-linear-vector-fast.html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Examples/E0404-linear-vector-chained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noProof="0" dirty="0" smtClean="0"/>
              <a:t>доц. д-р Павел Бойчев    </a:t>
            </a:r>
            <a:r>
              <a:rPr lang="bg-BG" noProof="0" dirty="0" err="1" smtClean="0"/>
              <a:t>КИТ-ФМИ-СУ</a:t>
            </a:r>
            <a:r>
              <a:rPr lang="bg-BG" noProof="0" dirty="0" smtClean="0"/>
              <a:t>    20</a:t>
            </a:r>
            <a:r>
              <a:rPr lang="en-US" noProof="0" dirty="0" smtClean="0"/>
              <a:t>20</a:t>
            </a:r>
            <a:endParaRPr lang="bg-BG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bg-BG" dirty="0" smtClean="0"/>
              <a:t>Анимация</a:t>
            </a:r>
            <a:endParaRPr lang="bg-BG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bg-BG" noProof="0" dirty="0" smtClean="0"/>
              <a:t>Тема №4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4138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Линейна комбинация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bg-BG" dirty="0" smtClean="0"/>
                  <a:t>Основна идея</a:t>
                </a:r>
              </a:p>
              <a:p>
                <a:pPr lvl="1"/>
                <a:r>
                  <a:rPr lang="bg-BG" dirty="0" smtClean="0"/>
                  <a:t>Начално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bg-BG" dirty="0" smtClean="0"/>
                  <a:t>и крайно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bg-BG" dirty="0" smtClean="0"/>
                  <a:t>положение</a:t>
                </a:r>
              </a:p>
              <a:p>
                <a:pPr lvl="1"/>
                <a:r>
                  <a:rPr lang="bg-BG" dirty="0" smtClean="0"/>
                  <a:t>Коефициент на преход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88C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FF388C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bg-BG" dirty="0" smtClean="0"/>
                  <a:t>Междинно положение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FF388C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𝐴</m:t>
                    </m:r>
                    <m:r>
                      <a:rPr lang="en-US" b="0" i="1" dirty="0" smtClean="0">
                        <a:solidFill>
                          <a:srgbClr val="FF388C"/>
                        </a:solidFill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𝑘𝐵</m:t>
                    </m:r>
                  </m:oMath>
                </a14:m>
                <a:r>
                  <a:rPr lang="bg-BG" dirty="0" smtClean="0"/>
                  <a:t>, което е на точка между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bg-BG" dirty="0" smtClean="0"/>
                  <a:t> и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bg-BG" dirty="0" smtClean="0"/>
                  <a:t>За да движим обект, променяме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bg-BG" dirty="0" smtClean="0"/>
                  <a:t> и слагаме обекта на новото междинно положение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/>
                <a:stretch>
                  <a:fillRect l="-2242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80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bg-BG" dirty="0" smtClean="0"/>
                  <a:t>Илюстрация</a:t>
                </a:r>
                <a:r>
                  <a:rPr lang="en-US" dirty="0" smtClean="0"/>
                  <a:t> </a:t>
                </a:r>
                <a:r>
                  <a:rPr lang="bg-BG" dirty="0" smtClean="0"/>
                  <a:t>на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388C"/>
                        </a:solidFill>
                        <a:latin typeface="Cambria Math"/>
                      </a:rPr>
                      <m:t>𝑃</m:t>
                    </m:r>
                    <m:r>
                      <a:rPr lang="en-US" sz="3200" b="0" i="1" dirty="0">
                        <a:solidFill>
                          <a:srgbClr val="FF388C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0" i="1" dirty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>
                            <a:solidFill>
                              <a:srgbClr val="FF388C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3200" b="0" i="1" dirty="0">
                            <a:solidFill>
                              <a:srgbClr val="FF388C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3200" b="0" i="1" dirty="0">
                        <a:solidFill>
                          <a:srgbClr val="FF388C"/>
                        </a:solidFill>
                        <a:latin typeface="Cambria Math"/>
                      </a:rPr>
                      <m:t>𝐴</m:t>
                    </m:r>
                    <m:r>
                      <a:rPr lang="en-US" sz="3200" b="0" i="1" dirty="0">
                        <a:solidFill>
                          <a:srgbClr val="FF388C"/>
                        </a:solidFill>
                        <a:latin typeface="Cambria Math"/>
                      </a:rPr>
                      <m:t>+</m:t>
                    </m:r>
                    <m:r>
                      <a:rPr lang="en-US" sz="3200" b="0" i="1" dirty="0">
                        <a:solidFill>
                          <a:srgbClr val="FF388C"/>
                        </a:solidFill>
                        <a:latin typeface="Cambria Math"/>
                      </a:rPr>
                      <m:t>𝑘𝐵</m:t>
                    </m:r>
                  </m:oMath>
                </a14:m>
                <a:endParaRPr lang="bg-BG" sz="3200" dirty="0" smtClean="0"/>
              </a:p>
              <a:p>
                <a:pPr lvl="1"/>
                <a:r>
                  <a:rPr lang="bg-BG" dirty="0" smtClean="0"/>
                  <a:t>При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388C"/>
                        </a:solidFill>
                        <a:latin typeface="Cambria Math"/>
                      </a:rPr>
                      <m:t>𝑘</m:t>
                    </m:r>
                    <m:r>
                      <a:rPr lang="en-US" i="1">
                        <a:solidFill>
                          <a:srgbClr val="FF388C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bg-BG" dirty="0"/>
                  <a:t> получаваме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88C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>
                        <a:solidFill>
                          <a:srgbClr val="FF388C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FF388C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bg-BG" dirty="0"/>
                  <a:t>При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88C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FF388C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bg-BG" dirty="0"/>
                  <a:t> получаваме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88C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>
                        <a:solidFill>
                          <a:srgbClr val="FF388C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FF388C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:r>
                  <a:rPr lang="bg-BG" dirty="0"/>
                  <a:t>При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88C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>
                        <a:solidFill>
                          <a:srgbClr val="FF388C"/>
                        </a:solidFill>
                        <a:latin typeface="Cambria Math"/>
                      </a:rPr>
                      <m:t>∈(0,1)</m:t>
                    </m:r>
                  </m:oMath>
                </a14:m>
                <a:r>
                  <a:rPr lang="bg-BG" dirty="0"/>
                  <a:t> получаваме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88C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bg-BG" dirty="0"/>
                  <a:t> между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88C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bg-BG" dirty="0"/>
                  <a:t>и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88C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bg-BG" dirty="0"/>
              </a:p>
              <a:p>
                <a:endParaRPr lang="bg-BG" dirty="0"/>
              </a:p>
            </p:txBody>
          </p:sp>
        </mc:Choice>
        <mc:Fallback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/>
                <a:stretch>
                  <a:fillRect l="-2242" t="-139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636059" y="3755628"/>
            <a:ext cx="1070574" cy="1562847"/>
            <a:chOff x="85873" y="4054543"/>
            <a:chExt cx="1070574" cy="1562847"/>
          </a:xfrm>
        </p:grpSpPr>
        <p:sp>
          <p:nvSpPr>
            <p:cNvPr id="4" name="Text Placeholder 2"/>
            <p:cNvSpPr txBox="1">
              <a:spLocks/>
            </p:cNvSpPr>
            <p:nvPr/>
          </p:nvSpPr>
          <p:spPr>
            <a:xfrm>
              <a:off x="85873" y="4990727"/>
              <a:ext cx="1070574" cy="626663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bg-BG" sz="1800" b="0" dirty="0" smtClean="0">
                  <a:solidFill>
                    <a:schemeClr val="bg1"/>
                  </a:solidFill>
                </a:rPr>
                <a:t>Начална точка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1156447" y="4054543"/>
              <a:ext cx="0" cy="1562847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9" name="Rectangle 38"/>
          <p:cNvSpPr/>
          <p:nvPr/>
        </p:nvSpPr>
        <p:spPr>
          <a:xfrm rot="1271240">
            <a:off x="1152124" y="4351318"/>
            <a:ext cx="6801323" cy="57527"/>
          </a:xfrm>
          <a:prstGeom prst="rect">
            <a:avLst/>
          </a:prstGeom>
          <a:solidFill>
            <a:srgbClr val="4F81BD">
              <a:alpha val="50196"/>
            </a:srgb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0" name="Oval 39"/>
          <p:cNvSpPr/>
          <p:nvPr/>
        </p:nvSpPr>
        <p:spPr>
          <a:xfrm>
            <a:off x="6248400" y="4953000"/>
            <a:ext cx="231667" cy="231667"/>
          </a:xfrm>
          <a:prstGeom prst="ellipse">
            <a:avLst/>
          </a:prstGeom>
          <a:solidFill>
            <a:srgbClr val="FF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1" name="Oval 40"/>
          <p:cNvSpPr/>
          <p:nvPr/>
        </p:nvSpPr>
        <p:spPr>
          <a:xfrm>
            <a:off x="2590800" y="3538357"/>
            <a:ext cx="231667" cy="231667"/>
          </a:xfrm>
          <a:prstGeom prst="ellipse">
            <a:avLst/>
          </a:prstGeom>
          <a:solidFill>
            <a:srgbClr val="FF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44" name="Group 43"/>
          <p:cNvGrpSpPr/>
          <p:nvPr/>
        </p:nvGrpSpPr>
        <p:grpSpPr>
          <a:xfrm>
            <a:off x="6364233" y="3387777"/>
            <a:ext cx="1078486" cy="1562847"/>
            <a:chOff x="77961" y="4985229"/>
            <a:chExt cx="1078486" cy="1562847"/>
          </a:xfrm>
        </p:grpSpPr>
        <p:sp>
          <p:nvSpPr>
            <p:cNvPr id="45" name="Text Placeholder 2"/>
            <p:cNvSpPr txBox="1">
              <a:spLocks/>
            </p:cNvSpPr>
            <p:nvPr/>
          </p:nvSpPr>
          <p:spPr>
            <a:xfrm>
              <a:off x="85873" y="4990727"/>
              <a:ext cx="1070574" cy="626663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sz="1800" b="0" dirty="0" smtClean="0">
                  <a:solidFill>
                    <a:schemeClr val="bg1"/>
                  </a:solidFill>
                </a:rPr>
                <a:t>Крайна точка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77961" y="4985229"/>
              <a:ext cx="0" cy="1562847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rot="1285180">
                <a:off x="2374390" y="3206736"/>
                <a:ext cx="868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388C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000" i="1">
                          <a:solidFill>
                            <a:srgbClr val="FF388C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bg-BG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85180">
                <a:off x="2374390" y="3206736"/>
                <a:ext cx="868443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 rot="1285180">
                <a:off x="5841887" y="5073699"/>
                <a:ext cx="868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388C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000" i="1" smtClean="0">
                          <a:solidFill>
                            <a:srgbClr val="FF388C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bg-BG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85180">
                <a:off x="5841887" y="5073699"/>
                <a:ext cx="868443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285180">
                <a:off x="7663067" y="5578287"/>
                <a:ext cx="868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388C"/>
                          </a:solidFill>
                          <a:latin typeface="Cambria Math"/>
                        </a:rPr>
                        <m:t>𝑘</m:t>
                      </m:r>
                      <m:r>
                        <a:rPr lang="bg-BG" sz="2000" b="0" i="1" smtClean="0">
                          <a:solidFill>
                            <a:srgbClr val="FF388C"/>
                          </a:solidFill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bg-BG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85180">
                <a:off x="7663067" y="5578287"/>
                <a:ext cx="868443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 rot="1285180">
                <a:off x="590077" y="2775899"/>
                <a:ext cx="868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388C"/>
                          </a:solidFill>
                          <a:latin typeface="Cambria Math"/>
                        </a:rPr>
                        <m:t>𝑘</m:t>
                      </m:r>
                      <m:r>
                        <a:rPr lang="bg-BG" sz="2000" b="0" i="1" smtClean="0">
                          <a:solidFill>
                            <a:srgbClr val="FF388C"/>
                          </a:solidFill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bg-BG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85180">
                <a:off x="590077" y="2775899"/>
                <a:ext cx="86844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014696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bg-BG" dirty="0" smtClean="0"/>
                  <a:t>Пример</a:t>
                </a:r>
              </a:p>
              <a:p>
                <a:pPr lvl="1"/>
                <a:r>
                  <a:rPr lang="bg-BG" dirty="0" smtClean="0"/>
                  <a:t>Променяме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bg-BG" dirty="0" smtClean="0"/>
                  <a:t> циклично между </a:t>
                </a:r>
                <a14:m>
                  <m:oMath xmlns:m="http://schemas.openxmlformats.org/officeDocument/2006/math">
                    <m:r>
                      <a:rPr lang="bg-BG" i="1" dirty="0" smtClean="0">
                        <a:solidFill>
                          <a:srgbClr val="FF388C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bg-BG" dirty="0" smtClean="0"/>
                  <a:t> и </a:t>
                </a:r>
                <a14:m>
                  <m:oMath xmlns:m="http://schemas.openxmlformats.org/officeDocument/2006/math">
                    <m:r>
                      <a:rPr lang="bg-BG" i="1" dirty="0" smtClean="0">
                        <a:solidFill>
                          <a:srgbClr val="FF388C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bg-BG" dirty="0" smtClean="0"/>
                  <a:t> чрез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FF388C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𝑡</m:t>
                        </m:r>
                      </m:e>
                    </m:func>
                  </m:oMath>
                </a14:m>
                <a:endParaRPr lang="bg-BG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/>
                <a:stretch>
                  <a:fillRect l="-2242" t="-139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057400"/>
            <a:ext cx="6477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434289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bg-BG" dirty="0" smtClean="0"/>
                  <a:t>Динамична линейна комбинация</a:t>
                </a:r>
              </a:p>
              <a:p>
                <a:pPr lvl="1"/>
                <a:r>
                  <a:rPr lang="bg-BG" dirty="0" smtClean="0"/>
                  <a:t>Движението се запазва между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bg-BG" dirty="0" smtClean="0"/>
                  <a:t> и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bg-BG" dirty="0" smtClean="0"/>
                  <a:t>, дори и те да се променят</a:t>
                </a:r>
                <a:endParaRPr lang="bg-BG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/>
                <a:stretch>
                  <a:fillRect l="-2242" t="-139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05000"/>
            <a:ext cx="6477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95082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Траектория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bg-BG" dirty="0" smtClean="0"/>
                  <a:t>Движение по траектория</a:t>
                </a:r>
              </a:p>
              <a:p>
                <a:pPr lvl="1"/>
                <a:r>
                  <a:rPr lang="bg-BG" dirty="0" smtClean="0"/>
                  <a:t>Траекторията се описва с уравнение</a:t>
                </a:r>
              </a:p>
              <a:p>
                <a:pPr lvl="1"/>
                <a:r>
                  <a:rPr lang="bg-BG" dirty="0" smtClean="0"/>
                  <a:t>Предпочита се явен вид</a:t>
                </a:r>
                <a:r>
                  <a:rPr lang="en-US" dirty="0" smtClean="0"/>
                  <a:t>:</a:t>
                </a:r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88C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FF388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388C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388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FF388C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FF388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FF388C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FF388C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388C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FF388C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FF388C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FF388C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FF388C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FF388C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388C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FF388C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rgbClr val="FF388C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FF388C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rgbClr val="FF388C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FF388C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388C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bg-BG" b="0" dirty="0" smtClean="0"/>
                  <a:t> или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88C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FF388C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388C"/>
                        </a:solidFill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388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388C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𝑦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388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388C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bg-BG" dirty="0" smtClean="0"/>
                  <a:t>Избягва се неявен вид, като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388C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>
                  <a:solidFill>
                    <a:srgbClr val="FF388C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/>
                <a:stretch>
                  <a:fillRect l="-2242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1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bg-BG" dirty="0" smtClean="0"/>
                  <a:t>Композиране на движения</a:t>
                </a:r>
              </a:p>
              <a:p>
                <a:pPr lvl="1"/>
                <a:r>
                  <a:rPr lang="bg-BG" dirty="0" smtClean="0"/>
                  <a:t>Движенията по някои от осите могат да се изолират от движенията по другите оси</a:t>
                </a:r>
              </a:p>
              <a:p>
                <a:r>
                  <a:rPr lang="bg-BG" dirty="0" smtClean="0"/>
                  <a:t>Пример</a:t>
                </a:r>
              </a:p>
              <a:p>
                <a:pPr lvl="1"/>
                <a:r>
                  <a:rPr lang="bg-BG" dirty="0"/>
                  <a:t>Д</a:t>
                </a:r>
                <a:r>
                  <a:rPr lang="bg-BG" dirty="0" smtClean="0"/>
                  <a:t>вижение по околната стена на цилиндър</a:t>
                </a:r>
              </a:p>
              <a:p>
                <a:pPr lvl="1"/>
                <a:r>
                  <a:rPr lang="bg-BG" dirty="0"/>
                  <a:t>Комбинация от две движения</a:t>
                </a:r>
              </a:p>
              <a:p>
                <a:pPr lvl="2"/>
                <a:r>
                  <a:rPr lang="bg-BG" dirty="0"/>
                  <a:t>Едно кръгово движение (напр. по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𝑋𝑍</m:t>
                    </m:r>
                  </m:oMath>
                </a14:m>
                <a:r>
                  <a:rPr lang="en-US" dirty="0"/>
                  <a:t>)</a:t>
                </a:r>
                <a:endParaRPr lang="bg-BG" dirty="0"/>
              </a:p>
              <a:p>
                <a:pPr lvl="2"/>
                <a:r>
                  <a:rPr lang="bg-BG" dirty="0"/>
                  <a:t>Едно линейно движение</a:t>
                </a:r>
                <a:r>
                  <a:rPr lang="en-US" dirty="0"/>
                  <a:t> (</a:t>
                </a:r>
                <a:r>
                  <a:rPr lang="bg-BG" dirty="0"/>
                  <a:t>напр. по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)</a:t>
                </a:r>
                <a:r>
                  <a:rPr lang="bg-BG" dirty="0" smtClean="0"/>
                  <a:t/>
                </a:r>
                <a:br>
                  <a:rPr lang="bg-BG" dirty="0" smtClean="0"/>
                </a:br>
                <a:endParaRPr lang="en-US" dirty="0"/>
              </a:p>
              <a:p>
                <a:pPr marL="747713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388C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388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388C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solidFill>
                                <a:srgbClr val="FF388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388C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FF388C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388C"/>
                          </a:solidFill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388C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388C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388C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FF388C"/>
                  </a:solidFill>
                </a:endParaRPr>
              </a:p>
              <a:p>
                <a:pPr marL="747713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388C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388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388C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solidFill>
                                <a:srgbClr val="FF388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388C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FF388C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388C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rgbClr val="FF388C"/>
                  </a:solidFill>
                </a:endParaRPr>
              </a:p>
              <a:p>
                <a:pPr marL="747713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388C"/>
                          </a:solidFill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388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388C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solidFill>
                                <a:srgbClr val="FF388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388C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FF388C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388C"/>
                          </a:solidFill>
                          <a:latin typeface="Cambria Math"/>
                        </a:rPr>
                        <m:t>𝑅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388C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388C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388C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func>
                    </m:oMath>
                  </m:oMathPara>
                </a14:m>
                <a:endParaRPr lang="bg-BG" dirty="0">
                  <a:solidFill>
                    <a:srgbClr val="FF388C"/>
                  </a:solidFill>
                </a:endParaRP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/>
                <a:stretch>
                  <a:fillRect l="-2242" t="-139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93269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Задача</a:t>
            </a:r>
          </a:p>
          <a:p>
            <a:pPr lvl="1"/>
            <a:r>
              <a:rPr lang="bg-BG" dirty="0" smtClean="0"/>
              <a:t>Пилон с лампа и с рояк мухи около нея</a:t>
            </a:r>
          </a:p>
          <a:p>
            <a:pPr lvl="1"/>
            <a:r>
              <a:rPr lang="bg-BG" dirty="0" smtClean="0"/>
              <a:t>Всяка муха се движи по околната стена на невидим цилиндър</a:t>
            </a:r>
          </a:p>
          <a:p>
            <a:pPr lvl="1"/>
            <a:r>
              <a:rPr lang="bg-BG" dirty="0" smtClean="0"/>
              <a:t>Ще променяме и радиуса на цилиндъра</a:t>
            </a:r>
            <a:endParaRPr lang="bg-BG" dirty="0"/>
          </a:p>
        </p:txBody>
      </p:sp>
      <p:sp>
        <p:nvSpPr>
          <p:cNvPr id="5" name="Can 4"/>
          <p:cNvSpPr/>
          <p:nvPr/>
        </p:nvSpPr>
        <p:spPr>
          <a:xfrm>
            <a:off x="2743200" y="3840731"/>
            <a:ext cx="3657600" cy="1563519"/>
          </a:xfrm>
          <a:prstGeom prst="can">
            <a:avLst>
              <a:gd name="adj" fmla="val 28440"/>
            </a:avLst>
          </a:prstGeom>
          <a:solidFill>
            <a:schemeClr val="accent1">
              <a:lumMod val="20000"/>
              <a:lumOff val="80000"/>
              <a:alpha val="2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Oval 5"/>
          <p:cNvSpPr/>
          <p:nvPr/>
        </p:nvSpPr>
        <p:spPr>
          <a:xfrm>
            <a:off x="3962400" y="4679301"/>
            <a:ext cx="231667" cy="231667"/>
          </a:xfrm>
          <a:prstGeom prst="ellipse">
            <a:avLst/>
          </a:prstGeom>
          <a:solidFill>
            <a:srgbClr val="FF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7" name="Group 6"/>
          <p:cNvGrpSpPr/>
          <p:nvPr/>
        </p:nvGrpSpPr>
        <p:grpSpPr>
          <a:xfrm>
            <a:off x="6391835" y="4306409"/>
            <a:ext cx="2590799" cy="632161"/>
            <a:chOff x="-495072" y="4985229"/>
            <a:chExt cx="2590799" cy="632161"/>
          </a:xfrm>
        </p:grpSpPr>
        <p:sp>
          <p:nvSpPr>
            <p:cNvPr id="8" name="Text Placeholder 2"/>
            <p:cNvSpPr txBox="1">
              <a:spLocks/>
            </p:cNvSpPr>
            <p:nvPr/>
          </p:nvSpPr>
          <p:spPr>
            <a:xfrm>
              <a:off x="85872" y="4990727"/>
              <a:ext cx="2009855" cy="626663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sz="1800" b="0" dirty="0" smtClean="0">
                  <a:solidFill>
                    <a:schemeClr val="bg1"/>
                  </a:solidFill>
                </a:rPr>
                <a:t>Повърхност на движение на муха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495072" y="4985229"/>
              <a:ext cx="2590799" cy="5498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3" name="Arc 12"/>
          <p:cNvSpPr/>
          <p:nvPr/>
        </p:nvSpPr>
        <p:spPr>
          <a:xfrm flipH="1">
            <a:off x="2743199" y="4100341"/>
            <a:ext cx="3657598" cy="704096"/>
          </a:xfrm>
          <a:prstGeom prst="arc">
            <a:avLst>
              <a:gd name="adj1" fmla="val 409213"/>
              <a:gd name="adj2" fmla="val 10240341"/>
            </a:avLst>
          </a:prstGeom>
          <a:ln w="28575">
            <a:solidFill>
              <a:srgbClr val="FF388C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74459" y="4293450"/>
            <a:ext cx="13447" cy="1129552"/>
          </a:xfrm>
          <a:prstGeom prst="straightConnector1">
            <a:avLst/>
          </a:prstGeom>
          <a:ln w="28575">
            <a:solidFill>
              <a:srgbClr val="FF388C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18965" y="4548943"/>
            <a:ext cx="430307" cy="618564"/>
          </a:xfrm>
          <a:prstGeom prst="straightConnector1">
            <a:avLst/>
          </a:prstGeom>
          <a:ln w="28575">
            <a:solidFill>
              <a:srgbClr val="FF388C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318791" y="2967318"/>
            <a:ext cx="2162256" cy="1747472"/>
            <a:chOff x="85872" y="4990727"/>
            <a:chExt cx="2162256" cy="1747472"/>
          </a:xfrm>
        </p:grpSpPr>
        <p:sp>
          <p:nvSpPr>
            <p:cNvPr id="27" name="Text Placeholder 2"/>
            <p:cNvSpPr txBox="1">
              <a:spLocks/>
            </p:cNvSpPr>
            <p:nvPr/>
          </p:nvSpPr>
          <p:spPr>
            <a:xfrm>
              <a:off x="85872" y="4990727"/>
              <a:ext cx="2162256" cy="626663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sz="1800" b="0" dirty="0" smtClean="0">
                  <a:solidFill>
                    <a:schemeClr val="bg1"/>
                  </a:solidFill>
                </a:rPr>
                <a:t>Хоризонтално кръгово движение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85872" y="4990727"/>
              <a:ext cx="0" cy="1747472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708402" y="3007659"/>
            <a:ext cx="2303304" cy="1510496"/>
            <a:chOff x="1361247" y="4108350"/>
            <a:chExt cx="2303304" cy="1510496"/>
          </a:xfrm>
        </p:grpSpPr>
        <p:sp>
          <p:nvSpPr>
            <p:cNvPr id="32" name="Text Placeholder 2"/>
            <p:cNvSpPr txBox="1">
              <a:spLocks/>
            </p:cNvSpPr>
            <p:nvPr/>
          </p:nvSpPr>
          <p:spPr>
            <a:xfrm>
              <a:off x="1361247" y="4108350"/>
              <a:ext cx="1684110" cy="931464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bg-BG" sz="1800" b="0" dirty="0" smtClean="0">
                  <a:solidFill>
                    <a:schemeClr val="bg1"/>
                  </a:solidFill>
                </a:rPr>
                <a:t>Вертикално синусоидално движение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 flipV="1">
              <a:off x="2942891" y="4941422"/>
              <a:ext cx="721660" cy="677424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59757" y="5012136"/>
            <a:ext cx="3086102" cy="931464"/>
            <a:chOff x="1878330" y="4856902"/>
            <a:chExt cx="3086102" cy="931464"/>
          </a:xfrm>
        </p:grpSpPr>
        <p:sp>
          <p:nvSpPr>
            <p:cNvPr id="40" name="Text Placeholder 2"/>
            <p:cNvSpPr txBox="1">
              <a:spLocks/>
            </p:cNvSpPr>
            <p:nvPr/>
          </p:nvSpPr>
          <p:spPr>
            <a:xfrm>
              <a:off x="1878330" y="4856902"/>
              <a:ext cx="1667436" cy="931464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bg-BG" sz="1800" b="0" dirty="0" smtClean="0">
                  <a:solidFill>
                    <a:schemeClr val="bg1"/>
                  </a:solidFill>
                </a:rPr>
                <a:t>Радиално синусоидално движение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 flipV="1">
              <a:off x="1878332" y="4856902"/>
              <a:ext cx="3086100" cy="52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33889496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bg-BG" dirty="0" smtClean="0"/>
                  <a:t>Реализация</a:t>
                </a:r>
              </a:p>
              <a:p>
                <a:pPr lvl="1"/>
                <a:r>
                  <a:rPr lang="bg-BG" dirty="0" smtClean="0"/>
                  <a:t>Всяка муха си има случайно отместване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388C"/>
                    </a:solidFill>
                  </a:rPr>
                  <a:t>offset</a:t>
                </a:r>
                <a:r>
                  <a:rPr lang="bg-BG" dirty="0" smtClean="0"/>
                  <a:t>, което се добавя към ъгъла на въртене</a:t>
                </a:r>
              </a:p>
              <a:p>
                <a:pPr lvl="1"/>
                <a:r>
                  <a:rPr lang="bg-BG" dirty="0" smtClean="0"/>
                  <a:t>Радиусът на цилиндъра, по-който лети всяка муха, е синусоида от </a:t>
                </a:r>
                <a14:m>
                  <m:oMath xmlns:m="http://schemas.openxmlformats.org/officeDocument/2006/math">
                    <m:r>
                      <a:rPr lang="bg-BG" i="1" dirty="0" smtClean="0">
                        <a:solidFill>
                          <a:srgbClr val="FF388C"/>
                        </a:solidFill>
                        <a:latin typeface="Cambria Math"/>
                      </a:rPr>
                      <m:t>10</m:t>
                    </m:r>
                  </m:oMath>
                </a14:m>
                <a:r>
                  <a:rPr lang="bg-BG" dirty="0" smtClean="0"/>
                  <a:t> до </a:t>
                </a:r>
                <a14:m>
                  <m:oMath xmlns:m="http://schemas.openxmlformats.org/officeDocument/2006/math">
                    <m:r>
                      <a:rPr lang="bg-BG" i="1" dirty="0" smtClean="0">
                        <a:solidFill>
                          <a:srgbClr val="FF388C"/>
                        </a:solidFill>
                        <a:latin typeface="Cambria Math"/>
                      </a:rPr>
                      <m:t>30</m:t>
                    </m:r>
                  </m:oMath>
                </a14:m>
                <a:endParaRPr lang="bg-BG" dirty="0" smtClean="0"/>
              </a:p>
              <a:p>
                <a:pPr lvl="1"/>
                <a:r>
                  <a:rPr lang="bg-BG" dirty="0" smtClean="0"/>
                  <a:t>Височината на полета е синусоида от </a:t>
                </a:r>
                <a14:m>
                  <m:oMath xmlns:m="http://schemas.openxmlformats.org/officeDocument/2006/math">
                    <m:r>
                      <a:rPr lang="bg-BG" i="1" dirty="0" smtClean="0">
                        <a:solidFill>
                          <a:srgbClr val="FF388C"/>
                        </a:solidFill>
                        <a:latin typeface="Cambria Math"/>
                      </a:rPr>
                      <m:t>50</m:t>
                    </m:r>
                  </m:oMath>
                </a14:m>
                <a:r>
                  <a:rPr lang="bg-BG" dirty="0" smtClean="0"/>
                  <a:t> до </a:t>
                </a:r>
                <a14:m>
                  <m:oMath xmlns:m="http://schemas.openxmlformats.org/officeDocument/2006/math">
                    <m:r>
                      <a:rPr lang="bg-BG" i="1" dirty="0" smtClean="0">
                        <a:solidFill>
                          <a:srgbClr val="FF388C"/>
                        </a:solidFill>
                        <a:latin typeface="Cambria Math"/>
                      </a:rPr>
                      <m:t>70</m:t>
                    </m:r>
                  </m:oMath>
                </a14:m>
                <a:endParaRPr lang="bg-BG" dirty="0" smtClean="0"/>
              </a:p>
              <a:p>
                <a:r>
                  <a:rPr lang="bg-BG" dirty="0" smtClean="0"/>
                  <a:t>Бледите сенки – две светлини</a:t>
                </a:r>
              </a:p>
              <a:p>
                <a:pPr lvl="1"/>
                <a:r>
                  <a:rPr lang="bg-BG" dirty="0" smtClean="0"/>
                  <a:t>Първата е слаба, за да са слаби сенките</a:t>
                </a:r>
              </a:p>
              <a:p>
                <a:pPr lvl="1"/>
                <a:r>
                  <a:rPr lang="bg-BG" dirty="0" smtClean="0"/>
                  <a:t>Втората осветява без свои сенки – така осветява сцената и сенките на първата</a:t>
                </a:r>
                <a:endParaRPr lang="bg-BG" dirty="0"/>
              </a:p>
              <a:p>
                <a:pPr lvl="1"/>
                <a:endParaRPr lang="bg-BG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/>
                <a:stretch>
                  <a:fillRect l="-2242" t="-139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28103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Резултат</a:t>
            </a:r>
          </a:p>
          <a:p>
            <a:pPr lvl="1"/>
            <a:r>
              <a:rPr lang="bg-BG" dirty="0" smtClean="0"/>
              <a:t>Поради случайното отместване мухите летят като че ли хаотично</a:t>
            </a:r>
            <a:endParaRPr lang="bg-BG" dirty="0"/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05000"/>
            <a:ext cx="6477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07497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bg-BG" dirty="0" smtClean="0"/>
                  <a:t>Задача 2</a:t>
                </a:r>
              </a:p>
              <a:p>
                <a:pPr lvl="1"/>
                <a:r>
                  <a:rPr lang="bg-BG" dirty="0" smtClean="0"/>
                  <a:t>Траектория</a:t>
                </a:r>
                <a:r>
                  <a:rPr lang="en-US" dirty="0" smtClean="0"/>
                  <a:t>, </a:t>
                </a:r>
                <a:r>
                  <a:rPr lang="bg-BG" dirty="0" smtClean="0"/>
                  <a:t>зададена с уравнения</a:t>
                </a:r>
              </a:p>
              <a:p>
                <a:pPr lvl="1"/>
                <a:r>
                  <a:rPr lang="bg-BG" dirty="0" smtClean="0"/>
                  <a:t>Хоризонтално в полярни координати: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𝑟</m:t>
                    </m:r>
                    <m:r>
                      <a:rPr lang="en-US" b="0" i="1" dirty="0" smtClean="0">
                        <a:solidFill>
                          <a:srgbClr val="FF388C"/>
                        </a:solidFill>
                        <a:latin typeface="Cambria Math"/>
                      </a:rPr>
                      <m:t>=60+12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𝛼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bg-BG" dirty="0" smtClean="0"/>
                  <a:t>Вертикално отместване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FF388C"/>
                        </a:solidFill>
                        <a:latin typeface="Cambria Math"/>
                      </a:rPr>
                      <m:t>=30+20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FF388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FF388C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b="0" i="1" dirty="0" smtClean="0">
                                <a:solidFill>
                                  <a:srgbClr val="FF388C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dirty="0" smtClean="0">
                                    <a:solidFill>
                                      <a:srgbClr val="FF388C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solidFill>
                                      <a:srgbClr val="FF388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solidFill>
                                      <a:srgbClr val="FF388C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bg-BG" dirty="0" smtClean="0"/>
              </a:p>
              <a:p>
                <a:r>
                  <a:rPr lang="bg-BG" dirty="0" smtClean="0"/>
                  <a:t>Визуализиране</a:t>
                </a:r>
              </a:p>
              <a:p>
                <a:pPr lvl="1"/>
                <a:r>
                  <a:rPr lang="bg-BG" dirty="0" smtClean="0"/>
                  <a:t>Траектория с обект </a:t>
                </a:r>
                <a:r>
                  <a:rPr lang="en-GB" dirty="0" err="1" smtClean="0">
                    <a:solidFill>
                      <a:srgbClr val="FF388C"/>
                    </a:solidFill>
                  </a:rPr>
                  <a:t>TubeBufferGeometry</a:t>
                </a:r>
                <a:endParaRPr lang="bg-BG" dirty="0" smtClean="0">
                  <a:solidFill>
                    <a:srgbClr val="FF388C"/>
                  </a:solidFill>
                </a:endParaRPr>
              </a:p>
              <a:p>
                <a:pPr lvl="1"/>
                <a:r>
                  <a:rPr lang="bg-BG" dirty="0" smtClean="0"/>
                  <a:t>Уравнение в декартови координати</a:t>
                </a:r>
                <a:endParaRPr lang="bg-BG" dirty="0"/>
              </a:p>
            </p:txBody>
          </p:sp>
        </mc:Choice>
        <mc:Fallback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/>
                <a:stretch>
                  <a:fillRect l="-2242" t="-139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000791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noProof="0" dirty="0" smtClean="0"/>
              <a:t>В това занятие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bg-BG" dirty="0" smtClean="0"/>
              <a:t>Анимация</a:t>
            </a:r>
          </a:p>
          <a:p>
            <a:r>
              <a:rPr lang="bg-BG" dirty="0" smtClean="0"/>
              <a:t>Библиотека</a:t>
            </a:r>
            <a:r>
              <a:rPr lang="en-US" dirty="0" smtClean="0"/>
              <a:t> </a:t>
            </a:r>
            <a:r>
              <a:rPr lang="en-US" dirty="0"/>
              <a:t>tween</a:t>
            </a:r>
            <a:endParaRPr lang="bg-BG" dirty="0"/>
          </a:p>
          <a:p>
            <a:r>
              <a:rPr lang="bg-BG" dirty="0" smtClean="0"/>
              <a:t>Библиотека </a:t>
            </a:r>
            <a:r>
              <a:rPr lang="en-US" dirty="0" err="1" smtClean="0"/>
              <a:t>dat.GUI</a:t>
            </a:r>
            <a:endParaRPr lang="bg-BG" dirty="0"/>
          </a:p>
          <a:p>
            <a:r>
              <a:rPr lang="bg-BG" dirty="0" smtClean="0"/>
              <a:t>Интерактивна навигация</a:t>
            </a:r>
            <a:endParaRPr lang="bg-BG" dirty="0"/>
          </a:p>
          <a:p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516752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Резултат</a:t>
            </a:r>
          </a:p>
          <a:p>
            <a:pPr lvl="1"/>
            <a:r>
              <a:rPr lang="bg-BG" dirty="0" smtClean="0"/>
              <a:t>Движение по наклонена заоблена траектория</a:t>
            </a:r>
            <a:endParaRPr lang="bg-BG" dirty="0"/>
          </a:p>
        </p:txBody>
      </p:sp>
      <p:pic>
        <p:nvPicPr>
          <p:cNvPr id="717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00200"/>
            <a:ext cx="6477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028703"/>
      </p:ext>
    </p:extLst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Библиотека</a:t>
            </a:r>
            <a:r>
              <a:rPr lang="en-US" dirty="0" smtClean="0"/>
              <a:t> tween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95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Плавна анимация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Библиотека </a:t>
            </a:r>
            <a:r>
              <a:rPr lang="en-US" b="0" dirty="0" smtClean="0">
                <a:solidFill>
                  <a:srgbClr val="FF388C"/>
                </a:solidFill>
              </a:rPr>
              <a:t>Tween</a:t>
            </a:r>
            <a:endParaRPr lang="bg-BG" b="0" dirty="0">
              <a:solidFill>
                <a:srgbClr val="FF388C"/>
              </a:solidFill>
            </a:endParaRPr>
          </a:p>
          <a:p>
            <a:pPr lvl="1"/>
            <a:r>
              <a:rPr lang="bg-BG" dirty="0" smtClean="0"/>
              <a:t>Налична </a:t>
            </a:r>
            <a:r>
              <a:rPr lang="bg-BG" dirty="0"/>
              <a:t>на </a:t>
            </a:r>
            <a:r>
              <a:rPr lang="en-US" dirty="0" smtClean="0"/>
              <a:t>[</a:t>
            </a:r>
            <a:r>
              <a:rPr lang="en-US" dirty="0" smtClean="0">
                <a:hlinkClick r:id="rId2"/>
              </a:rPr>
              <a:t>github.com/</a:t>
            </a:r>
            <a:r>
              <a:rPr lang="en-US" dirty="0" err="1" smtClean="0">
                <a:hlinkClick r:id="rId2"/>
              </a:rPr>
              <a:t>tweenjs</a:t>
            </a:r>
            <a:r>
              <a:rPr lang="en-US" dirty="0" smtClean="0">
                <a:hlinkClick r:id="rId2"/>
              </a:rPr>
              <a:t>/tween.js</a:t>
            </a:r>
            <a:r>
              <a:rPr lang="en-US" dirty="0" smtClean="0"/>
              <a:t>]</a:t>
            </a:r>
            <a:endParaRPr lang="en-US" dirty="0"/>
          </a:p>
          <a:p>
            <a:pPr lvl="1"/>
            <a:r>
              <a:rPr lang="bg-BG" dirty="0" smtClean="0"/>
              <a:t>Минимизирана версия </a:t>
            </a:r>
            <a:r>
              <a:rPr lang="en-GB" dirty="0" smtClean="0">
                <a:solidFill>
                  <a:srgbClr val="FF388C"/>
                </a:solidFill>
              </a:rPr>
              <a:t>tween.min.js</a:t>
            </a:r>
            <a:r>
              <a:rPr lang="bg-BG" dirty="0" smtClean="0"/>
              <a:t> има в </a:t>
            </a:r>
            <a:r>
              <a:rPr lang="en-GB" dirty="0">
                <a:solidFill>
                  <a:srgbClr val="FF388C"/>
                </a:solidFill>
              </a:rPr>
              <a:t>examples\</a:t>
            </a:r>
            <a:r>
              <a:rPr lang="en-GB" dirty="0" err="1">
                <a:solidFill>
                  <a:srgbClr val="FF388C"/>
                </a:solidFill>
              </a:rPr>
              <a:t>js</a:t>
            </a:r>
            <a:r>
              <a:rPr lang="en-GB" dirty="0">
                <a:solidFill>
                  <a:srgbClr val="FF388C"/>
                </a:solidFill>
              </a:rPr>
              <a:t>\libs</a:t>
            </a:r>
            <a:endParaRPr lang="bg-BG" dirty="0">
              <a:solidFill>
                <a:srgbClr val="FF388C"/>
              </a:solidFill>
            </a:endParaRPr>
          </a:p>
          <a:p>
            <a:pPr lvl="1"/>
            <a:r>
              <a:rPr lang="bg-BG" dirty="0"/>
              <a:t>Ще ползваме </a:t>
            </a:r>
            <a:r>
              <a:rPr lang="en-US" dirty="0" smtClean="0">
                <a:solidFill>
                  <a:srgbClr val="FF388C"/>
                </a:solidFill>
              </a:rPr>
              <a:t>tween.umd.js</a:t>
            </a:r>
            <a:endParaRPr lang="en-US" dirty="0">
              <a:solidFill>
                <a:srgbClr val="FF388C"/>
              </a:solidFill>
            </a:endParaRPr>
          </a:p>
          <a:p>
            <a:r>
              <a:rPr lang="bg-BG" dirty="0" smtClean="0"/>
              <a:t>Роля</a:t>
            </a:r>
            <a:endParaRPr lang="bg-BG" b="0" dirty="0">
              <a:solidFill>
                <a:srgbClr val="FF388C"/>
              </a:solidFill>
            </a:endParaRPr>
          </a:p>
          <a:p>
            <a:pPr lvl="1"/>
            <a:r>
              <a:rPr lang="bg-BG" dirty="0" smtClean="0"/>
              <a:t>Плавен преход от една </a:t>
            </a:r>
            <a:r>
              <a:rPr lang="bg-BG" dirty="0"/>
              <a:t>стойност </a:t>
            </a:r>
            <a:r>
              <a:rPr lang="bg-BG" dirty="0" smtClean="0"/>
              <a:t>към друга</a:t>
            </a:r>
          </a:p>
          <a:p>
            <a:pPr lvl="1"/>
            <a:r>
              <a:rPr lang="bg-BG" dirty="0" smtClean="0"/>
              <a:t>Не е обвързана с графика, но ще я ползваме точно за графика</a:t>
            </a:r>
            <a:endParaRPr lang="en-US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107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Коментар за версиите</a:t>
            </a:r>
          </a:p>
          <a:p>
            <a:pPr lvl="1"/>
            <a:r>
              <a:rPr lang="en-US" dirty="0" smtClean="0"/>
              <a:t>tween.</a:t>
            </a:r>
            <a:r>
              <a:rPr lang="en-US" dirty="0" smtClean="0">
                <a:solidFill>
                  <a:srgbClr val="FF388C"/>
                </a:solidFill>
              </a:rPr>
              <a:t>amd</a:t>
            </a:r>
            <a:r>
              <a:rPr lang="en-US" dirty="0" smtClean="0"/>
              <a:t>.js</a:t>
            </a:r>
            <a:r>
              <a:rPr lang="bg-BG" dirty="0" smtClean="0"/>
              <a:t> – асинхронна библиотека</a:t>
            </a:r>
            <a:endParaRPr lang="en-US" dirty="0" smtClean="0"/>
          </a:p>
          <a:p>
            <a:pPr lvl="1"/>
            <a:r>
              <a:rPr lang="en-US" dirty="0" smtClean="0"/>
              <a:t>tween.</a:t>
            </a:r>
            <a:r>
              <a:rPr lang="en-US" dirty="0" smtClean="0">
                <a:solidFill>
                  <a:srgbClr val="FF388C"/>
                </a:solidFill>
              </a:rPr>
              <a:t>cjs</a:t>
            </a:r>
            <a:r>
              <a:rPr lang="en-US" dirty="0" smtClean="0"/>
              <a:t>.js</a:t>
            </a:r>
            <a:r>
              <a:rPr lang="bg-BG" dirty="0" smtClean="0"/>
              <a:t> – </a:t>
            </a:r>
            <a:r>
              <a:rPr lang="en-GB" dirty="0" err="1" smtClean="0"/>
              <a:t>CommonJS</a:t>
            </a:r>
            <a:r>
              <a:rPr lang="bg-BG" dirty="0" smtClean="0"/>
              <a:t> библиотека</a:t>
            </a:r>
            <a:endParaRPr lang="en-US" dirty="0" smtClean="0"/>
          </a:p>
          <a:p>
            <a:pPr lvl="1"/>
            <a:r>
              <a:rPr lang="en-US" dirty="0" smtClean="0"/>
              <a:t>tween.</a:t>
            </a:r>
            <a:r>
              <a:rPr lang="en-US" dirty="0" smtClean="0">
                <a:solidFill>
                  <a:srgbClr val="FF388C"/>
                </a:solidFill>
              </a:rPr>
              <a:t>esm</a:t>
            </a:r>
            <a:r>
              <a:rPr lang="en-US" dirty="0" smtClean="0"/>
              <a:t>.js</a:t>
            </a:r>
            <a:r>
              <a:rPr lang="bg-BG" dirty="0" smtClean="0"/>
              <a:t> – </a:t>
            </a:r>
            <a:r>
              <a:rPr lang="en-US" dirty="0" smtClean="0"/>
              <a:t>ES</a:t>
            </a:r>
            <a:r>
              <a:rPr lang="bg-BG" dirty="0" smtClean="0"/>
              <a:t> библиотека</a:t>
            </a:r>
            <a:endParaRPr lang="en-US" dirty="0" smtClean="0"/>
          </a:p>
          <a:p>
            <a:pPr lvl="1"/>
            <a:r>
              <a:rPr lang="en-US" dirty="0" smtClean="0"/>
              <a:t>tween.</a:t>
            </a:r>
            <a:r>
              <a:rPr lang="en-US" dirty="0" smtClean="0">
                <a:solidFill>
                  <a:srgbClr val="FF388C"/>
                </a:solidFill>
              </a:rPr>
              <a:t>umd</a:t>
            </a:r>
            <a:r>
              <a:rPr lang="en-US" dirty="0" smtClean="0"/>
              <a:t>.js</a:t>
            </a:r>
            <a:r>
              <a:rPr lang="bg-BG" dirty="0" smtClean="0"/>
              <a:t> – универсална библиотека</a:t>
            </a:r>
            <a:endParaRPr lang="en-US" dirty="0" smtClean="0"/>
          </a:p>
          <a:p>
            <a:pPr lvl="1"/>
            <a:r>
              <a:rPr lang="bg-BG" dirty="0" smtClean="0"/>
              <a:t>За по-подробна информация вижте тук </a:t>
            </a:r>
            <a:r>
              <a:rPr lang="en-US" dirty="0" smtClean="0"/>
              <a:t>[</a:t>
            </a:r>
            <a:r>
              <a:rPr lang="en-US" dirty="0" smtClean="0">
                <a:hlinkClick r:id="rId2"/>
              </a:rPr>
              <a:t>dev.to/</a:t>
            </a:r>
            <a:r>
              <a:rPr lang="en-US" dirty="0" err="1" smtClean="0">
                <a:hlinkClick r:id="rId2"/>
              </a:rPr>
              <a:t>iggredible</a:t>
            </a:r>
            <a:r>
              <a:rPr lang="en-US" dirty="0" smtClean="0">
                <a:hlinkClick r:id="rId2"/>
              </a:rPr>
              <a:t>/what-the-heck-are-</a:t>
            </a:r>
            <a:r>
              <a:rPr lang="en-US" dirty="0" err="1" smtClean="0">
                <a:hlinkClick r:id="rId2"/>
              </a:rPr>
              <a:t>cjs</a:t>
            </a:r>
            <a:r>
              <a:rPr lang="en-US" dirty="0" smtClean="0">
                <a:hlinkClick r:id="rId2"/>
              </a:rPr>
              <a:t>-</a:t>
            </a:r>
            <a:r>
              <a:rPr lang="en-US" dirty="0" err="1" smtClean="0">
                <a:hlinkClick r:id="rId2"/>
              </a:rPr>
              <a:t>amd</a:t>
            </a:r>
            <a:r>
              <a:rPr lang="en-US" dirty="0" smtClean="0">
                <a:hlinkClick r:id="rId2"/>
              </a:rPr>
              <a:t>-</a:t>
            </a:r>
            <a:r>
              <a:rPr lang="en-US" dirty="0" err="1" smtClean="0">
                <a:hlinkClick r:id="rId2"/>
              </a:rPr>
              <a:t>umd</a:t>
            </a:r>
            <a:r>
              <a:rPr lang="en-US" dirty="0" smtClean="0">
                <a:hlinkClick r:id="rId2"/>
              </a:rPr>
              <a:t>-and-</a:t>
            </a:r>
            <a:r>
              <a:rPr lang="en-US" dirty="0" err="1" smtClean="0">
                <a:hlinkClick r:id="rId2"/>
              </a:rPr>
              <a:t>esm</a:t>
            </a:r>
            <a:r>
              <a:rPr lang="en-US" dirty="0" smtClean="0">
                <a:hlinkClick r:id="rId2"/>
              </a:rPr>
              <a:t>-</a:t>
            </a:r>
            <a:r>
              <a:rPr lang="en-US" dirty="0" err="1" smtClean="0">
                <a:hlinkClick r:id="rId2"/>
              </a:rPr>
              <a:t>ikm</a:t>
            </a:r>
            <a:r>
              <a:rPr lang="en-US" dirty="0" smtClean="0"/>
              <a:t>]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9753225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Използване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Стъпки</a:t>
            </a:r>
          </a:p>
          <a:p>
            <a:pPr lvl="1"/>
            <a:r>
              <a:rPr lang="bg-BG" dirty="0" smtClean="0"/>
              <a:t>Включване чрез </a:t>
            </a:r>
            <a:r>
              <a:rPr lang="en-US" dirty="0" smtClean="0">
                <a:solidFill>
                  <a:srgbClr val="FF388C"/>
                </a:solidFill>
              </a:rPr>
              <a:t>&lt;script&gt;</a:t>
            </a:r>
          </a:p>
          <a:p>
            <a:pPr lvl="1"/>
            <a:r>
              <a:rPr lang="bg-BG" dirty="0" smtClean="0"/>
              <a:t>Създаване на </a:t>
            </a:r>
            <a:r>
              <a:rPr lang="en-US" dirty="0" smtClean="0">
                <a:solidFill>
                  <a:srgbClr val="FF388C"/>
                </a:solidFill>
              </a:rPr>
              <a:t>Tween</a:t>
            </a:r>
            <a:r>
              <a:rPr lang="bg-BG" dirty="0" smtClean="0">
                <a:solidFill>
                  <a:srgbClr val="FF388C"/>
                </a:solidFill>
              </a:rPr>
              <a:t> </a:t>
            </a:r>
            <a:r>
              <a:rPr lang="bg-BG" dirty="0" smtClean="0"/>
              <a:t>с начален обект </a:t>
            </a:r>
          </a:p>
          <a:p>
            <a:pPr lvl="1"/>
            <a:r>
              <a:rPr lang="bg-BG" dirty="0" smtClean="0"/>
              <a:t>Определяне с </a:t>
            </a:r>
            <a:r>
              <a:rPr lang="en-US" dirty="0" smtClean="0">
                <a:solidFill>
                  <a:srgbClr val="FF388C"/>
                </a:solidFill>
              </a:rPr>
              <a:t>to</a:t>
            </a:r>
            <a:r>
              <a:rPr lang="bg-BG" dirty="0" smtClean="0"/>
              <a:t> </a:t>
            </a:r>
            <a:r>
              <a:rPr lang="bg-BG" dirty="0" smtClean="0"/>
              <a:t>на </a:t>
            </a:r>
            <a:r>
              <a:rPr lang="bg-BG" dirty="0" smtClean="0"/>
              <a:t>крайна стойност на обекта</a:t>
            </a:r>
            <a:r>
              <a:rPr lang="en-US" dirty="0" smtClean="0"/>
              <a:t> </a:t>
            </a:r>
            <a:r>
              <a:rPr lang="bg-BG" dirty="0" smtClean="0"/>
              <a:t>и продължителност на анимацията</a:t>
            </a:r>
            <a:endParaRPr lang="en-US" dirty="0" smtClean="0"/>
          </a:p>
          <a:p>
            <a:pPr lvl="1"/>
            <a:r>
              <a:rPr lang="bg-BG" dirty="0"/>
              <a:t>Активиране на анимацията със </a:t>
            </a:r>
            <a:r>
              <a:rPr lang="en-US" dirty="0">
                <a:solidFill>
                  <a:srgbClr val="FF388C"/>
                </a:solidFill>
              </a:rPr>
              <a:t>start</a:t>
            </a:r>
          </a:p>
          <a:p>
            <a:pPr lvl="1"/>
            <a:r>
              <a:rPr lang="bg-BG" dirty="0" smtClean="0"/>
              <a:t>Актуализиране на </a:t>
            </a:r>
            <a:r>
              <a:rPr lang="bg-BG" dirty="0"/>
              <a:t>обекта с </a:t>
            </a:r>
            <a:r>
              <a:rPr lang="en-US" dirty="0">
                <a:solidFill>
                  <a:srgbClr val="FF388C"/>
                </a:solidFill>
              </a:rPr>
              <a:t>update</a:t>
            </a:r>
            <a:r>
              <a:rPr lang="bg-BG" dirty="0"/>
              <a:t> </a:t>
            </a:r>
            <a:r>
              <a:rPr lang="bg-BG" dirty="0" smtClean="0"/>
              <a:t>на всяка стъпка от анимацията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Пример</a:t>
            </a:r>
          </a:p>
          <a:p>
            <a:pPr lvl="1"/>
            <a:r>
              <a:rPr lang="bg-BG" dirty="0" smtClean="0"/>
              <a:t>Движение от точка до точка</a:t>
            </a:r>
            <a:endParaRPr lang="bg-BG" dirty="0"/>
          </a:p>
        </p:txBody>
      </p:sp>
      <p:pic>
        <p:nvPicPr>
          <p:cNvPr id="819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00200"/>
            <a:ext cx="64754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24542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Верига от команди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Методите връщат инстанции</a:t>
            </a:r>
          </a:p>
          <a:p>
            <a:pPr lvl="1"/>
            <a:r>
              <a:rPr lang="bg-BG" dirty="0" smtClean="0"/>
              <a:t>Позволява свързването във верига, вместо:</a:t>
            </a:r>
          </a:p>
          <a:p>
            <a:pPr marL="1371600" lvl="2"/>
            <a:r>
              <a:rPr lang="en-GB" dirty="0" err="1" smtClean="0">
                <a:solidFill>
                  <a:srgbClr val="FF388C"/>
                </a:solidFill>
              </a:rPr>
              <a:t>var</a:t>
            </a:r>
            <a:r>
              <a:rPr lang="en-GB" dirty="0" smtClean="0">
                <a:solidFill>
                  <a:srgbClr val="FF388C"/>
                </a:solidFill>
              </a:rPr>
              <a:t> </a:t>
            </a:r>
            <a:r>
              <a:rPr lang="en-GB" dirty="0">
                <a:solidFill>
                  <a:srgbClr val="FF388C"/>
                </a:solidFill>
              </a:rPr>
              <a:t>tween = new </a:t>
            </a:r>
            <a:r>
              <a:rPr lang="en-GB" dirty="0" err="1">
                <a:solidFill>
                  <a:srgbClr val="FF388C"/>
                </a:solidFill>
              </a:rPr>
              <a:t>TWEEN.Tween</a:t>
            </a:r>
            <a:r>
              <a:rPr lang="en-GB" dirty="0" smtClean="0">
                <a:solidFill>
                  <a:srgbClr val="FF388C"/>
                </a:solidFill>
              </a:rPr>
              <a:t>(</a:t>
            </a:r>
            <a:r>
              <a:rPr lang="bg-BG" dirty="0" smtClean="0">
                <a:solidFill>
                  <a:srgbClr val="FF388C"/>
                </a:solidFill>
              </a:rPr>
              <a:t> …</a:t>
            </a:r>
            <a:r>
              <a:rPr lang="en-GB" dirty="0" smtClean="0">
                <a:solidFill>
                  <a:srgbClr val="FF388C"/>
                </a:solidFill>
              </a:rPr>
              <a:t>);</a:t>
            </a:r>
            <a:r>
              <a:rPr lang="bg-BG" dirty="0" smtClean="0">
                <a:solidFill>
                  <a:srgbClr val="FF388C"/>
                </a:solidFill>
              </a:rPr>
              <a:t/>
            </a:r>
            <a:br>
              <a:rPr lang="bg-BG" dirty="0" smtClean="0">
                <a:solidFill>
                  <a:srgbClr val="FF388C"/>
                </a:solidFill>
              </a:rPr>
            </a:br>
            <a:r>
              <a:rPr lang="en-GB" dirty="0" smtClean="0">
                <a:solidFill>
                  <a:srgbClr val="FF388C"/>
                </a:solidFill>
              </a:rPr>
              <a:t>tween.to(</a:t>
            </a:r>
            <a:r>
              <a:rPr lang="bg-BG" dirty="0" smtClean="0">
                <a:solidFill>
                  <a:srgbClr val="FF388C"/>
                </a:solidFill>
              </a:rPr>
              <a:t> …</a:t>
            </a:r>
            <a:r>
              <a:rPr lang="en-GB" dirty="0" smtClean="0">
                <a:solidFill>
                  <a:srgbClr val="FF388C"/>
                </a:solidFill>
              </a:rPr>
              <a:t>);</a:t>
            </a:r>
            <a:r>
              <a:rPr lang="bg-BG" dirty="0" smtClean="0">
                <a:solidFill>
                  <a:srgbClr val="FF388C"/>
                </a:solidFill>
              </a:rPr>
              <a:t/>
            </a:r>
            <a:br>
              <a:rPr lang="bg-BG" dirty="0" smtClean="0">
                <a:solidFill>
                  <a:srgbClr val="FF388C"/>
                </a:solidFill>
              </a:rPr>
            </a:br>
            <a:r>
              <a:rPr lang="en-GB" dirty="0" err="1" smtClean="0">
                <a:solidFill>
                  <a:srgbClr val="FF388C"/>
                </a:solidFill>
              </a:rPr>
              <a:t>tween.start</a:t>
            </a:r>
            <a:r>
              <a:rPr lang="en-GB" dirty="0" smtClean="0">
                <a:solidFill>
                  <a:srgbClr val="FF388C"/>
                </a:solidFill>
              </a:rPr>
              <a:t>();</a:t>
            </a:r>
            <a:endParaRPr lang="bg-BG" dirty="0" smtClean="0">
              <a:solidFill>
                <a:srgbClr val="FF388C"/>
              </a:solidFill>
            </a:endParaRPr>
          </a:p>
          <a:p>
            <a:pPr lvl="1"/>
            <a:r>
              <a:rPr lang="bg-BG" dirty="0" smtClean="0"/>
              <a:t>Може да се напише:</a:t>
            </a:r>
          </a:p>
          <a:p>
            <a:pPr marL="1371600" lvl="2"/>
            <a:r>
              <a:rPr lang="en-GB" dirty="0" err="1">
                <a:solidFill>
                  <a:srgbClr val="FF388C"/>
                </a:solidFill>
              </a:rPr>
              <a:t>var</a:t>
            </a:r>
            <a:r>
              <a:rPr lang="en-GB" dirty="0">
                <a:solidFill>
                  <a:srgbClr val="FF388C"/>
                </a:solidFill>
              </a:rPr>
              <a:t> tween = new </a:t>
            </a:r>
            <a:r>
              <a:rPr lang="en-GB" dirty="0" err="1">
                <a:solidFill>
                  <a:srgbClr val="FF388C"/>
                </a:solidFill>
              </a:rPr>
              <a:t>TWEEN.Tween</a:t>
            </a:r>
            <a:r>
              <a:rPr lang="en-GB" dirty="0">
                <a:solidFill>
                  <a:srgbClr val="FF388C"/>
                </a:solidFill>
              </a:rPr>
              <a:t>( </a:t>
            </a:r>
            <a:r>
              <a:rPr lang="bg-BG" dirty="0" smtClean="0">
                <a:solidFill>
                  <a:srgbClr val="FF388C"/>
                </a:solidFill>
              </a:rPr>
              <a:t>…</a:t>
            </a:r>
            <a:r>
              <a:rPr lang="en-GB" dirty="0" smtClean="0">
                <a:solidFill>
                  <a:srgbClr val="FF388C"/>
                </a:solidFill>
              </a:rPr>
              <a:t> )</a:t>
            </a:r>
            <a:r>
              <a:rPr lang="bg-BG" dirty="0" smtClean="0">
                <a:solidFill>
                  <a:srgbClr val="FF388C"/>
                </a:solidFill>
              </a:rPr>
              <a:t/>
            </a:r>
            <a:br>
              <a:rPr lang="bg-BG" dirty="0" smtClean="0">
                <a:solidFill>
                  <a:srgbClr val="FF388C"/>
                </a:solidFill>
              </a:rPr>
            </a:br>
            <a:r>
              <a:rPr lang="bg-BG" dirty="0" smtClean="0">
                <a:solidFill>
                  <a:srgbClr val="FF388C"/>
                </a:solidFill>
              </a:rPr>
              <a:t>     </a:t>
            </a:r>
            <a:r>
              <a:rPr lang="en-GB" dirty="0" smtClean="0">
                <a:solidFill>
                  <a:srgbClr val="FF388C"/>
                </a:solidFill>
              </a:rPr>
              <a:t>.</a:t>
            </a:r>
            <a:r>
              <a:rPr lang="en-GB" dirty="0">
                <a:solidFill>
                  <a:srgbClr val="FF388C"/>
                </a:solidFill>
              </a:rPr>
              <a:t>to( q, 5000 </a:t>
            </a:r>
            <a:r>
              <a:rPr lang="en-GB" dirty="0" smtClean="0">
                <a:solidFill>
                  <a:srgbClr val="FF388C"/>
                </a:solidFill>
              </a:rPr>
              <a:t>)</a:t>
            </a:r>
            <a:r>
              <a:rPr lang="bg-BG" dirty="0" smtClean="0">
                <a:solidFill>
                  <a:srgbClr val="FF388C"/>
                </a:solidFill>
              </a:rPr>
              <a:t/>
            </a:r>
            <a:br>
              <a:rPr lang="bg-BG" dirty="0" smtClean="0">
                <a:solidFill>
                  <a:srgbClr val="FF388C"/>
                </a:solidFill>
              </a:rPr>
            </a:br>
            <a:r>
              <a:rPr lang="bg-BG" dirty="0" smtClean="0">
                <a:solidFill>
                  <a:srgbClr val="FF388C"/>
                </a:solidFill>
              </a:rPr>
              <a:t>     </a:t>
            </a:r>
            <a:r>
              <a:rPr lang="en-GB" dirty="0" smtClean="0">
                <a:solidFill>
                  <a:srgbClr val="FF388C"/>
                </a:solidFill>
              </a:rPr>
              <a:t>.</a:t>
            </a:r>
            <a:r>
              <a:rPr lang="en-GB" dirty="0">
                <a:solidFill>
                  <a:srgbClr val="FF388C"/>
                </a:solidFill>
              </a:rPr>
              <a:t>start</a:t>
            </a:r>
            <a:r>
              <a:rPr lang="en-GB" dirty="0" smtClean="0">
                <a:solidFill>
                  <a:srgbClr val="FF388C"/>
                </a:solidFill>
              </a:rPr>
              <a:t>();</a:t>
            </a:r>
            <a:endParaRPr lang="bg-BG" dirty="0">
              <a:solidFill>
                <a:srgbClr val="FF3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Пример</a:t>
            </a:r>
          </a:p>
          <a:p>
            <a:pPr lvl="1"/>
            <a:r>
              <a:rPr lang="bg-BG" dirty="0" smtClean="0"/>
              <a:t>Отложено стартиране с </a:t>
            </a:r>
            <a:r>
              <a:rPr lang="en-US" dirty="0" smtClean="0">
                <a:solidFill>
                  <a:srgbClr val="FF388C"/>
                </a:solidFill>
              </a:rPr>
              <a:t>delay</a:t>
            </a:r>
            <a:r>
              <a:rPr lang="bg-BG" dirty="0" smtClean="0">
                <a:solidFill>
                  <a:srgbClr val="FF388C"/>
                </a:solidFill>
              </a:rPr>
              <a:t> </a:t>
            </a:r>
            <a:r>
              <a:rPr lang="bg-BG" dirty="0"/>
              <a:t>без променлива</a:t>
            </a:r>
          </a:p>
        </p:txBody>
      </p:sp>
      <p:pic>
        <p:nvPicPr>
          <p:cNvPr id="921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00200"/>
            <a:ext cx="64754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873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По-сложен пример</a:t>
            </a:r>
          </a:p>
          <a:p>
            <a:pPr lvl="1"/>
            <a:r>
              <a:rPr lang="bg-BG" dirty="0" smtClean="0"/>
              <a:t>Няколко обекта, които заедно се движат, но по различно време</a:t>
            </a:r>
            <a:endParaRPr lang="bg-BG" dirty="0"/>
          </a:p>
        </p:txBody>
      </p:sp>
      <p:pic>
        <p:nvPicPr>
          <p:cNvPr id="1024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81200"/>
            <a:ext cx="64754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941631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Верига от движения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Последователни движения</a:t>
            </a:r>
          </a:p>
          <a:p>
            <a:pPr lvl="1"/>
            <a:r>
              <a:rPr lang="bg-BG" dirty="0" smtClean="0"/>
              <a:t>Второто се активира автоматично след приключване на първото</a:t>
            </a:r>
          </a:p>
          <a:p>
            <a:pPr lvl="1"/>
            <a:r>
              <a:rPr lang="bg-BG" dirty="0" smtClean="0"/>
              <a:t>Третото – след второто и т.н.</a:t>
            </a:r>
          </a:p>
          <a:p>
            <a:pPr lvl="1"/>
            <a:r>
              <a:rPr lang="bg-BG" dirty="0" smtClean="0"/>
              <a:t>Използва се метода </a:t>
            </a:r>
            <a:r>
              <a:rPr lang="en-US" dirty="0" smtClean="0">
                <a:solidFill>
                  <a:srgbClr val="FF388C"/>
                </a:solidFill>
              </a:rPr>
              <a:t>chain</a:t>
            </a:r>
            <a:endParaRPr lang="bg-BG" dirty="0" smtClean="0">
              <a:solidFill>
                <a:srgbClr val="FF3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5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А</a:t>
            </a:r>
            <a:r>
              <a:rPr lang="en-US" dirty="0" err="1" smtClean="0"/>
              <a:t>нимация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7639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bg-BG" dirty="0" smtClean="0"/>
                  <a:t>Пример</a:t>
                </a:r>
              </a:p>
              <a:p>
                <a:pPr lvl="1"/>
                <a:r>
                  <a:rPr lang="bg-BG" dirty="0" smtClean="0"/>
                  <a:t>Три анимации, свързани помежду си в безкраен цикъл </a:t>
                </a:r>
                <a14:m>
                  <m:oMath xmlns:m="http://schemas.openxmlformats.org/officeDocument/2006/math">
                    <m:r>
                      <a:rPr lang="bg-BG" i="1" dirty="0" smtClean="0"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latin typeface="Cambria Math"/>
                      </a:rPr>
                      <m:t>→2→3</m:t>
                    </m:r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b="0" i="1" dirty="0" smtClean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b="0" i="1" dirty="0" smtClean="0">
                        <a:latin typeface="Cambria Math"/>
                      </a:rPr>
                      <m:t>…</m:t>
                    </m:r>
                  </m:oMath>
                </a14:m>
                <a:endParaRPr lang="bg-BG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/>
                <a:stretch>
                  <a:fillRect l="-2242" t="-139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7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81200"/>
            <a:ext cx="6477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732543"/>
      </p:ext>
    </p:extLst>
  </p:cSld>
  <p:clrMapOvr>
    <a:masterClrMapping/>
  </p:clrMapOvr>
  <p:transition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Плавност на анимацията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До момента</a:t>
            </a:r>
          </a:p>
          <a:p>
            <a:pPr lvl="1"/>
            <a:r>
              <a:rPr lang="bg-BG" dirty="0" smtClean="0"/>
              <a:t>Преходът от началната стойност към крайната се осъществява линейно</a:t>
            </a:r>
          </a:p>
          <a:p>
            <a:pPr marL="1196975" lvl="2" indent="-457200">
              <a:buFont typeface="+mj-lt"/>
              <a:buAutoNum type="arabicPeriod"/>
            </a:pPr>
            <a:r>
              <a:rPr lang="bg-BG" dirty="0" smtClean="0"/>
              <a:t>По права линия между началото и края</a:t>
            </a:r>
          </a:p>
          <a:p>
            <a:pPr marL="1196975" lvl="2" indent="-457200">
              <a:buFont typeface="+mj-lt"/>
              <a:buAutoNum type="arabicPeriod"/>
            </a:pPr>
            <a:r>
              <a:rPr lang="bg-BG" dirty="0" smtClean="0"/>
              <a:t>С една и съща скорост на движението</a:t>
            </a:r>
          </a:p>
          <a:p>
            <a:r>
              <a:rPr lang="bg-BG" dirty="0" smtClean="0"/>
              <a:t>Типове </a:t>
            </a:r>
            <a:r>
              <a:rPr lang="bg-BG" dirty="0" err="1" smtClean="0"/>
              <a:t>плавности</a:t>
            </a:r>
            <a:endParaRPr lang="bg-BG" dirty="0" smtClean="0"/>
          </a:p>
          <a:p>
            <a:pPr lvl="1"/>
            <a:r>
              <a:rPr lang="bg-BG" dirty="0" err="1" smtClean="0"/>
              <a:t>Плавности</a:t>
            </a:r>
            <a:r>
              <a:rPr lang="bg-BG" dirty="0" smtClean="0"/>
              <a:t> при тръгване – </a:t>
            </a:r>
            <a:r>
              <a:rPr lang="en-US" dirty="0" smtClean="0">
                <a:solidFill>
                  <a:srgbClr val="FF388C"/>
                </a:solidFill>
              </a:rPr>
              <a:t>easy in</a:t>
            </a:r>
          </a:p>
          <a:p>
            <a:pPr lvl="1"/>
            <a:r>
              <a:rPr lang="bg-BG" dirty="0" err="1" smtClean="0"/>
              <a:t>Плавности</a:t>
            </a:r>
            <a:r>
              <a:rPr lang="bg-BG" dirty="0" smtClean="0"/>
              <a:t> при спиране – </a:t>
            </a:r>
            <a:r>
              <a:rPr lang="en-US" dirty="0" smtClean="0">
                <a:solidFill>
                  <a:srgbClr val="FF388C"/>
                </a:solidFill>
              </a:rPr>
              <a:t>easy out</a:t>
            </a:r>
          </a:p>
          <a:p>
            <a:pPr lvl="1"/>
            <a:r>
              <a:rPr lang="bg-BG" dirty="0" err="1"/>
              <a:t>Плавности</a:t>
            </a:r>
            <a:r>
              <a:rPr lang="bg-BG" dirty="0"/>
              <a:t> </a:t>
            </a:r>
            <a:r>
              <a:rPr lang="bg-BG" dirty="0" smtClean="0"/>
              <a:t>и в двата края – </a:t>
            </a:r>
            <a:r>
              <a:rPr lang="en-US" dirty="0">
                <a:solidFill>
                  <a:srgbClr val="FF388C"/>
                </a:solidFill>
              </a:rPr>
              <a:t>easy </a:t>
            </a:r>
            <a:r>
              <a:rPr lang="en-US" dirty="0" smtClean="0">
                <a:solidFill>
                  <a:srgbClr val="FF388C"/>
                </a:solidFill>
              </a:rPr>
              <a:t>in-out</a:t>
            </a:r>
            <a:endParaRPr lang="bg-BG" dirty="0">
              <a:solidFill>
                <a:srgbClr val="FF388C"/>
              </a:solidFill>
            </a:endParaRPr>
          </a:p>
          <a:p>
            <a:pPr lvl="1"/>
            <a:endParaRPr lang="bg-BG" dirty="0">
              <a:solidFill>
                <a:srgbClr val="FF3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38191"/>
            <a:ext cx="8991600" cy="544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Илюстрация</a:t>
            </a:r>
          </a:p>
          <a:p>
            <a:pPr lvl="1"/>
            <a:r>
              <a:rPr lang="bg-BG" dirty="0" smtClean="0"/>
              <a:t>Онлайн пример от самата библиотека</a:t>
            </a:r>
            <a:endParaRPr lang="en-US" dirty="0" smtClean="0"/>
          </a:p>
          <a:p>
            <a:pPr lvl="2"/>
            <a:r>
              <a:rPr lang="en-US" dirty="0" smtClean="0"/>
              <a:t>[</a:t>
            </a:r>
            <a:r>
              <a:rPr lang="en-US" dirty="0" smtClean="0">
                <a:hlinkClick r:id="rId4"/>
              </a:rPr>
              <a:t>tweenjs.github.io/tween.js/examples/03_graphs.html</a:t>
            </a:r>
            <a:r>
              <a:rPr lang="en-US" dirty="0"/>
              <a:t>]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7962620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Кубична плавност</a:t>
            </a:r>
          </a:p>
          <a:p>
            <a:pPr lvl="1"/>
            <a:r>
              <a:rPr lang="bg-BG" dirty="0" smtClean="0"/>
              <a:t>Три варианта: </a:t>
            </a:r>
            <a:r>
              <a:rPr lang="en-US" dirty="0" err="1" smtClean="0">
                <a:solidFill>
                  <a:srgbClr val="FF388C"/>
                </a:solidFill>
              </a:rPr>
              <a:t>Cubic.In</a:t>
            </a:r>
            <a:r>
              <a:rPr lang="bg-BG" dirty="0" smtClean="0"/>
              <a:t>, </a:t>
            </a:r>
            <a:r>
              <a:rPr lang="en-US" dirty="0" err="1" smtClean="0">
                <a:solidFill>
                  <a:srgbClr val="FF388C"/>
                </a:solidFill>
              </a:rPr>
              <a:t>Cubic.Out</a:t>
            </a:r>
            <a:r>
              <a:rPr lang="bg-BG" dirty="0" smtClean="0"/>
              <a:t> и </a:t>
            </a:r>
            <a:r>
              <a:rPr lang="en-US" dirty="0" err="1" smtClean="0">
                <a:solidFill>
                  <a:srgbClr val="FF388C"/>
                </a:solidFill>
              </a:rPr>
              <a:t>Cubic.InOut</a:t>
            </a:r>
            <a:endParaRPr lang="bg-BG" dirty="0" smtClean="0"/>
          </a:p>
          <a:p>
            <a:pPr lvl="1"/>
            <a:r>
              <a:rPr lang="bg-BG" dirty="0" smtClean="0"/>
              <a:t>Задават се с метода </a:t>
            </a:r>
            <a:r>
              <a:rPr lang="en-US" dirty="0" smtClean="0">
                <a:solidFill>
                  <a:srgbClr val="FF388C"/>
                </a:solidFill>
              </a:rPr>
              <a:t>easing</a:t>
            </a:r>
            <a:endParaRPr lang="bg-BG" dirty="0" smtClean="0">
              <a:solidFill>
                <a:srgbClr val="FF388C"/>
              </a:solidFill>
            </a:endParaRPr>
          </a:p>
          <a:p>
            <a:pPr lvl="1"/>
            <a:r>
              <a:rPr lang="bg-BG" dirty="0"/>
              <a:t>Как се </a:t>
            </a:r>
            <a:r>
              <a:rPr lang="bg-BG" dirty="0" smtClean="0"/>
              <a:t>тълкуват картинки като </a:t>
            </a:r>
            <a:r>
              <a:rPr lang="en-US" dirty="0" err="1" smtClean="0">
                <a:solidFill>
                  <a:srgbClr val="FF388C"/>
                </a:solidFill>
              </a:rPr>
              <a:t>Cubic.In</a:t>
            </a:r>
            <a:endParaRPr lang="bg-BG" dirty="0">
              <a:solidFill>
                <a:srgbClr val="FF388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420000">
            <a:off x="1856509" y="5248961"/>
            <a:ext cx="942112" cy="46603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388C"/>
                </a:solidFill>
                <a:latin typeface="Candara" panose="020E0502030303020204" pitchFamily="34" charset="0"/>
              </a:rPr>
              <a:t>Начало</a:t>
            </a:r>
            <a:endParaRPr lang="bg-BG" b="1" dirty="0">
              <a:solidFill>
                <a:srgbClr val="FF388C"/>
              </a:solidFill>
              <a:latin typeface="Candara" panose="020E0502030303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 flipH="1">
            <a:off x="2057400" y="3913910"/>
            <a:ext cx="1752601" cy="1510144"/>
            <a:chOff x="252526" y="4686361"/>
            <a:chExt cx="1576276" cy="1510144"/>
          </a:xfrm>
        </p:grpSpPr>
        <p:sp>
          <p:nvSpPr>
            <p:cNvPr id="24" name="Text Placeholder 2"/>
            <p:cNvSpPr txBox="1">
              <a:spLocks/>
            </p:cNvSpPr>
            <p:nvPr/>
          </p:nvSpPr>
          <p:spPr>
            <a:xfrm>
              <a:off x="252527" y="4686361"/>
              <a:ext cx="1576275" cy="609600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bg-BG" sz="1800" b="0" dirty="0" smtClean="0">
                  <a:solidFill>
                    <a:schemeClr val="bg1"/>
                  </a:solidFill>
                </a:rPr>
                <a:t>Движението започва бавно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52526" y="4686361"/>
              <a:ext cx="1" cy="1510144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" name="Freeform 5"/>
          <p:cNvSpPr/>
          <p:nvPr/>
        </p:nvSpPr>
        <p:spPr>
          <a:xfrm>
            <a:off x="1842654" y="2930237"/>
            <a:ext cx="5472546" cy="2715492"/>
          </a:xfrm>
          <a:custGeom>
            <a:avLst/>
            <a:gdLst>
              <a:gd name="connsiteX0" fmla="*/ 0 w 5424775"/>
              <a:gd name="connsiteY0" fmla="*/ 2507148 h 2507148"/>
              <a:gd name="connsiteX1" fmla="*/ 69272 w 5424775"/>
              <a:gd name="connsiteY1" fmla="*/ 2479438 h 2507148"/>
              <a:gd name="connsiteX2" fmla="*/ 5264727 w 5424775"/>
              <a:gd name="connsiteY2" fmla="*/ 13329 h 2507148"/>
              <a:gd name="connsiteX3" fmla="*/ 3588327 w 5424775"/>
              <a:gd name="connsiteY3" fmla="*/ 1675875 h 2507148"/>
              <a:gd name="connsiteX0" fmla="*/ 0 w 5264727"/>
              <a:gd name="connsiteY0" fmla="*/ 2493819 h 2493819"/>
              <a:gd name="connsiteX1" fmla="*/ 69272 w 5264727"/>
              <a:gd name="connsiteY1" fmla="*/ 2466109 h 2493819"/>
              <a:gd name="connsiteX2" fmla="*/ 5264727 w 5264727"/>
              <a:gd name="connsiteY2" fmla="*/ 0 h 2493819"/>
              <a:gd name="connsiteX0" fmla="*/ 0 w 5264727"/>
              <a:gd name="connsiteY0" fmla="*/ 2493819 h 2493819"/>
              <a:gd name="connsiteX1" fmla="*/ 5264727 w 5264727"/>
              <a:gd name="connsiteY1" fmla="*/ 0 h 2493819"/>
              <a:gd name="connsiteX0" fmla="*/ 0 w 5472546"/>
              <a:gd name="connsiteY0" fmla="*/ 2715492 h 2715492"/>
              <a:gd name="connsiteX1" fmla="*/ 5472546 w 5472546"/>
              <a:gd name="connsiteY1" fmla="*/ 0 h 2715492"/>
              <a:gd name="connsiteX0" fmla="*/ 0 w 5472546"/>
              <a:gd name="connsiteY0" fmla="*/ 2715492 h 2715492"/>
              <a:gd name="connsiteX1" fmla="*/ 5472546 w 5472546"/>
              <a:gd name="connsiteY1" fmla="*/ 0 h 2715492"/>
              <a:gd name="connsiteX0" fmla="*/ 0 w 5472546"/>
              <a:gd name="connsiteY0" fmla="*/ 2715492 h 2715492"/>
              <a:gd name="connsiteX1" fmla="*/ 5472546 w 5472546"/>
              <a:gd name="connsiteY1" fmla="*/ 0 h 2715492"/>
              <a:gd name="connsiteX0" fmla="*/ 0 w 5472546"/>
              <a:gd name="connsiteY0" fmla="*/ 2715492 h 2715492"/>
              <a:gd name="connsiteX1" fmla="*/ 5472546 w 5472546"/>
              <a:gd name="connsiteY1" fmla="*/ 0 h 27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72546" h="2715492">
                <a:moveTo>
                  <a:pt x="0" y="2715492"/>
                </a:moveTo>
                <a:cubicBezTo>
                  <a:pt x="3514437" y="2710874"/>
                  <a:pt x="4535055" y="1237674"/>
                  <a:pt x="5472546" y="0"/>
                </a:cubicBezTo>
              </a:path>
            </a:pathLst>
          </a:custGeom>
          <a:noFill/>
          <a:ln w="57150">
            <a:solidFill>
              <a:srgbClr val="FF3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5652247"/>
            <a:ext cx="57912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828800" y="2604247"/>
            <a:ext cx="2" cy="3048001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6" idx="1"/>
          </p:cNvCxnSpPr>
          <p:nvPr/>
        </p:nvCxnSpPr>
        <p:spPr>
          <a:xfrm flipV="1">
            <a:off x="7315200" y="2930237"/>
            <a:ext cx="0" cy="27154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6" idx="1"/>
          </p:cNvCxnSpPr>
          <p:nvPr/>
        </p:nvCxnSpPr>
        <p:spPr>
          <a:xfrm>
            <a:off x="1828800" y="2930237"/>
            <a:ext cx="54864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676400" y="5715000"/>
            <a:ext cx="1143000" cy="457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bg-BG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начален</a:t>
            </a:r>
          </a:p>
          <a:p>
            <a:pPr>
              <a:lnSpc>
                <a:spcPts val="1800"/>
              </a:lnSpc>
            </a:pPr>
            <a:r>
              <a:rPr lang="bg-BG" dirty="0" smtClean="0">
                <a:solidFill>
                  <a:schemeClr val="tx1"/>
                </a:solidFill>
                <a:latin typeface="Candara" panose="020E0502030303020204" pitchFamily="34" charset="0"/>
              </a:rPr>
              <a:t>момент</a:t>
            </a:r>
            <a:endParaRPr lang="bg-BG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24600" y="5715000"/>
            <a:ext cx="1143000" cy="457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800"/>
              </a:lnSpc>
            </a:pPr>
            <a:r>
              <a:rPr lang="bg-BG" dirty="0" smtClean="0">
                <a:solidFill>
                  <a:schemeClr val="tx1"/>
                </a:solidFill>
                <a:latin typeface="Candara" panose="020E0502030303020204" pitchFamily="34" charset="0"/>
              </a:rPr>
              <a:t>краен</a:t>
            </a:r>
          </a:p>
          <a:p>
            <a:pPr algn="r">
              <a:lnSpc>
                <a:spcPts val="1800"/>
              </a:lnSpc>
            </a:pPr>
            <a:r>
              <a:rPr lang="bg-BG" dirty="0" smtClean="0">
                <a:solidFill>
                  <a:schemeClr val="tx1"/>
                </a:solidFill>
                <a:latin typeface="Candara" panose="020E0502030303020204" pitchFamily="34" charset="0"/>
              </a:rPr>
              <a:t>момент</a:t>
            </a:r>
            <a:endParaRPr lang="bg-BG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5800" y="5410200"/>
            <a:ext cx="1143000" cy="457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800"/>
              </a:lnSpc>
            </a:pPr>
            <a:r>
              <a:rPr lang="bg-BG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начална</a:t>
            </a:r>
          </a:p>
          <a:p>
            <a:pPr algn="r">
              <a:lnSpc>
                <a:spcPts val="1800"/>
              </a:lnSpc>
            </a:pPr>
            <a:r>
              <a:rPr lang="bg-BG" dirty="0" smtClean="0">
                <a:solidFill>
                  <a:schemeClr val="tx1"/>
                </a:solidFill>
                <a:latin typeface="Candara" panose="020E0502030303020204" pitchFamily="34" charset="0"/>
              </a:rPr>
              <a:t>стойност</a:t>
            </a:r>
            <a:endParaRPr lang="bg-BG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78873" y="2667000"/>
            <a:ext cx="1143000" cy="457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800"/>
              </a:lnSpc>
            </a:pPr>
            <a:r>
              <a:rPr lang="bg-BG" dirty="0" smtClean="0">
                <a:solidFill>
                  <a:schemeClr val="tx1"/>
                </a:solidFill>
                <a:latin typeface="Candara" panose="020E0502030303020204" pitchFamily="34" charset="0"/>
              </a:rPr>
              <a:t>крайна</a:t>
            </a:r>
          </a:p>
          <a:p>
            <a:pPr algn="r">
              <a:lnSpc>
                <a:spcPts val="1800"/>
              </a:lnSpc>
            </a:pPr>
            <a:r>
              <a:rPr lang="bg-BG" dirty="0" smtClean="0">
                <a:solidFill>
                  <a:schemeClr val="tx1"/>
                </a:solidFill>
                <a:latin typeface="Candara" panose="020E0502030303020204" pitchFamily="34" charset="0"/>
              </a:rPr>
              <a:t>стойност</a:t>
            </a:r>
            <a:endParaRPr lang="bg-BG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 flipH="1">
            <a:off x="7086600" y="3227294"/>
            <a:ext cx="1295400" cy="1517072"/>
            <a:chOff x="937865" y="3778889"/>
            <a:chExt cx="1165073" cy="1517072"/>
          </a:xfrm>
        </p:grpSpPr>
        <p:sp>
          <p:nvSpPr>
            <p:cNvPr id="52" name="Text Placeholder 2"/>
            <p:cNvSpPr txBox="1">
              <a:spLocks/>
            </p:cNvSpPr>
            <p:nvPr/>
          </p:nvSpPr>
          <p:spPr>
            <a:xfrm>
              <a:off x="937865" y="4686361"/>
              <a:ext cx="1158843" cy="609600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sz="1800" b="0" dirty="0" smtClean="0">
                  <a:solidFill>
                    <a:schemeClr val="bg1"/>
                  </a:solidFill>
                </a:rPr>
                <a:t>Завършва рязко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2102937" y="3778889"/>
              <a:ext cx="1" cy="1510144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2" name="Rectangle 61"/>
          <p:cNvSpPr/>
          <p:nvPr/>
        </p:nvSpPr>
        <p:spPr>
          <a:xfrm rot="18480000">
            <a:off x="6545323" y="2782792"/>
            <a:ext cx="942112" cy="46603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388C"/>
                </a:solidFill>
                <a:latin typeface="Candara" panose="020E0502030303020204" pitchFamily="34" charset="0"/>
              </a:rPr>
              <a:t>Край</a:t>
            </a:r>
            <a:endParaRPr lang="bg-BG" b="1" dirty="0">
              <a:solidFill>
                <a:srgbClr val="FF388C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7159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В обратния случай?</a:t>
            </a:r>
          </a:p>
          <a:p>
            <a:pPr lvl="1"/>
            <a:r>
              <a:rPr lang="bg-BG" dirty="0" smtClean="0"/>
              <a:t>Ако началната стойност е голяма, а крайната е малка, тогава графиката е вертикално обърната:</a:t>
            </a:r>
            <a:endParaRPr lang="bg-BG" dirty="0">
              <a:solidFill>
                <a:srgbClr val="FF388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84461">
            <a:off x="1831793" y="2555067"/>
            <a:ext cx="942112" cy="46603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388C"/>
                </a:solidFill>
                <a:latin typeface="Candara" panose="020E0502030303020204" pitchFamily="34" charset="0"/>
              </a:rPr>
              <a:t>Начало</a:t>
            </a:r>
            <a:endParaRPr lang="bg-BG" b="1" dirty="0">
              <a:solidFill>
                <a:srgbClr val="FF388C"/>
              </a:solidFill>
              <a:latin typeface="Candara" panose="020E0502030303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 flipH="1">
            <a:off x="2286000" y="2971800"/>
            <a:ext cx="1752600" cy="1510144"/>
            <a:chOff x="252527" y="3785817"/>
            <a:chExt cx="1576275" cy="1510144"/>
          </a:xfrm>
        </p:grpSpPr>
        <p:sp>
          <p:nvSpPr>
            <p:cNvPr id="24" name="Text Placeholder 2"/>
            <p:cNvSpPr txBox="1">
              <a:spLocks/>
            </p:cNvSpPr>
            <p:nvPr/>
          </p:nvSpPr>
          <p:spPr>
            <a:xfrm>
              <a:off x="252527" y="4686361"/>
              <a:ext cx="1576275" cy="609600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sz="1800" b="0" dirty="0" smtClean="0">
                  <a:solidFill>
                    <a:schemeClr val="bg1"/>
                  </a:solidFill>
                </a:rPr>
                <a:t>Движението започва бавно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828801" y="3785817"/>
              <a:ext cx="1" cy="1510144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" name="Freeform 5"/>
          <p:cNvSpPr/>
          <p:nvPr/>
        </p:nvSpPr>
        <p:spPr>
          <a:xfrm flipV="1">
            <a:off x="1842654" y="2930237"/>
            <a:ext cx="5472546" cy="2715492"/>
          </a:xfrm>
          <a:custGeom>
            <a:avLst/>
            <a:gdLst>
              <a:gd name="connsiteX0" fmla="*/ 0 w 5424775"/>
              <a:gd name="connsiteY0" fmla="*/ 2507148 h 2507148"/>
              <a:gd name="connsiteX1" fmla="*/ 69272 w 5424775"/>
              <a:gd name="connsiteY1" fmla="*/ 2479438 h 2507148"/>
              <a:gd name="connsiteX2" fmla="*/ 5264727 w 5424775"/>
              <a:gd name="connsiteY2" fmla="*/ 13329 h 2507148"/>
              <a:gd name="connsiteX3" fmla="*/ 3588327 w 5424775"/>
              <a:gd name="connsiteY3" fmla="*/ 1675875 h 2507148"/>
              <a:gd name="connsiteX0" fmla="*/ 0 w 5264727"/>
              <a:gd name="connsiteY0" fmla="*/ 2493819 h 2493819"/>
              <a:gd name="connsiteX1" fmla="*/ 69272 w 5264727"/>
              <a:gd name="connsiteY1" fmla="*/ 2466109 h 2493819"/>
              <a:gd name="connsiteX2" fmla="*/ 5264727 w 5264727"/>
              <a:gd name="connsiteY2" fmla="*/ 0 h 2493819"/>
              <a:gd name="connsiteX0" fmla="*/ 0 w 5264727"/>
              <a:gd name="connsiteY0" fmla="*/ 2493819 h 2493819"/>
              <a:gd name="connsiteX1" fmla="*/ 5264727 w 5264727"/>
              <a:gd name="connsiteY1" fmla="*/ 0 h 2493819"/>
              <a:gd name="connsiteX0" fmla="*/ 0 w 5472546"/>
              <a:gd name="connsiteY0" fmla="*/ 2715492 h 2715492"/>
              <a:gd name="connsiteX1" fmla="*/ 5472546 w 5472546"/>
              <a:gd name="connsiteY1" fmla="*/ 0 h 2715492"/>
              <a:gd name="connsiteX0" fmla="*/ 0 w 5472546"/>
              <a:gd name="connsiteY0" fmla="*/ 2715492 h 2715492"/>
              <a:gd name="connsiteX1" fmla="*/ 5472546 w 5472546"/>
              <a:gd name="connsiteY1" fmla="*/ 0 h 2715492"/>
              <a:gd name="connsiteX0" fmla="*/ 0 w 5472546"/>
              <a:gd name="connsiteY0" fmla="*/ 2715492 h 2715492"/>
              <a:gd name="connsiteX1" fmla="*/ 5472546 w 5472546"/>
              <a:gd name="connsiteY1" fmla="*/ 0 h 2715492"/>
              <a:gd name="connsiteX0" fmla="*/ 0 w 5472546"/>
              <a:gd name="connsiteY0" fmla="*/ 2715492 h 2715492"/>
              <a:gd name="connsiteX1" fmla="*/ 5472546 w 5472546"/>
              <a:gd name="connsiteY1" fmla="*/ 0 h 27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72546" h="2715492">
                <a:moveTo>
                  <a:pt x="0" y="2715492"/>
                </a:moveTo>
                <a:cubicBezTo>
                  <a:pt x="3514437" y="2710874"/>
                  <a:pt x="4535055" y="1237674"/>
                  <a:pt x="5472546" y="0"/>
                </a:cubicBezTo>
              </a:path>
            </a:pathLst>
          </a:custGeom>
          <a:noFill/>
          <a:ln w="57150">
            <a:solidFill>
              <a:srgbClr val="FF3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5652247"/>
            <a:ext cx="57912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828800" y="2604247"/>
            <a:ext cx="2" cy="3048001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6" idx="1"/>
          </p:cNvCxnSpPr>
          <p:nvPr/>
        </p:nvCxnSpPr>
        <p:spPr>
          <a:xfrm>
            <a:off x="7315200" y="5645729"/>
            <a:ext cx="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6" idx="1"/>
          </p:cNvCxnSpPr>
          <p:nvPr/>
        </p:nvCxnSpPr>
        <p:spPr>
          <a:xfrm>
            <a:off x="1828800" y="2930237"/>
            <a:ext cx="5486400" cy="27154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676400" y="5715000"/>
            <a:ext cx="1143000" cy="457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bg-BG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начален</a:t>
            </a:r>
          </a:p>
          <a:p>
            <a:pPr>
              <a:lnSpc>
                <a:spcPts val="1800"/>
              </a:lnSpc>
            </a:pPr>
            <a:r>
              <a:rPr lang="bg-BG" dirty="0" smtClean="0">
                <a:solidFill>
                  <a:schemeClr val="tx1"/>
                </a:solidFill>
                <a:latin typeface="Candara" panose="020E0502030303020204" pitchFamily="34" charset="0"/>
              </a:rPr>
              <a:t>момент</a:t>
            </a:r>
            <a:endParaRPr lang="bg-BG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24600" y="5715000"/>
            <a:ext cx="1143000" cy="457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800"/>
              </a:lnSpc>
            </a:pPr>
            <a:r>
              <a:rPr lang="bg-BG" dirty="0" smtClean="0">
                <a:solidFill>
                  <a:schemeClr val="tx1"/>
                </a:solidFill>
                <a:latin typeface="Candara" panose="020E0502030303020204" pitchFamily="34" charset="0"/>
              </a:rPr>
              <a:t>краен</a:t>
            </a:r>
          </a:p>
          <a:p>
            <a:pPr algn="r">
              <a:lnSpc>
                <a:spcPts val="1800"/>
              </a:lnSpc>
            </a:pPr>
            <a:r>
              <a:rPr lang="bg-BG" dirty="0" smtClean="0">
                <a:solidFill>
                  <a:schemeClr val="tx1"/>
                </a:solidFill>
                <a:latin typeface="Candara" panose="020E0502030303020204" pitchFamily="34" charset="0"/>
              </a:rPr>
              <a:t>момент</a:t>
            </a:r>
            <a:endParaRPr lang="bg-BG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5800" y="2701637"/>
            <a:ext cx="1143000" cy="457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800"/>
              </a:lnSpc>
            </a:pPr>
            <a:r>
              <a:rPr lang="bg-BG" dirty="0" smtClean="0">
                <a:solidFill>
                  <a:schemeClr val="tx1"/>
                </a:solidFill>
                <a:latin typeface="Candara" panose="020E0502030303020204" pitchFamily="34" charset="0"/>
              </a:rPr>
              <a:t>начална</a:t>
            </a:r>
          </a:p>
          <a:p>
            <a:pPr algn="r">
              <a:lnSpc>
                <a:spcPts val="1800"/>
              </a:lnSpc>
            </a:pPr>
            <a:r>
              <a:rPr lang="bg-BG" dirty="0" smtClean="0">
                <a:solidFill>
                  <a:schemeClr val="tx1"/>
                </a:solidFill>
                <a:latin typeface="Candara" panose="020E0502030303020204" pitchFamily="34" charset="0"/>
              </a:rPr>
              <a:t>стойност</a:t>
            </a:r>
            <a:endParaRPr lang="bg-BG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0079" y="5417129"/>
            <a:ext cx="1143000" cy="457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800"/>
              </a:lnSpc>
            </a:pPr>
            <a:r>
              <a:rPr lang="bg-BG" dirty="0" smtClean="0">
                <a:solidFill>
                  <a:schemeClr val="tx1"/>
                </a:solidFill>
                <a:latin typeface="Candara" panose="020E0502030303020204" pitchFamily="34" charset="0"/>
              </a:rPr>
              <a:t>крайна</a:t>
            </a:r>
          </a:p>
          <a:p>
            <a:pPr algn="r">
              <a:lnSpc>
                <a:spcPts val="1800"/>
              </a:lnSpc>
            </a:pPr>
            <a:r>
              <a:rPr lang="bg-BG" dirty="0" smtClean="0">
                <a:solidFill>
                  <a:schemeClr val="tx1"/>
                </a:solidFill>
                <a:latin typeface="Candara" panose="020E0502030303020204" pitchFamily="34" charset="0"/>
              </a:rPr>
              <a:t>стойност</a:t>
            </a:r>
            <a:endParaRPr lang="bg-BG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 flipH="1">
            <a:off x="6761769" y="3422829"/>
            <a:ext cx="1295400" cy="1530171"/>
            <a:chOff x="937865" y="4648405"/>
            <a:chExt cx="1165073" cy="1530171"/>
          </a:xfrm>
        </p:grpSpPr>
        <p:sp>
          <p:nvSpPr>
            <p:cNvPr id="52" name="Text Placeholder 2"/>
            <p:cNvSpPr txBox="1">
              <a:spLocks/>
            </p:cNvSpPr>
            <p:nvPr/>
          </p:nvSpPr>
          <p:spPr>
            <a:xfrm>
              <a:off x="937865" y="4648405"/>
              <a:ext cx="1158843" cy="609600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sz="1800" b="0" dirty="0" smtClean="0">
                  <a:solidFill>
                    <a:schemeClr val="bg1"/>
                  </a:solidFill>
                </a:rPr>
                <a:t>Завършва рязко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2102937" y="4668432"/>
              <a:ext cx="1" cy="1510144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2" name="Rectangle 61"/>
          <p:cNvSpPr/>
          <p:nvPr/>
        </p:nvSpPr>
        <p:spPr>
          <a:xfrm rot="3092864">
            <a:off x="6766129" y="4987194"/>
            <a:ext cx="942112" cy="46603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388C"/>
                </a:solidFill>
                <a:latin typeface="Candara" panose="020E0502030303020204" pitchFamily="34" charset="0"/>
              </a:rPr>
              <a:t>Край</a:t>
            </a:r>
            <a:endParaRPr lang="bg-BG" b="1" dirty="0">
              <a:solidFill>
                <a:srgbClr val="FF388C"/>
              </a:solidFill>
              <a:latin typeface="Candara" panose="020E0502030303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 flipH="1">
            <a:off x="169247" y="3161787"/>
            <a:ext cx="1430956" cy="2248413"/>
            <a:chOff x="321057" y="3815719"/>
            <a:chExt cx="1286991" cy="2248413"/>
          </a:xfrm>
        </p:grpSpPr>
        <p:sp>
          <p:nvSpPr>
            <p:cNvPr id="21" name="Text Placeholder 2"/>
            <p:cNvSpPr txBox="1">
              <a:spLocks/>
            </p:cNvSpPr>
            <p:nvPr/>
          </p:nvSpPr>
          <p:spPr>
            <a:xfrm>
              <a:off x="321059" y="4686361"/>
              <a:ext cx="1286989" cy="609600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bg-BG" sz="1800" b="0" dirty="0" smtClean="0">
                  <a:solidFill>
                    <a:schemeClr val="bg1"/>
                  </a:solidFill>
                </a:rPr>
                <a:t>Тези са</a:t>
              </a:r>
              <a:br>
                <a:rPr lang="bg-BG" sz="1800" b="0" dirty="0" smtClean="0">
                  <a:solidFill>
                    <a:schemeClr val="bg1"/>
                  </a:solidFill>
                </a:rPr>
              </a:br>
              <a:r>
                <a:rPr lang="bg-BG" sz="1800" b="0" dirty="0" smtClean="0">
                  <a:solidFill>
                    <a:schemeClr val="bg1"/>
                  </a:solidFill>
                </a:rPr>
                <a:t>разменени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321057" y="3815719"/>
              <a:ext cx="2" cy="2248413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56637365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Реализация</a:t>
            </a:r>
          </a:p>
          <a:p>
            <a:pPr lvl="1"/>
            <a:r>
              <a:rPr lang="en-US" dirty="0" err="1" smtClean="0">
                <a:solidFill>
                  <a:srgbClr val="FF388C"/>
                </a:solidFill>
              </a:rPr>
              <a:t>Cubic.In</a:t>
            </a:r>
            <a:r>
              <a:rPr lang="en-US" dirty="0" smtClean="0">
                <a:solidFill>
                  <a:srgbClr val="FF388C"/>
                </a:solidFill>
              </a:rPr>
              <a:t> </a:t>
            </a:r>
            <a:r>
              <a:rPr lang="bg-BG" dirty="0" smtClean="0"/>
              <a:t>– плавно начало, рязък край</a:t>
            </a:r>
          </a:p>
          <a:p>
            <a:pPr lvl="1"/>
            <a:r>
              <a:rPr lang="en-US" dirty="0" err="1" smtClean="0">
                <a:solidFill>
                  <a:srgbClr val="FF388C"/>
                </a:solidFill>
              </a:rPr>
              <a:t>Cubic.Out</a:t>
            </a:r>
            <a:r>
              <a:rPr lang="en-US" dirty="0" smtClean="0"/>
              <a:t> –</a:t>
            </a:r>
            <a:r>
              <a:rPr lang="bg-BG" dirty="0" smtClean="0"/>
              <a:t> рязко начало, плавен край</a:t>
            </a:r>
          </a:p>
          <a:p>
            <a:pPr lvl="1"/>
            <a:r>
              <a:rPr lang="en-US" dirty="0" err="1" smtClean="0">
                <a:solidFill>
                  <a:srgbClr val="FF388C"/>
                </a:solidFill>
              </a:rPr>
              <a:t>Cubic.InOut</a:t>
            </a:r>
            <a:r>
              <a:rPr lang="en-US" dirty="0" smtClean="0"/>
              <a:t> – </a:t>
            </a:r>
            <a:r>
              <a:rPr lang="bg-BG" dirty="0" smtClean="0"/>
              <a:t>плавно начало, плавен край</a:t>
            </a:r>
          </a:p>
        </p:txBody>
      </p:sp>
      <p:pic>
        <p:nvPicPr>
          <p:cNvPr id="1229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667000"/>
            <a:ext cx="277517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23" y="2667000"/>
            <a:ext cx="277517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667000"/>
            <a:ext cx="277517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12513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По-различно движение</a:t>
            </a:r>
          </a:p>
          <a:p>
            <a:pPr lvl="1"/>
            <a:r>
              <a:rPr lang="bg-BG" dirty="0" smtClean="0"/>
              <a:t>Еластичност в края</a:t>
            </a:r>
          </a:p>
          <a:p>
            <a:pPr lvl="1"/>
            <a:r>
              <a:rPr lang="bg-BG" dirty="0" smtClean="0"/>
              <a:t>Използвана константа </a:t>
            </a:r>
            <a:r>
              <a:rPr lang="en-US" dirty="0" err="1" smtClean="0">
                <a:solidFill>
                  <a:srgbClr val="FF388C"/>
                </a:solidFill>
              </a:rPr>
              <a:t>Elastic.Out</a:t>
            </a:r>
            <a:endParaRPr lang="bg-BG" dirty="0" smtClean="0">
              <a:solidFill>
                <a:srgbClr val="FF388C"/>
              </a:solidFill>
            </a:endParaRPr>
          </a:p>
          <a:p>
            <a:pPr lvl="1"/>
            <a:endParaRPr lang="bg-BG" dirty="0"/>
          </a:p>
        </p:txBody>
      </p:sp>
      <p:pic>
        <p:nvPicPr>
          <p:cNvPr id="1331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81200"/>
            <a:ext cx="6477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167751"/>
      </p:ext>
    </p:extLst>
  </p:cSld>
  <p:clrMapOvr>
    <a:masterClrMapping/>
  </p:clrMapOvr>
  <p:transition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 още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Други възможности на </a:t>
            </a:r>
            <a:r>
              <a:rPr lang="en-US" dirty="0" smtClean="0"/>
              <a:t>Tween</a:t>
            </a:r>
          </a:p>
          <a:p>
            <a:pPr lvl="1"/>
            <a:r>
              <a:rPr lang="bg-BG" dirty="0" smtClean="0"/>
              <a:t>Потребителска функция за плавност</a:t>
            </a:r>
          </a:p>
          <a:p>
            <a:pPr lvl="1"/>
            <a:r>
              <a:rPr lang="bg-BG" dirty="0" smtClean="0"/>
              <a:t>Фиксиран брой повторения на движението</a:t>
            </a:r>
          </a:p>
          <a:p>
            <a:pPr lvl="1"/>
            <a:r>
              <a:rPr lang="bg-BG" dirty="0" smtClean="0"/>
              <a:t>Групиране на анимации</a:t>
            </a:r>
          </a:p>
          <a:p>
            <a:pPr lvl="1"/>
            <a:r>
              <a:rPr lang="bg-BG" dirty="0" smtClean="0"/>
              <a:t>Обратна връзка (</a:t>
            </a:r>
            <a:r>
              <a:rPr lang="en-US" dirty="0" smtClean="0"/>
              <a:t>call-back)</a:t>
            </a:r>
            <a:r>
              <a:rPr lang="bg-BG" dirty="0" smtClean="0"/>
              <a:t> в началото, в края или в моментното състояние</a:t>
            </a:r>
          </a:p>
          <a:p>
            <a:pPr lvl="1"/>
            <a:r>
              <a:rPr lang="bg-BG" dirty="0" smtClean="0"/>
              <a:t>Относителни промени и </a:t>
            </a:r>
            <a:r>
              <a:rPr lang="bg-BG" dirty="0" err="1" smtClean="0"/>
              <a:t>интерполиране</a:t>
            </a:r>
            <a:endParaRPr lang="bg-BG" dirty="0" smtClean="0"/>
          </a:p>
          <a:p>
            <a:pPr lvl="1"/>
            <a:r>
              <a:rPr lang="bg-BG" dirty="0" smtClean="0"/>
              <a:t>Използване за неграфични цели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26313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Библиотека </a:t>
            </a:r>
            <a:r>
              <a:rPr lang="en-US" dirty="0" err="1" smtClean="0"/>
              <a:t>dat.GUI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96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Интерактивни стойности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Библиотека </a:t>
            </a:r>
            <a:r>
              <a:rPr lang="en-US" b="0" dirty="0" err="1" smtClean="0">
                <a:solidFill>
                  <a:srgbClr val="FF388C"/>
                </a:solidFill>
              </a:rPr>
              <a:t>dat.GUI</a:t>
            </a:r>
            <a:endParaRPr lang="bg-BG" b="0" dirty="0">
              <a:solidFill>
                <a:srgbClr val="FF388C"/>
              </a:solidFill>
            </a:endParaRPr>
          </a:p>
          <a:p>
            <a:pPr lvl="1"/>
            <a:r>
              <a:rPr lang="bg-BG" dirty="0" smtClean="0"/>
              <a:t>Налична </a:t>
            </a:r>
            <a:r>
              <a:rPr lang="bg-BG" dirty="0"/>
              <a:t>на </a:t>
            </a:r>
            <a:r>
              <a:rPr lang="en-US" dirty="0" smtClean="0"/>
              <a:t>[</a:t>
            </a:r>
            <a:r>
              <a:rPr lang="en-US" dirty="0" smtClean="0">
                <a:hlinkClick r:id="rId2"/>
              </a:rPr>
              <a:t>github.com/</a:t>
            </a:r>
            <a:r>
              <a:rPr lang="en-US" dirty="0" err="1" smtClean="0">
                <a:hlinkClick r:id="rId2"/>
              </a:rPr>
              <a:t>dataarts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dat.gui</a:t>
            </a:r>
            <a:r>
              <a:rPr lang="en-US" dirty="0"/>
              <a:t>]</a:t>
            </a:r>
          </a:p>
          <a:p>
            <a:pPr lvl="1"/>
            <a:r>
              <a:rPr lang="bg-BG" dirty="0" smtClean="0"/>
              <a:t>Има </a:t>
            </a:r>
            <a:r>
              <a:rPr lang="bg-BG" dirty="0"/>
              <a:t>я и в </a:t>
            </a:r>
            <a:r>
              <a:rPr lang="en-GB" dirty="0">
                <a:solidFill>
                  <a:srgbClr val="FF388C"/>
                </a:solidFill>
              </a:rPr>
              <a:t>examples\</a:t>
            </a:r>
            <a:r>
              <a:rPr lang="en-GB" dirty="0" err="1">
                <a:solidFill>
                  <a:srgbClr val="FF388C"/>
                </a:solidFill>
              </a:rPr>
              <a:t>js</a:t>
            </a:r>
            <a:r>
              <a:rPr lang="en-GB" dirty="0">
                <a:solidFill>
                  <a:srgbClr val="FF388C"/>
                </a:solidFill>
              </a:rPr>
              <a:t>\libs</a:t>
            </a:r>
            <a:endParaRPr lang="bg-BG" dirty="0">
              <a:solidFill>
                <a:srgbClr val="FF388C"/>
              </a:solidFill>
            </a:endParaRPr>
          </a:p>
          <a:p>
            <a:pPr lvl="1"/>
            <a:r>
              <a:rPr lang="bg-BG" dirty="0"/>
              <a:t>Ще ползваме </a:t>
            </a:r>
            <a:r>
              <a:rPr lang="en-US" dirty="0">
                <a:solidFill>
                  <a:srgbClr val="FF388C"/>
                </a:solidFill>
              </a:rPr>
              <a:t>dat.gui.min.js</a:t>
            </a:r>
          </a:p>
          <a:p>
            <a:r>
              <a:rPr lang="bg-BG" dirty="0" smtClean="0"/>
              <a:t>Роля</a:t>
            </a:r>
            <a:endParaRPr lang="bg-BG" b="0" dirty="0">
              <a:solidFill>
                <a:srgbClr val="FF388C"/>
              </a:solidFill>
            </a:endParaRPr>
          </a:p>
          <a:p>
            <a:pPr lvl="1"/>
            <a:r>
              <a:rPr lang="bg-BG" dirty="0" smtClean="0"/>
              <a:t>Графичен интерфейс за интерактивна промяна на стойности</a:t>
            </a:r>
            <a:endParaRPr lang="en-US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7150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Движение по линия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Параметри</a:t>
            </a:r>
          </a:p>
          <a:p>
            <a:pPr lvl="1"/>
            <a:r>
              <a:rPr lang="bg-BG" dirty="0" smtClean="0"/>
              <a:t>Изисква точно един параметър</a:t>
            </a:r>
          </a:p>
          <a:p>
            <a:pPr marL="739775" lvl="2"/>
            <a:r>
              <a:rPr lang="bg-BG" dirty="0" smtClean="0"/>
              <a:t>(ако са повече, те са зависими)</a:t>
            </a:r>
          </a:p>
          <a:p>
            <a:pPr lvl="1"/>
            <a:r>
              <a:rPr lang="bg-BG" dirty="0" smtClean="0"/>
              <a:t>Най-често параметър е времето</a:t>
            </a:r>
          </a:p>
          <a:p>
            <a:r>
              <a:rPr lang="bg-BG" dirty="0" smtClean="0"/>
              <a:t>Реализации</a:t>
            </a:r>
          </a:p>
          <a:p>
            <a:pPr lvl="1"/>
            <a:r>
              <a:rPr lang="bg-BG" dirty="0" smtClean="0"/>
              <a:t>Чрез вектор на скоростта</a:t>
            </a:r>
          </a:p>
          <a:p>
            <a:pPr lvl="1"/>
            <a:r>
              <a:rPr lang="bg-BG" dirty="0" smtClean="0"/>
              <a:t>Чрез линейна комбинация</a:t>
            </a:r>
          </a:p>
          <a:p>
            <a:pPr lvl="1"/>
            <a:r>
              <a:rPr lang="bg-BG" dirty="0" smtClean="0"/>
              <a:t>Чрез уравнение на движението</a:t>
            </a:r>
          </a:p>
        </p:txBody>
      </p:sp>
    </p:spTree>
    <p:extLst>
      <p:ext uri="{BB962C8B-B14F-4D97-AF65-F5344CB8AC3E}">
        <p14:creationId xmlns:p14="http://schemas.microsoft.com/office/powerpoint/2010/main" val="2030190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Използване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Стъпки</a:t>
            </a:r>
          </a:p>
          <a:p>
            <a:pPr lvl="1"/>
            <a:r>
              <a:rPr lang="bg-BG" dirty="0" smtClean="0"/>
              <a:t>Включване чрез </a:t>
            </a:r>
            <a:r>
              <a:rPr lang="en-US" dirty="0" smtClean="0">
                <a:solidFill>
                  <a:srgbClr val="FF388C"/>
                </a:solidFill>
              </a:rPr>
              <a:t>&lt;script&gt;</a:t>
            </a:r>
          </a:p>
          <a:p>
            <a:pPr lvl="1"/>
            <a:r>
              <a:rPr lang="bg-BG" dirty="0" smtClean="0"/>
              <a:t>Създаване на обект, пакетиращ стойности</a:t>
            </a:r>
          </a:p>
          <a:p>
            <a:pPr lvl="1"/>
            <a:r>
              <a:rPr lang="bg-BG" dirty="0" smtClean="0"/>
              <a:t>Създаване на </a:t>
            </a:r>
            <a:r>
              <a:rPr lang="bg-BG" dirty="0" smtClean="0"/>
              <a:t>панел с този обект</a:t>
            </a:r>
            <a:endParaRPr lang="bg-BG" dirty="0" smtClean="0"/>
          </a:p>
          <a:p>
            <a:pPr lvl="1"/>
            <a:r>
              <a:rPr lang="bg-BG" dirty="0" smtClean="0"/>
              <a:t>Реагиране при промяна на стойност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Първи пример</a:t>
            </a:r>
            <a:endParaRPr lang="bg-B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bg-BG" dirty="0" smtClean="0"/>
                  <a:t>Контрол на линейна комбинация</a:t>
                </a:r>
              </a:p>
              <a:p>
                <a:pPr lvl="1"/>
                <a:r>
                  <a:rPr lang="bg-BG" dirty="0" smtClean="0"/>
                  <a:t>Обект се движи с линейна комбинация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i="1" dirty="0" err="1" smtClean="0">
                        <a:solidFill>
                          <a:srgbClr val="FF388C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err="1" smtClean="0">
                        <a:solidFill>
                          <a:srgbClr val="FF388C"/>
                        </a:solidFill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solidFill>
                          <a:srgbClr val="FF388C"/>
                        </a:solidFill>
                        <a:latin typeface="Cambria Math"/>
                      </a:rPr>
                      <m:t>𝑘𝑄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bg-BG" dirty="0" smtClean="0"/>
                  <a:t>между две крайни точки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bg-BG" dirty="0" smtClean="0"/>
                  <a:t> и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𝑄</m:t>
                    </m:r>
                  </m:oMath>
                </a14:m>
                <a:endParaRPr lang="bg-BG" dirty="0" smtClean="0"/>
              </a:p>
              <a:p>
                <a:pPr lvl="1"/>
                <a:r>
                  <a:rPr lang="bg-BG" dirty="0" smtClean="0"/>
                  <a:t>Коефициентът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bg-BG" dirty="0" smtClean="0"/>
                  <a:t> се </a:t>
                </a:r>
                <a:r>
                  <a:rPr lang="bg-BG" dirty="0" smtClean="0"/>
                  <a:t>променя </a:t>
                </a:r>
                <a:r>
                  <a:rPr lang="bg-BG" dirty="0" smtClean="0"/>
                  <a:t>интерактивно</a:t>
                </a:r>
                <a:r>
                  <a:rPr lang="en-US" dirty="0" smtClean="0"/>
                  <a:t> </a:t>
                </a:r>
                <a:r>
                  <a:rPr lang="bg-BG" dirty="0" smtClean="0"/>
                  <a:t>и </a:t>
                </a:r>
                <a:r>
                  <a:rPr lang="bg-BG" dirty="0" smtClean="0"/>
                  <a:t>е </a:t>
                </a:r>
                <a:r>
                  <a:rPr lang="bg-BG" dirty="0" smtClean="0"/>
                  <a:t>ограничен в диапазона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FF388C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bg-BG" dirty="0" smtClean="0"/>
                  <a:t>При промяна на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bg-BG" dirty="0" smtClean="0"/>
                  <a:t>да се променя в реално време положението на обекта</a:t>
                </a:r>
                <a:endParaRPr lang="bg-BG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/>
                <a:stretch>
                  <a:fillRect l="-2242" r="-1943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597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bg-BG" dirty="0" smtClean="0"/>
                  <a:t>Реализация</a:t>
                </a:r>
              </a:p>
              <a:p>
                <a:pPr lvl="1"/>
                <a:r>
                  <a:rPr lang="bg-BG" dirty="0" smtClean="0"/>
                  <a:t>Създаване на обект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{</m:t>
                    </m:r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:0.5}</m:t>
                    </m:r>
                  </m:oMath>
                </a14:m>
                <a:r>
                  <a:rPr lang="bg-BG" dirty="0" smtClean="0"/>
                  <a:t>, определящ</a:t>
                </a:r>
                <a:r>
                  <a:rPr lang="en-US" dirty="0" smtClean="0"/>
                  <a:t> </a:t>
                </a:r>
                <a:r>
                  <a:rPr lang="bg-BG" dirty="0" smtClean="0"/>
                  <a:t>името, типа и началната стойност на интерактивния елемент</a:t>
                </a:r>
              </a:p>
              <a:p>
                <a:pPr lvl="1"/>
                <a:r>
                  <a:rPr lang="bg-BG" dirty="0" smtClean="0"/>
                  <a:t>Създаване на интерактивен </a:t>
                </a:r>
                <a:r>
                  <a:rPr lang="en-US" dirty="0" err="1" smtClean="0"/>
                  <a:t>dat.GUI</a:t>
                </a:r>
                <a:r>
                  <a:rPr lang="en-US" dirty="0" smtClean="0"/>
                  <a:t> </a:t>
                </a:r>
                <a:r>
                  <a:rPr lang="bg-BG" dirty="0" smtClean="0"/>
                  <a:t>панел с </a:t>
                </a:r>
                <a:r>
                  <a:rPr lang="en-GB" dirty="0" smtClean="0">
                    <a:solidFill>
                      <a:srgbClr val="FF388C"/>
                    </a:solidFill>
                  </a:rPr>
                  <a:t>new </a:t>
                </a:r>
                <a:r>
                  <a:rPr lang="en-GB" dirty="0" err="1" smtClean="0">
                    <a:solidFill>
                      <a:srgbClr val="FF388C"/>
                    </a:solidFill>
                  </a:rPr>
                  <a:t>dat.GUI</a:t>
                </a:r>
                <a:endParaRPr lang="en-GB" dirty="0" smtClean="0">
                  <a:solidFill>
                    <a:srgbClr val="FF388C"/>
                  </a:solidFill>
                </a:endParaRPr>
              </a:p>
              <a:p>
                <a:pPr lvl="1"/>
                <a:r>
                  <a:rPr lang="bg-BG" dirty="0" smtClean="0"/>
                  <a:t>Създаване на контролер за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bg-BG" dirty="0" smtClean="0"/>
                  <a:t> с метода </a:t>
                </a:r>
                <a:r>
                  <a:rPr lang="en-US" dirty="0" smtClean="0">
                    <a:solidFill>
                      <a:srgbClr val="FF388C"/>
                    </a:solidFill>
                  </a:rPr>
                  <a:t>add</a:t>
                </a:r>
                <a:r>
                  <a:rPr lang="bg-BG" dirty="0" smtClean="0"/>
                  <a:t> и позволен диапазон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endParaRPr lang="bg-BG" dirty="0">
                  <a:solidFill>
                    <a:srgbClr val="FF388C"/>
                  </a:solidFill>
                </a:endParaRPr>
              </a:p>
              <a:p>
                <a:pPr lvl="1"/>
                <a:r>
                  <a:rPr lang="bg-BG" dirty="0" smtClean="0"/>
                  <a:t>Незадължително оформяне чрез долепяне на панела до десния край</a:t>
                </a:r>
                <a:endParaRPr lang="bg-BG" dirty="0"/>
              </a:p>
            </p:txBody>
          </p:sp>
        </mc:Choice>
        <mc:Fallback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/>
                <a:stretch>
                  <a:fillRect l="-2242" t="-1395" r="-134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97490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81200"/>
            <a:ext cx="6477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bg-BG" dirty="0" smtClean="0"/>
                  <a:t>Резултат</a:t>
                </a:r>
              </a:p>
              <a:p>
                <a:pPr lvl="1"/>
                <a:r>
                  <a:rPr lang="bg-BG" dirty="0" smtClean="0"/>
                  <a:t>Възможност за въвеждане на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bg-BG" dirty="0" smtClean="0"/>
                  <a:t> или на промяната му с плъзгач</a:t>
                </a:r>
                <a:endParaRPr lang="bg-BG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3"/>
                <a:stretch>
                  <a:fillRect l="-2242" t="-139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 flipH="1">
            <a:off x="3276600" y="2895600"/>
            <a:ext cx="2160494" cy="609600"/>
            <a:chOff x="-227209" y="4686361"/>
            <a:chExt cx="1943132" cy="609600"/>
          </a:xfrm>
        </p:grpSpPr>
        <p:sp>
          <p:nvSpPr>
            <p:cNvPr id="6" name="Text Placeholder 2"/>
            <p:cNvSpPr txBox="1">
              <a:spLocks/>
            </p:cNvSpPr>
            <p:nvPr/>
          </p:nvSpPr>
          <p:spPr>
            <a:xfrm>
              <a:off x="252527" y="4686361"/>
              <a:ext cx="1463396" cy="609600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bg-BG" sz="1800" b="0" dirty="0" smtClean="0">
                  <a:solidFill>
                    <a:schemeClr val="bg1"/>
                  </a:solidFill>
                </a:rPr>
                <a:t>Интерактивен панел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-227209" y="4686361"/>
              <a:ext cx="1850410" cy="0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" name="Group 9"/>
          <p:cNvGrpSpPr/>
          <p:nvPr/>
        </p:nvGrpSpPr>
        <p:grpSpPr>
          <a:xfrm flipH="1">
            <a:off x="5486400" y="2958353"/>
            <a:ext cx="1102658" cy="1143000"/>
            <a:chOff x="252528" y="3924361"/>
            <a:chExt cx="991722" cy="1143000"/>
          </a:xfrm>
        </p:grpSpPr>
        <p:sp>
          <p:nvSpPr>
            <p:cNvPr id="11" name="Text Placeholder 2"/>
            <p:cNvSpPr txBox="1">
              <a:spLocks/>
            </p:cNvSpPr>
            <p:nvPr/>
          </p:nvSpPr>
          <p:spPr>
            <a:xfrm>
              <a:off x="252528" y="4686361"/>
              <a:ext cx="991722" cy="381000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bg-BG" sz="1800" b="0" dirty="0" smtClean="0">
                  <a:solidFill>
                    <a:schemeClr val="bg1"/>
                  </a:solidFill>
                </a:rPr>
                <a:t>Плъзгач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252528" y="3924361"/>
              <a:ext cx="8062" cy="1143000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5" name="Group 14"/>
          <p:cNvGrpSpPr/>
          <p:nvPr/>
        </p:nvGrpSpPr>
        <p:grpSpPr>
          <a:xfrm flipH="1">
            <a:off x="7391400" y="1609165"/>
            <a:ext cx="1102658" cy="1120588"/>
            <a:chOff x="252528" y="4686361"/>
            <a:chExt cx="991722" cy="1120588"/>
          </a:xfrm>
        </p:grpSpPr>
        <p:sp>
          <p:nvSpPr>
            <p:cNvPr id="16" name="Text Placeholder 2"/>
            <p:cNvSpPr txBox="1">
              <a:spLocks/>
            </p:cNvSpPr>
            <p:nvPr/>
          </p:nvSpPr>
          <p:spPr>
            <a:xfrm>
              <a:off x="252528" y="4686361"/>
              <a:ext cx="991722" cy="640976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sz="1800" b="0" dirty="0" smtClean="0">
                  <a:solidFill>
                    <a:schemeClr val="bg1"/>
                  </a:solidFill>
                </a:rPr>
                <a:t>Числово поле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 flipV="1">
              <a:off x="1244250" y="4686361"/>
              <a:ext cx="0" cy="1120588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36431988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200400" y="3886200"/>
            <a:ext cx="2743200" cy="2743200"/>
          </a:xfrm>
          <a:prstGeom prst="rect">
            <a:avLst/>
          </a:prstGeom>
          <a:solidFill>
            <a:srgbClr val="4F81BD">
              <a:alpha val="20000"/>
            </a:srgbClr>
          </a:solidFill>
          <a:ln w="3175">
            <a:solidFill>
              <a:srgbClr val="4F81BD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Няколко стойности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bg-BG" dirty="0" smtClean="0"/>
                  <a:t>Интерактивни координати</a:t>
                </a:r>
              </a:p>
              <a:p>
                <a:pPr lvl="1"/>
                <a:r>
                  <a:rPr lang="bg-BG" dirty="0" smtClean="0"/>
                  <a:t>Промяна на хоризонталната позиция на пилоните: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bg-BG" dirty="0" smtClean="0"/>
                  <a:t> и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dirty="0" smtClean="0">
                  <a:solidFill>
                    <a:srgbClr val="FF388C"/>
                  </a:solidFill>
                </a:endParaRPr>
              </a:p>
              <a:p>
                <a:pPr lvl="1"/>
                <a:r>
                  <a:rPr lang="bg-BG" dirty="0" smtClean="0"/>
                  <a:t>Създаваме контролери</a:t>
                </a:r>
                <a:r>
                  <a:rPr lang="bg-BG" dirty="0"/>
                  <a:t> </a:t>
                </a:r>
                <a:r>
                  <a:rPr lang="bg-BG" dirty="0" smtClean="0"/>
                  <a:t>с ограничения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/>
                <a:stretch>
                  <a:fillRect l="-2242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650923" y="5263106"/>
            <a:ext cx="571500" cy="457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X</a:t>
            </a:r>
            <a:endParaRPr lang="bg-BG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 flipH="1">
            <a:off x="1523999" y="4662055"/>
            <a:ext cx="1891147" cy="609600"/>
            <a:chOff x="115460" y="4686361"/>
            <a:chExt cx="1700884" cy="609600"/>
          </a:xfrm>
        </p:grpSpPr>
        <p:sp>
          <p:nvSpPr>
            <p:cNvPr id="18" name="Text Placeholder 2"/>
            <p:cNvSpPr txBox="1">
              <a:spLocks/>
            </p:cNvSpPr>
            <p:nvPr/>
          </p:nvSpPr>
          <p:spPr>
            <a:xfrm>
              <a:off x="937866" y="4686361"/>
              <a:ext cx="878478" cy="609600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bg-BG" sz="1800" b="0" dirty="0" smtClean="0">
                  <a:solidFill>
                    <a:schemeClr val="bg1"/>
                  </a:solidFill>
                </a:rPr>
                <a:t>Зона на пилон </a:t>
              </a:r>
              <a:r>
                <a:rPr lang="en-US" sz="1800" b="0" dirty="0" smtClean="0">
                  <a:solidFill>
                    <a:schemeClr val="bg1"/>
                  </a:solidFill>
                </a:rPr>
                <a:t>P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15460" y="4686361"/>
              <a:ext cx="1700884" cy="0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9" name="Straight Arrow Connector 8"/>
          <p:cNvCxnSpPr>
            <a:stCxn id="21" idx="1"/>
            <a:endCxn id="21" idx="3"/>
          </p:cNvCxnSpPr>
          <p:nvPr/>
        </p:nvCxnSpPr>
        <p:spPr>
          <a:xfrm>
            <a:off x="3200400" y="5257800"/>
            <a:ext cx="27432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1" idx="0"/>
          </p:cNvCxnSpPr>
          <p:nvPr/>
        </p:nvCxnSpPr>
        <p:spPr>
          <a:xfrm flipV="1">
            <a:off x="4565075" y="3886200"/>
            <a:ext cx="6925" cy="1376906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1" idx="2"/>
          </p:cNvCxnSpPr>
          <p:nvPr/>
        </p:nvCxnSpPr>
        <p:spPr>
          <a:xfrm>
            <a:off x="4572000" y="5263106"/>
            <a:ext cx="0" cy="1366294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79325" y="3783106"/>
            <a:ext cx="571500" cy="4572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Z</a:t>
            </a:r>
            <a:endParaRPr lang="bg-BG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 flipH="1">
            <a:off x="4724396" y="4114800"/>
            <a:ext cx="990601" cy="2286000"/>
          </a:xfrm>
          <a:prstGeom prst="rect">
            <a:avLst/>
          </a:prstGeom>
          <a:solidFill>
            <a:srgbClr val="FF388C">
              <a:alpha val="10196"/>
            </a:srgbClr>
          </a:solidFill>
          <a:ln w="3175">
            <a:solidFill>
              <a:srgbClr val="FF388C"/>
            </a:solidFill>
            <a:prstDash val="dash"/>
          </a:ln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3600" b="1" kern="1200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  <a:defRPr lang="en-US" sz="3200" kern="1200" dirty="0" smtClean="0">
                <a:ln w="3175">
                  <a:noFill/>
                  <a:prstDash val="solid"/>
                </a:ln>
                <a:solidFill>
                  <a:schemeClr val="accent1"/>
                </a:solidFill>
                <a:effectLst/>
                <a:latin typeface="Candara" panose="020E05020303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bg-BG" sz="2400" kern="120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g-BG" sz="1800" b="0" dirty="0">
              <a:solidFill>
                <a:srgbClr val="FF388C"/>
              </a:solidFill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 flipH="1">
            <a:off x="3429000" y="4114800"/>
            <a:ext cx="990600" cy="2286000"/>
          </a:xfrm>
          <a:prstGeom prst="rect">
            <a:avLst/>
          </a:prstGeom>
          <a:solidFill>
            <a:srgbClr val="FF388C">
              <a:alpha val="10196"/>
            </a:srgbClr>
          </a:solidFill>
          <a:ln w="3175">
            <a:solidFill>
              <a:srgbClr val="FF388C"/>
            </a:solidFill>
            <a:prstDash val="dash"/>
          </a:ln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3600" b="1" kern="1200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  <a:defRPr lang="en-US" sz="3200" kern="1200" dirty="0" smtClean="0">
                <a:ln w="3175">
                  <a:noFill/>
                  <a:prstDash val="solid"/>
                </a:ln>
                <a:solidFill>
                  <a:schemeClr val="accent1"/>
                </a:solidFill>
                <a:effectLst/>
                <a:latin typeface="Candara" panose="020E05020303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bg-BG" sz="2400" kern="120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bg-BG" sz="1800" b="0" dirty="0">
              <a:solidFill>
                <a:srgbClr val="FF388C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5714997" y="5463994"/>
            <a:ext cx="2088574" cy="609600"/>
            <a:chOff x="788338" y="4686361"/>
            <a:chExt cx="1878449" cy="609600"/>
          </a:xfrm>
        </p:grpSpPr>
        <p:sp>
          <p:nvSpPr>
            <p:cNvPr id="37" name="Text Placeholder 2"/>
            <p:cNvSpPr txBox="1">
              <a:spLocks/>
            </p:cNvSpPr>
            <p:nvPr/>
          </p:nvSpPr>
          <p:spPr>
            <a:xfrm>
              <a:off x="788338" y="4686361"/>
              <a:ext cx="1028006" cy="609600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bg-BG" sz="1800" b="0" dirty="0" smtClean="0">
                  <a:solidFill>
                    <a:schemeClr val="bg1"/>
                  </a:solidFill>
                </a:rPr>
                <a:t>Зона на пилон </a:t>
              </a:r>
              <a:r>
                <a:rPr lang="en-US" sz="1800" b="0" dirty="0" smtClean="0">
                  <a:solidFill>
                    <a:schemeClr val="bg1"/>
                  </a:solidFill>
                </a:rPr>
                <a:t>Q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965903" y="5295961"/>
              <a:ext cx="1700884" cy="0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3187148" y="6400801"/>
            <a:ext cx="2749525" cy="15239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100" b="1" dirty="0" smtClean="0">
                <a:solidFill>
                  <a:srgbClr val="FF388C"/>
                </a:solidFill>
                <a:latin typeface="Candara" panose="020E0502030303020204" pitchFamily="34" charset="0"/>
              </a:rPr>
              <a:t>   -100                      -20         </a:t>
            </a:r>
            <a:r>
              <a:rPr lang="bg-BG" sz="1100" b="1" dirty="0" err="1" smtClean="0">
                <a:solidFill>
                  <a:srgbClr val="FF388C"/>
                </a:solidFill>
                <a:latin typeface="Candara" panose="020E0502030303020204" pitchFamily="34" charset="0"/>
              </a:rPr>
              <a:t>20</a:t>
            </a:r>
            <a:r>
              <a:rPr lang="bg-BG" sz="1100" b="1" dirty="0" smtClean="0">
                <a:solidFill>
                  <a:srgbClr val="FF388C"/>
                </a:solidFill>
                <a:latin typeface="Candara" panose="020E0502030303020204" pitchFamily="34" charset="0"/>
              </a:rPr>
              <a:t>                       100</a:t>
            </a:r>
            <a:endParaRPr lang="bg-BG" sz="1100" b="1" dirty="0">
              <a:solidFill>
                <a:srgbClr val="FF388C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87845" y="4010463"/>
            <a:ext cx="417355" cy="25986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bg-BG" sz="1100" b="1" dirty="0" smtClean="0">
                <a:solidFill>
                  <a:srgbClr val="FF388C"/>
                </a:solidFill>
                <a:latin typeface="Candara" panose="020E0502030303020204" pitchFamily="34" charset="0"/>
              </a:rPr>
              <a:t> 100</a:t>
            </a:r>
            <a:endParaRPr lang="bg-BG" sz="1100" b="1" dirty="0">
              <a:solidFill>
                <a:srgbClr val="FF388C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87845" y="6225569"/>
            <a:ext cx="417355" cy="25456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bg-BG" sz="1100" b="1" dirty="0" smtClean="0">
                <a:solidFill>
                  <a:srgbClr val="FF388C"/>
                </a:solidFill>
                <a:latin typeface="Candara" panose="020E0502030303020204" pitchFamily="34" charset="0"/>
              </a:rPr>
              <a:t>-100</a:t>
            </a:r>
            <a:endParaRPr lang="bg-BG" sz="1100" b="1" dirty="0">
              <a:solidFill>
                <a:srgbClr val="FF388C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63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Резултат</a:t>
            </a:r>
          </a:p>
          <a:p>
            <a:pPr lvl="1"/>
            <a:r>
              <a:rPr lang="bg-BG" dirty="0" smtClean="0"/>
              <a:t>Възможност за интерактивно преместване на всеки от пилоните</a:t>
            </a:r>
            <a:endParaRPr lang="bg-BG" dirty="0"/>
          </a:p>
        </p:txBody>
      </p:sp>
      <p:pic>
        <p:nvPicPr>
          <p:cNvPr id="1536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81200"/>
            <a:ext cx="6477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2203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Реструктуриране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Цел</a:t>
            </a:r>
          </a:p>
          <a:p>
            <a:pPr lvl="1"/>
            <a:r>
              <a:rPr lang="bg-BG" dirty="0" err="1" smtClean="0"/>
              <a:t>По-пригледен</a:t>
            </a:r>
            <a:r>
              <a:rPr lang="bg-BG" dirty="0" smtClean="0"/>
              <a:t> панел, особено при наличие на много елементи за контролиране</a:t>
            </a:r>
          </a:p>
          <a:p>
            <a:r>
              <a:rPr lang="bg-BG" dirty="0" smtClean="0"/>
              <a:t>Реализация</a:t>
            </a:r>
          </a:p>
          <a:p>
            <a:pPr lvl="1"/>
            <a:r>
              <a:rPr lang="bg-BG" dirty="0" smtClean="0"/>
              <a:t>Добавяне на собствени надписи с </a:t>
            </a:r>
            <a:r>
              <a:rPr lang="en-US" dirty="0" smtClean="0">
                <a:solidFill>
                  <a:srgbClr val="FF388C"/>
                </a:solidFill>
              </a:rPr>
              <a:t>name</a:t>
            </a:r>
            <a:endParaRPr lang="bg-BG" dirty="0" smtClean="0">
              <a:solidFill>
                <a:srgbClr val="FF388C"/>
              </a:solidFill>
            </a:endParaRPr>
          </a:p>
          <a:p>
            <a:pPr lvl="1"/>
            <a:r>
              <a:rPr lang="bg-BG" dirty="0" smtClean="0"/>
              <a:t>Групиране на елементите с </a:t>
            </a:r>
            <a:r>
              <a:rPr lang="en-US" dirty="0" err="1" smtClean="0">
                <a:solidFill>
                  <a:srgbClr val="FF388C"/>
                </a:solidFill>
              </a:rPr>
              <a:t>addFolder</a:t>
            </a:r>
            <a:endParaRPr lang="bg-BG" dirty="0">
              <a:solidFill>
                <a:srgbClr val="FF3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56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Резултат</a:t>
            </a:r>
          </a:p>
          <a:p>
            <a:pPr lvl="1"/>
            <a:r>
              <a:rPr lang="bg-BG" dirty="0" smtClean="0"/>
              <a:t>Групиране на стойностите</a:t>
            </a:r>
            <a:endParaRPr lang="bg-BG" dirty="0"/>
          </a:p>
        </p:txBody>
      </p:sp>
      <p:pic>
        <p:nvPicPr>
          <p:cNvPr id="1638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00200"/>
            <a:ext cx="6477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306665"/>
      </p:ext>
    </p:extLst>
  </p:cSld>
  <p:clrMapOvr>
    <a:masterClrMapping/>
  </p:clrMapOvr>
  <p:transition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Други типове данни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Избор на контролер</a:t>
            </a:r>
          </a:p>
          <a:p>
            <a:pPr lvl="1"/>
            <a:r>
              <a:rPr lang="bg-BG" dirty="0" smtClean="0"/>
              <a:t>Повечето контролери се създават според типа на началната стойност</a:t>
            </a:r>
          </a:p>
          <a:p>
            <a:pPr lvl="1"/>
            <a:r>
              <a:rPr lang="bg-BG" dirty="0" smtClean="0"/>
              <a:t>Булеви контролери – като </a:t>
            </a:r>
            <a:r>
              <a:rPr lang="bg-BG" dirty="0" err="1" smtClean="0"/>
              <a:t>чекбокс</a:t>
            </a:r>
            <a:endParaRPr lang="bg-BG" dirty="0" smtClean="0"/>
          </a:p>
          <a:p>
            <a:pPr lvl="1"/>
            <a:r>
              <a:rPr lang="bg-BG" dirty="0" smtClean="0"/>
              <a:t>Списъчни контролери – като падащ списък</a:t>
            </a:r>
          </a:p>
          <a:p>
            <a:pPr lvl="1"/>
            <a:r>
              <a:rPr lang="bg-BG" dirty="0" smtClean="0"/>
              <a:t>Процедурни контролери – като бутон</a:t>
            </a:r>
          </a:p>
          <a:p>
            <a:pPr lvl="1"/>
            <a:r>
              <a:rPr lang="bg-BG" dirty="0" smtClean="0"/>
              <a:t>Цветови контролери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776195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Пример за булев контролер</a:t>
            </a:r>
          </a:p>
          <a:p>
            <a:pPr lvl="1"/>
            <a:r>
              <a:rPr lang="bg-BG" dirty="0" smtClean="0"/>
              <a:t>Включване и изключване на въртенето на сцената и на обекта</a:t>
            </a:r>
            <a:endParaRPr lang="bg-BG" dirty="0"/>
          </a:p>
        </p:txBody>
      </p:sp>
      <p:pic>
        <p:nvPicPr>
          <p:cNvPr id="1741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81200"/>
            <a:ext cx="6477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668325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Вектор на скоростта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bg-BG" dirty="0" smtClean="0"/>
                  <a:t>Вектор на скоростта</a:t>
                </a:r>
              </a:p>
              <a:p>
                <a:pPr lvl="1"/>
                <a:r>
                  <a:rPr lang="bg-BG" dirty="0" smtClean="0"/>
                  <a:t>Движението се определя от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bg-BG" dirty="0" smtClean="0"/>
                  <a:t>На всеки кадър към центъра на обект се прибавя този вектор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solidFill>
                                  <a:srgbClr val="FF388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dirty="0" smtClean="0">
                                <a:solidFill>
                                  <a:srgbClr val="FF388C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388C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solidFill>
                                  <a:srgbClr val="FF388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rgbClr val="FF388C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388C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bg-BG" dirty="0" smtClean="0"/>
                  <a:t>Характеристики на движението</a:t>
                </a:r>
              </a:p>
              <a:p>
                <a:pPr lvl="1"/>
                <a:r>
                  <a:rPr lang="bg-BG" dirty="0" smtClean="0"/>
                  <a:t>Праволинейно и еднопосочно</a:t>
                </a:r>
              </a:p>
              <a:p>
                <a:pPr lvl="1"/>
                <a:r>
                  <a:rPr lang="bg-BG" dirty="0" smtClean="0"/>
                  <a:t>Равномерно и линейно зависимо от времето</a:t>
                </a:r>
                <a:endParaRPr lang="bg-BG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/>
                <a:stretch>
                  <a:fillRect l="-2242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287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Пример за списъчен контролер</a:t>
            </a:r>
          </a:p>
          <a:p>
            <a:pPr lvl="1"/>
            <a:r>
              <a:rPr lang="bg-BG" dirty="0" smtClean="0"/>
              <a:t>Избиране на скорост на въртене</a:t>
            </a:r>
          </a:p>
          <a:p>
            <a:pPr lvl="2"/>
            <a:r>
              <a:rPr lang="bg-BG" dirty="0" smtClean="0"/>
              <a:t>Чрез списък от стойности</a:t>
            </a:r>
            <a:r>
              <a:rPr lang="en-US" dirty="0" smtClean="0"/>
              <a:t> </a:t>
            </a:r>
            <a:r>
              <a:rPr lang="bg-BG" dirty="0" smtClean="0"/>
              <a:t>с масив </a:t>
            </a:r>
            <a:r>
              <a:rPr lang="en-US" dirty="0" smtClean="0">
                <a:solidFill>
                  <a:srgbClr val="FF388C"/>
                </a:solidFill>
              </a:rPr>
              <a:t>[…]</a:t>
            </a:r>
            <a:endParaRPr lang="bg-BG" dirty="0" smtClean="0">
              <a:solidFill>
                <a:srgbClr val="FF388C"/>
              </a:solidFill>
            </a:endParaRPr>
          </a:p>
          <a:p>
            <a:pPr lvl="2"/>
            <a:r>
              <a:rPr lang="bg-BG" dirty="0" smtClean="0"/>
              <a:t>Чрез списък от именувани стойности с обект </a:t>
            </a:r>
            <a:r>
              <a:rPr lang="en-US" dirty="0" smtClean="0">
                <a:solidFill>
                  <a:srgbClr val="FF388C"/>
                </a:solidFill>
              </a:rPr>
              <a:t>{…}</a:t>
            </a:r>
            <a:endParaRPr lang="bg-BG" dirty="0" smtClean="0">
              <a:solidFill>
                <a:srgbClr val="FF388C"/>
              </a:solidFill>
            </a:endParaRPr>
          </a:p>
          <a:p>
            <a:pPr lvl="1"/>
            <a:endParaRPr lang="bg-BG" dirty="0"/>
          </a:p>
        </p:txBody>
      </p:sp>
      <p:pic>
        <p:nvPicPr>
          <p:cNvPr id="1843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514600"/>
            <a:ext cx="3657600" cy="24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37012"/>
            <a:ext cx="3657600" cy="24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272803"/>
      </p:ext>
    </p:extLst>
  </p:cSld>
  <p:clrMapOvr>
    <a:masterClrMapping/>
  </p:clrMapOvr>
  <p:transition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Пример с цветови контролер</a:t>
            </a:r>
          </a:p>
          <a:p>
            <a:pPr lvl="1"/>
            <a:r>
              <a:rPr lang="bg-BG" dirty="0" smtClean="0"/>
              <a:t>Създаване с метода </a:t>
            </a:r>
            <a:r>
              <a:rPr lang="en-US" dirty="0" err="1" smtClean="0">
                <a:solidFill>
                  <a:srgbClr val="FF388C"/>
                </a:solidFill>
              </a:rPr>
              <a:t>addColor</a:t>
            </a:r>
            <a:endParaRPr lang="en-US" dirty="0" smtClean="0">
              <a:solidFill>
                <a:srgbClr val="FF388C"/>
              </a:solidFill>
            </a:endParaRPr>
          </a:p>
          <a:p>
            <a:pPr lvl="1"/>
            <a:r>
              <a:rPr lang="bg-BG" dirty="0" smtClean="0"/>
              <a:t>Реагиране докато се сменя, с </a:t>
            </a:r>
            <a:r>
              <a:rPr lang="en-US" dirty="0" err="1" smtClean="0">
                <a:solidFill>
                  <a:srgbClr val="FF388C"/>
                </a:solidFill>
              </a:rPr>
              <a:t>onChange</a:t>
            </a:r>
            <a:endParaRPr lang="bg-BG" dirty="0">
              <a:solidFill>
                <a:srgbClr val="FF388C"/>
              </a:solidFill>
            </a:endParaRPr>
          </a:p>
        </p:txBody>
      </p:sp>
      <p:pic>
        <p:nvPicPr>
          <p:cNvPr id="1945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81200"/>
            <a:ext cx="6477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702420"/>
      </p:ext>
    </p:extLst>
  </p:cSld>
  <p:clrMapOvr>
    <a:masterClrMapping/>
  </p:clrMapOvr>
  <p:transition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err="1" smtClean="0"/>
              <a:t>Интерактива</a:t>
            </a:r>
            <a:r>
              <a:rPr lang="bg-BG" dirty="0" smtClean="0"/>
              <a:t> навигация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07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Интерактивна навигация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Основна цел</a:t>
            </a:r>
          </a:p>
          <a:p>
            <a:pPr lvl="1"/>
            <a:r>
              <a:rPr lang="bg-BG" dirty="0" smtClean="0"/>
              <a:t>Движение на гледната точка, което е контролирано от потребителя</a:t>
            </a:r>
          </a:p>
          <a:p>
            <a:r>
              <a:rPr lang="bg-BG" dirty="0" smtClean="0"/>
              <a:t>Реализация</a:t>
            </a:r>
          </a:p>
          <a:p>
            <a:pPr lvl="1"/>
            <a:r>
              <a:rPr lang="bg-BG" dirty="0" smtClean="0"/>
              <a:t>С обща интерактивност като </a:t>
            </a:r>
            <a:r>
              <a:rPr lang="en-US" dirty="0" err="1" smtClean="0"/>
              <a:t>dat.GUI</a:t>
            </a:r>
            <a:endParaRPr lang="en-US" dirty="0"/>
          </a:p>
          <a:p>
            <a:pPr lvl="1"/>
            <a:r>
              <a:rPr lang="bg-BG" dirty="0" smtClean="0"/>
              <a:t>Ръчно, чрез обработване на събития</a:t>
            </a:r>
          </a:p>
          <a:p>
            <a:pPr lvl="1"/>
            <a:r>
              <a:rPr lang="bg-BG" dirty="0" smtClean="0"/>
              <a:t>Със специализирани модули за </a:t>
            </a:r>
            <a:r>
              <a:rPr lang="bg-BG" dirty="0" smtClean="0"/>
              <a:t>навигация, </a:t>
            </a:r>
            <a:r>
              <a:rPr lang="bg-BG" dirty="0" smtClean="0"/>
              <a:t>включени в </a:t>
            </a:r>
            <a:r>
              <a:rPr lang="en-US" dirty="0" smtClean="0"/>
              <a:t>Three.js</a:t>
            </a:r>
            <a:endParaRPr lang="bg-BG" dirty="0" smtClean="0"/>
          </a:p>
          <a:p>
            <a:pPr lvl="1"/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064094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Канали за </a:t>
            </a:r>
            <a:r>
              <a:rPr lang="bg-BG" dirty="0" smtClean="0"/>
              <a:t>интерактивност</a:t>
            </a:r>
            <a:endParaRPr lang="bg-BG" dirty="0" smtClean="0"/>
          </a:p>
          <a:p>
            <a:pPr lvl="1"/>
            <a:r>
              <a:rPr lang="bg-BG" dirty="0" smtClean="0"/>
              <a:t>Мишка – движение на мишка, превъртане на </a:t>
            </a:r>
            <a:r>
              <a:rPr lang="bg-BG" dirty="0" err="1" smtClean="0"/>
              <a:t>скролер</a:t>
            </a:r>
            <a:r>
              <a:rPr lang="bg-BG" dirty="0" smtClean="0"/>
              <a:t>, кликване на бутони</a:t>
            </a:r>
          </a:p>
          <a:p>
            <a:pPr lvl="1"/>
            <a:r>
              <a:rPr lang="bg-BG" dirty="0" smtClean="0"/>
              <a:t>Клавиатура – натискане на стрелки и на други клавиши</a:t>
            </a:r>
          </a:p>
          <a:p>
            <a:pPr lvl="1"/>
            <a:r>
              <a:rPr lang="bg-BG" dirty="0" smtClean="0"/>
              <a:t>Пръсти – докосване на екран, плъзгане, събиране и разтваряне на пръсти</a:t>
            </a:r>
          </a:p>
          <a:p>
            <a:pPr lvl="1"/>
            <a:r>
              <a:rPr lang="bg-BG" dirty="0" err="1" smtClean="0"/>
              <a:t>Акселометри</a:t>
            </a:r>
            <a:r>
              <a:rPr lang="bg-BG" dirty="0" smtClean="0"/>
              <a:t> – накланяне и въртене на цяло устройство</a:t>
            </a:r>
          </a:p>
          <a:p>
            <a:pPr lvl="1"/>
            <a:r>
              <a:rPr lang="bg-BG" dirty="0" smtClean="0"/>
              <a:t>…</a:t>
            </a:r>
          </a:p>
          <a:p>
            <a:pPr lvl="1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4171207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Навигация с </a:t>
            </a:r>
            <a:r>
              <a:rPr lang="en-US" dirty="0" err="1" smtClean="0"/>
              <a:t>dat.GUI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Сцена с или без движение</a:t>
            </a:r>
          </a:p>
          <a:p>
            <a:pPr lvl="1"/>
            <a:r>
              <a:rPr lang="bg-BG" dirty="0" smtClean="0"/>
              <a:t>Да се въртим около нея (хоризонтално и вертикално) и да променяме разстоянието</a:t>
            </a:r>
          </a:p>
          <a:p>
            <a:pPr lvl="1"/>
            <a:r>
              <a:rPr lang="bg-BG" dirty="0" smtClean="0"/>
              <a:t>Ще използваме сферични координати</a:t>
            </a:r>
            <a:endParaRPr lang="bg-BG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5547102" y="5230422"/>
            <a:ext cx="3124201" cy="453582"/>
            <a:chOff x="96876" y="4754817"/>
            <a:chExt cx="2809881" cy="453582"/>
          </a:xfrm>
        </p:grpSpPr>
        <p:sp>
          <p:nvSpPr>
            <p:cNvPr id="6" name="Text Placeholder 2"/>
            <p:cNvSpPr txBox="1">
              <a:spLocks/>
            </p:cNvSpPr>
            <p:nvPr/>
          </p:nvSpPr>
          <p:spPr>
            <a:xfrm>
              <a:off x="96878" y="4754817"/>
              <a:ext cx="1731928" cy="453582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sz="1800" b="0" dirty="0" smtClean="0">
                  <a:solidFill>
                    <a:schemeClr val="bg1"/>
                  </a:solidFill>
                </a:rPr>
                <a:t>Наляво-надясно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6876" y="4754817"/>
              <a:ext cx="2809881" cy="0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2" name="Cube 21"/>
          <p:cNvSpPr/>
          <p:nvPr/>
        </p:nvSpPr>
        <p:spPr>
          <a:xfrm>
            <a:off x="3702804" y="4038600"/>
            <a:ext cx="1752600" cy="1752600"/>
          </a:xfrm>
          <a:prstGeom prst="cube">
            <a:avLst/>
          </a:prstGeom>
          <a:solidFill>
            <a:srgbClr val="4F81BD">
              <a:alpha val="50196"/>
            </a:srgb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Arc 22"/>
          <p:cNvSpPr/>
          <p:nvPr/>
        </p:nvSpPr>
        <p:spPr>
          <a:xfrm>
            <a:off x="1605643" y="3048000"/>
            <a:ext cx="4858811" cy="2428165"/>
          </a:xfrm>
          <a:prstGeom prst="arc">
            <a:avLst>
              <a:gd name="adj1" fmla="val 1286003"/>
              <a:gd name="adj2" fmla="val 9453687"/>
            </a:avLst>
          </a:prstGeom>
          <a:noFill/>
          <a:ln w="19050">
            <a:solidFill>
              <a:srgbClr val="FF388C"/>
            </a:solidFill>
            <a:prstDash val="dash"/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lt1"/>
              </a:solidFill>
            </a:endParaRPr>
          </a:p>
        </p:txBody>
      </p:sp>
      <p:sp>
        <p:nvSpPr>
          <p:cNvPr id="26" name="Arc 25"/>
          <p:cNvSpPr/>
          <p:nvPr/>
        </p:nvSpPr>
        <p:spPr>
          <a:xfrm rot="5400000">
            <a:off x="3067830" y="4475971"/>
            <a:ext cx="3048001" cy="1258861"/>
          </a:xfrm>
          <a:prstGeom prst="arc">
            <a:avLst>
              <a:gd name="adj1" fmla="val 3450062"/>
              <a:gd name="adj2" fmla="val 10126951"/>
            </a:avLst>
          </a:prstGeom>
          <a:noFill/>
          <a:ln w="19050">
            <a:solidFill>
              <a:srgbClr val="FF388C"/>
            </a:solidFill>
            <a:prstDash val="dash"/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lt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flipH="1">
            <a:off x="1052946" y="3932694"/>
            <a:ext cx="3131304" cy="453582"/>
            <a:chOff x="-1207008" y="4754817"/>
            <a:chExt cx="2816270" cy="453582"/>
          </a:xfrm>
        </p:grpSpPr>
        <p:sp>
          <p:nvSpPr>
            <p:cNvPr id="28" name="Text Placeholder 2"/>
            <p:cNvSpPr txBox="1">
              <a:spLocks/>
            </p:cNvSpPr>
            <p:nvPr/>
          </p:nvSpPr>
          <p:spPr>
            <a:xfrm>
              <a:off x="96879" y="4754817"/>
              <a:ext cx="1512383" cy="453582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bg-BG" sz="1800" b="0" dirty="0" smtClean="0">
                  <a:solidFill>
                    <a:schemeClr val="bg1"/>
                  </a:solidFill>
                </a:rPr>
                <a:t>Нагоре-надолу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-1207008" y="4754817"/>
              <a:ext cx="2816270" cy="0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flipV="1">
            <a:off x="3352800" y="5020650"/>
            <a:ext cx="990600" cy="1283642"/>
          </a:xfrm>
          <a:prstGeom prst="line">
            <a:avLst/>
          </a:prstGeom>
          <a:noFill/>
          <a:ln w="19050">
            <a:solidFill>
              <a:srgbClr val="FF388C"/>
            </a:solidFill>
            <a:prstDash val="dash"/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8" name="Group 37"/>
          <p:cNvGrpSpPr/>
          <p:nvPr/>
        </p:nvGrpSpPr>
        <p:grpSpPr>
          <a:xfrm flipH="1">
            <a:off x="846594" y="6007920"/>
            <a:ext cx="2705100" cy="453582"/>
            <a:chOff x="-823683" y="4754817"/>
            <a:chExt cx="2432946" cy="453582"/>
          </a:xfrm>
        </p:grpSpPr>
        <p:sp>
          <p:nvSpPr>
            <p:cNvPr id="39" name="Text Placeholder 2"/>
            <p:cNvSpPr txBox="1">
              <a:spLocks/>
            </p:cNvSpPr>
            <p:nvPr/>
          </p:nvSpPr>
          <p:spPr>
            <a:xfrm>
              <a:off x="96880" y="4754817"/>
              <a:ext cx="1512383" cy="453582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bg-BG" sz="1800" b="0" dirty="0" smtClean="0">
                  <a:solidFill>
                    <a:schemeClr val="bg1"/>
                  </a:solidFill>
                </a:rPr>
                <a:t>Напред-назад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-823683" y="4754817"/>
              <a:ext cx="2432946" cy="0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0586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Резултат</a:t>
            </a:r>
          </a:p>
          <a:p>
            <a:pPr lvl="1"/>
            <a:r>
              <a:rPr lang="bg-BG" dirty="0" smtClean="0"/>
              <a:t>Възможност за интерактивно обикаляне на сцената</a:t>
            </a:r>
            <a:endParaRPr lang="bg-BG" dirty="0"/>
          </a:p>
        </p:txBody>
      </p:sp>
      <p:pic>
        <p:nvPicPr>
          <p:cNvPr id="2048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81200"/>
            <a:ext cx="6477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437517"/>
      </p:ext>
    </p:extLst>
  </p:cSld>
  <p:clrMapOvr>
    <a:masterClrMapping/>
  </p:clrMapOvr>
  <p:transition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Ръчна навигация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Проблем с общата интерактивност</a:t>
            </a:r>
          </a:p>
          <a:p>
            <a:pPr lvl="1"/>
            <a:r>
              <a:rPr lang="bg-BG" dirty="0" smtClean="0"/>
              <a:t>Не е интуитивна и н</a:t>
            </a:r>
            <a:r>
              <a:rPr lang="en-US" dirty="0" smtClean="0"/>
              <a:t>e</a:t>
            </a:r>
            <a:r>
              <a:rPr lang="bg-BG" dirty="0" smtClean="0"/>
              <a:t> използва пълните възможности на интерактивните канали</a:t>
            </a:r>
          </a:p>
          <a:p>
            <a:r>
              <a:rPr lang="bg-BG" dirty="0" smtClean="0"/>
              <a:t>Потенциално решение</a:t>
            </a:r>
          </a:p>
          <a:p>
            <a:pPr lvl="1"/>
            <a:r>
              <a:rPr lang="bg-BG" dirty="0" smtClean="0"/>
              <a:t>Ръчно реализирана навигация</a:t>
            </a:r>
          </a:p>
          <a:p>
            <a:pPr lvl="1"/>
            <a:r>
              <a:rPr lang="bg-BG" dirty="0" smtClean="0"/>
              <a:t>Прехващаме (примерно работата с мишката) и променяте гледната точка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164934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Същата </a:t>
            </a:r>
            <a:r>
              <a:rPr lang="bg-BG" dirty="0" smtClean="0"/>
              <a:t>навигация, но </a:t>
            </a:r>
            <a:r>
              <a:rPr lang="bg-BG" dirty="0" smtClean="0"/>
              <a:t>с мишка</a:t>
            </a:r>
          </a:p>
          <a:p>
            <a:pPr lvl="1"/>
            <a:r>
              <a:rPr lang="bg-BG" dirty="0" smtClean="0"/>
              <a:t>Хоризонтално и вертикално обикаляне с плъзгане на мишката с натиснат ляв бутон</a:t>
            </a:r>
          </a:p>
          <a:p>
            <a:pPr lvl="1"/>
            <a:r>
              <a:rPr lang="bg-BG" dirty="0" smtClean="0"/>
              <a:t>Приближаване и отдалечаване с вертикално плъзгане на мишката и натиснат десен бутон</a:t>
            </a:r>
            <a:endParaRPr lang="bg-BG" dirty="0"/>
          </a:p>
        </p:txBody>
      </p:sp>
      <p:grpSp>
        <p:nvGrpSpPr>
          <p:cNvPr id="3" name="Group 2"/>
          <p:cNvGrpSpPr/>
          <p:nvPr/>
        </p:nvGrpSpPr>
        <p:grpSpPr>
          <a:xfrm flipH="1">
            <a:off x="5547102" y="4316021"/>
            <a:ext cx="3124201" cy="667975"/>
            <a:chOff x="96876" y="4754816"/>
            <a:chExt cx="2809881" cy="667975"/>
          </a:xfrm>
        </p:grpSpPr>
        <p:sp>
          <p:nvSpPr>
            <p:cNvPr id="4" name="Text Placeholder 2"/>
            <p:cNvSpPr txBox="1">
              <a:spLocks/>
            </p:cNvSpPr>
            <p:nvPr/>
          </p:nvSpPr>
          <p:spPr>
            <a:xfrm>
              <a:off x="96878" y="4754816"/>
              <a:ext cx="1731928" cy="667975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sz="1800" b="0" dirty="0" smtClean="0">
                  <a:solidFill>
                    <a:schemeClr val="bg1"/>
                  </a:solidFill>
                </a:rPr>
                <a:t>Ляв бутон + наляво-надясно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96876" y="4754817"/>
              <a:ext cx="2809881" cy="0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" name="Cube 5"/>
          <p:cNvSpPr/>
          <p:nvPr/>
        </p:nvSpPr>
        <p:spPr>
          <a:xfrm>
            <a:off x="3702804" y="3124200"/>
            <a:ext cx="1752600" cy="1752600"/>
          </a:xfrm>
          <a:prstGeom prst="cube">
            <a:avLst/>
          </a:prstGeom>
          <a:solidFill>
            <a:srgbClr val="4F81BD">
              <a:alpha val="50196"/>
            </a:srgb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Arc 6"/>
          <p:cNvSpPr/>
          <p:nvPr/>
        </p:nvSpPr>
        <p:spPr>
          <a:xfrm>
            <a:off x="1605643" y="2133600"/>
            <a:ext cx="4858811" cy="2428165"/>
          </a:xfrm>
          <a:prstGeom prst="arc">
            <a:avLst>
              <a:gd name="adj1" fmla="val 1286003"/>
              <a:gd name="adj2" fmla="val 9453687"/>
            </a:avLst>
          </a:prstGeom>
          <a:noFill/>
          <a:ln w="19050">
            <a:solidFill>
              <a:srgbClr val="FF388C"/>
            </a:solidFill>
            <a:prstDash val="dash"/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lt1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067830" y="3561571"/>
            <a:ext cx="3048001" cy="1258861"/>
          </a:xfrm>
          <a:prstGeom prst="arc">
            <a:avLst>
              <a:gd name="adj1" fmla="val 3518862"/>
              <a:gd name="adj2" fmla="val 10126951"/>
            </a:avLst>
          </a:prstGeom>
          <a:noFill/>
          <a:ln w="19050">
            <a:solidFill>
              <a:srgbClr val="FF388C"/>
            </a:solidFill>
            <a:prstDash val="dash"/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lt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 flipH="1">
            <a:off x="1052945" y="3018294"/>
            <a:ext cx="3131305" cy="639306"/>
            <a:chOff x="-1207008" y="4754817"/>
            <a:chExt cx="2816271" cy="639306"/>
          </a:xfrm>
        </p:grpSpPr>
        <p:sp>
          <p:nvSpPr>
            <p:cNvPr id="10" name="Text Placeholder 2"/>
            <p:cNvSpPr txBox="1">
              <a:spLocks/>
            </p:cNvSpPr>
            <p:nvPr/>
          </p:nvSpPr>
          <p:spPr>
            <a:xfrm>
              <a:off x="96880" y="4754817"/>
              <a:ext cx="1512383" cy="639306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bg-BG" sz="1800" b="0" dirty="0" smtClean="0">
                  <a:solidFill>
                    <a:schemeClr val="bg1"/>
                  </a:solidFill>
                </a:rPr>
                <a:t>Ляв бутон + нагоре-надолу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-1207008" y="4754817"/>
              <a:ext cx="2816270" cy="0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flipV="1">
            <a:off x="3352800" y="4106250"/>
            <a:ext cx="990600" cy="1283642"/>
          </a:xfrm>
          <a:prstGeom prst="line">
            <a:avLst/>
          </a:prstGeom>
          <a:noFill/>
          <a:ln w="19050">
            <a:solidFill>
              <a:srgbClr val="FF388C"/>
            </a:solidFill>
            <a:prstDash val="dash"/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3" name="Group 12"/>
          <p:cNvGrpSpPr/>
          <p:nvPr/>
        </p:nvGrpSpPr>
        <p:grpSpPr>
          <a:xfrm flipH="1">
            <a:off x="846592" y="5093520"/>
            <a:ext cx="2705102" cy="665392"/>
            <a:chOff x="-823683" y="4754817"/>
            <a:chExt cx="2432948" cy="665392"/>
          </a:xfrm>
        </p:grpSpPr>
        <p:sp>
          <p:nvSpPr>
            <p:cNvPr id="14" name="Text Placeholder 2"/>
            <p:cNvSpPr txBox="1">
              <a:spLocks/>
            </p:cNvSpPr>
            <p:nvPr/>
          </p:nvSpPr>
          <p:spPr>
            <a:xfrm>
              <a:off x="96882" y="4754817"/>
              <a:ext cx="1512383" cy="665392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bg-BG" sz="1800" b="0" dirty="0" smtClean="0">
                  <a:solidFill>
                    <a:schemeClr val="bg1"/>
                  </a:solidFill>
                </a:rPr>
                <a:t>Десен бутон + нагоре-надолу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-823683" y="4754817"/>
              <a:ext cx="2432946" cy="0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961995961"/>
      </p:ext>
    </p:extLst>
  </p:cSld>
  <p:clrMapOvr>
    <a:masterClrMapping/>
  </p:clrMapOvr>
  <p:transition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Реализация</a:t>
            </a:r>
          </a:p>
          <a:p>
            <a:pPr lvl="1"/>
            <a:r>
              <a:rPr lang="bg-BG" dirty="0" smtClean="0"/>
              <a:t>Натискане на миши клавиш</a:t>
            </a:r>
          </a:p>
          <a:p>
            <a:pPr lvl="2"/>
            <a:r>
              <a:rPr lang="bg-BG" dirty="0"/>
              <a:t>– </a:t>
            </a:r>
            <a:r>
              <a:rPr lang="bg-BG" dirty="0" smtClean="0"/>
              <a:t>Събитие </a:t>
            </a:r>
            <a:r>
              <a:rPr lang="en-GB" dirty="0" err="1" smtClean="0">
                <a:solidFill>
                  <a:srgbClr val="FF388C"/>
                </a:solidFill>
              </a:rPr>
              <a:t>onmousedown</a:t>
            </a:r>
            <a:endParaRPr lang="bg-BG" dirty="0">
              <a:solidFill>
                <a:srgbClr val="FF388C"/>
              </a:solidFill>
            </a:endParaRPr>
          </a:p>
          <a:p>
            <a:pPr lvl="2"/>
            <a:r>
              <a:rPr lang="bg-BG" dirty="0" smtClean="0"/>
              <a:t>– Запомня кой бутон е натиснат </a:t>
            </a:r>
            <a:r>
              <a:rPr lang="bg-BG" dirty="0"/>
              <a:t>–</a:t>
            </a:r>
            <a:r>
              <a:rPr lang="bg-BG" dirty="0" smtClean="0"/>
              <a:t> </a:t>
            </a:r>
            <a:r>
              <a:rPr lang="en-GB" dirty="0" err="1" smtClean="0">
                <a:solidFill>
                  <a:srgbClr val="FF388C"/>
                </a:solidFill>
              </a:rPr>
              <a:t>mouseButton</a:t>
            </a:r>
            <a:endParaRPr lang="bg-BG" dirty="0" smtClean="0">
              <a:solidFill>
                <a:srgbClr val="FF388C"/>
              </a:solidFill>
            </a:endParaRPr>
          </a:p>
          <a:p>
            <a:pPr lvl="2"/>
            <a:r>
              <a:rPr lang="bg-BG" dirty="0"/>
              <a:t>– </a:t>
            </a:r>
            <a:r>
              <a:rPr lang="bg-BG" dirty="0" smtClean="0"/>
              <a:t>Запомня къде е натиснат – </a:t>
            </a:r>
            <a:r>
              <a:rPr lang="en-US" dirty="0" err="1" smtClean="0">
                <a:solidFill>
                  <a:srgbClr val="FF388C"/>
                </a:solidFill>
              </a:rPr>
              <a:t>clientX</a:t>
            </a:r>
            <a:r>
              <a:rPr lang="en-US" dirty="0" smtClean="0">
                <a:solidFill>
                  <a:srgbClr val="FF388C"/>
                </a:solidFill>
              </a:rPr>
              <a:t> </a:t>
            </a:r>
            <a:r>
              <a:rPr lang="bg-BG" dirty="0" smtClean="0"/>
              <a:t>и </a:t>
            </a:r>
            <a:r>
              <a:rPr lang="en-US" dirty="0" err="1" smtClean="0">
                <a:solidFill>
                  <a:srgbClr val="FF388C"/>
                </a:solidFill>
              </a:rPr>
              <a:t>clientY</a:t>
            </a:r>
            <a:endParaRPr lang="en-US" dirty="0" smtClean="0">
              <a:solidFill>
                <a:srgbClr val="FF388C"/>
              </a:solidFill>
            </a:endParaRPr>
          </a:p>
          <a:p>
            <a:pPr lvl="1"/>
            <a:r>
              <a:rPr lang="bg-BG" dirty="0"/>
              <a:t>Натискане на </a:t>
            </a:r>
            <a:r>
              <a:rPr lang="bg-BG" dirty="0" smtClean="0"/>
              <a:t>десен миши </a:t>
            </a:r>
            <a:r>
              <a:rPr lang="bg-BG" dirty="0"/>
              <a:t>клавиш</a:t>
            </a:r>
          </a:p>
          <a:p>
            <a:pPr lvl="2"/>
            <a:r>
              <a:rPr lang="bg-BG" dirty="0"/>
              <a:t>– Събитие </a:t>
            </a:r>
            <a:r>
              <a:rPr lang="en-GB" dirty="0" err="1" smtClean="0">
                <a:solidFill>
                  <a:srgbClr val="FF388C"/>
                </a:solidFill>
              </a:rPr>
              <a:t>oncontextmenu</a:t>
            </a:r>
            <a:endParaRPr lang="bg-BG" dirty="0">
              <a:solidFill>
                <a:srgbClr val="FF388C"/>
              </a:solidFill>
            </a:endParaRPr>
          </a:p>
          <a:p>
            <a:pPr lvl="2"/>
            <a:r>
              <a:rPr lang="bg-BG" dirty="0" smtClean="0"/>
              <a:t>– Забранява показването на контекстното меню</a:t>
            </a:r>
            <a:endParaRPr lang="bg-BG" dirty="0" smtClean="0">
              <a:solidFill>
                <a:srgbClr val="FF388C"/>
              </a:solidFill>
            </a:endParaRPr>
          </a:p>
          <a:p>
            <a:pPr lvl="1"/>
            <a:r>
              <a:rPr lang="bg-BG" dirty="0" smtClean="0"/>
              <a:t>Пускане на миши клавиш</a:t>
            </a:r>
          </a:p>
          <a:p>
            <a:pPr lvl="2"/>
            <a:r>
              <a:rPr lang="bg-BG" dirty="0"/>
              <a:t>– Събитие </a:t>
            </a:r>
            <a:r>
              <a:rPr lang="en-GB" dirty="0" err="1" smtClean="0">
                <a:solidFill>
                  <a:srgbClr val="FF388C"/>
                </a:solidFill>
              </a:rPr>
              <a:t>onmouseup</a:t>
            </a:r>
            <a:endParaRPr lang="bg-BG" dirty="0">
              <a:solidFill>
                <a:srgbClr val="FF388C"/>
              </a:solidFill>
            </a:endParaRPr>
          </a:p>
          <a:p>
            <a:pPr lvl="2"/>
            <a:r>
              <a:rPr lang="bg-BG" dirty="0" smtClean="0"/>
              <a:t>– Забравя кой </a:t>
            </a:r>
            <a:r>
              <a:rPr lang="bg-BG" dirty="0"/>
              <a:t>бутон е </a:t>
            </a:r>
            <a:r>
              <a:rPr lang="bg-BG" dirty="0" smtClean="0"/>
              <a:t>натиснат</a:t>
            </a:r>
            <a:endParaRPr lang="bg-BG" dirty="0">
              <a:solidFill>
                <a:srgbClr val="FF388C"/>
              </a:solidFill>
            </a:endParaRPr>
          </a:p>
          <a:p>
            <a:pPr lvl="1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68942868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bg-BG" dirty="0" smtClean="0"/>
                  <a:t>Реализация</a:t>
                </a:r>
              </a:p>
              <a:p>
                <a:pPr lvl="1"/>
                <a:r>
                  <a:rPr lang="bg-BG" dirty="0" smtClean="0"/>
                  <a:t>Движение от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bg-BG" dirty="0" smtClean="0"/>
                  <a:t> до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bg-BG" dirty="0" smtClean="0"/>
                  <a:t> на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bg-BG" dirty="0" smtClean="0"/>
                  <a:t> стъпки</a:t>
                </a:r>
              </a:p>
              <a:p>
                <a:pPr lvl="1"/>
                <a:r>
                  <a:rPr lang="bg-BG" dirty="0" smtClean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FF388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FF388C"/>
                            </a:solidFill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endParaRPr lang="en-US" b="0" dirty="0" smtClean="0">
                  <a:solidFill>
                    <a:srgbClr val="FF388C"/>
                  </a:solidFill>
                </a:endParaRP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/>
                <a:stretch>
                  <a:fillRect l="-2242" t="-139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46024" y="2348103"/>
            <a:ext cx="1844776" cy="623697"/>
            <a:chOff x="226674" y="4610101"/>
            <a:chExt cx="1844776" cy="623697"/>
          </a:xfrm>
        </p:grpSpPr>
        <p:sp>
          <p:nvSpPr>
            <p:cNvPr id="5" name="Text Placeholder 2"/>
            <p:cNvSpPr txBox="1">
              <a:spLocks/>
            </p:cNvSpPr>
            <p:nvPr/>
          </p:nvSpPr>
          <p:spPr>
            <a:xfrm>
              <a:off x="226674" y="4610101"/>
              <a:ext cx="1181458" cy="623697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bg-BG" sz="1800" b="0" dirty="0" smtClean="0">
                  <a:solidFill>
                    <a:schemeClr val="bg1"/>
                  </a:solidFill>
                </a:rPr>
                <a:t>Начална точка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26674" y="4610102"/>
              <a:ext cx="1844776" cy="0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477000" y="5366269"/>
            <a:ext cx="1844776" cy="623697"/>
            <a:chOff x="-436644" y="4610101"/>
            <a:chExt cx="1844776" cy="623697"/>
          </a:xfrm>
        </p:grpSpPr>
        <p:sp>
          <p:nvSpPr>
            <p:cNvPr id="12" name="Text Placeholder 2"/>
            <p:cNvSpPr txBox="1">
              <a:spLocks/>
            </p:cNvSpPr>
            <p:nvPr/>
          </p:nvSpPr>
          <p:spPr>
            <a:xfrm>
              <a:off x="226674" y="4610101"/>
              <a:ext cx="1181458" cy="623697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sz="1800" b="0" dirty="0" smtClean="0">
                  <a:solidFill>
                    <a:schemeClr val="bg1"/>
                  </a:solidFill>
                </a:rPr>
                <a:t>Крайна точка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-436644" y="4610101"/>
              <a:ext cx="1844776" cy="1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1" name="Group 40"/>
          <p:cNvGrpSpPr/>
          <p:nvPr/>
        </p:nvGrpSpPr>
        <p:grpSpPr>
          <a:xfrm rot="2295836">
            <a:off x="2123559" y="3805071"/>
            <a:ext cx="4892384" cy="127080"/>
            <a:chOff x="1828800" y="4267200"/>
            <a:chExt cx="5486400" cy="15240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828800" y="4343400"/>
              <a:ext cx="5486400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oval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43200" y="4267200"/>
              <a:ext cx="0" cy="152400"/>
            </a:xfrm>
            <a:prstGeom prst="straightConnector1">
              <a:avLst/>
            </a:prstGeom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200400" y="4267200"/>
              <a:ext cx="0" cy="152400"/>
            </a:xfrm>
            <a:prstGeom prst="straightConnector1">
              <a:avLst/>
            </a:prstGeom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286000" y="4267200"/>
              <a:ext cx="0" cy="152400"/>
            </a:xfrm>
            <a:prstGeom prst="straightConnector1">
              <a:avLst/>
            </a:prstGeom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572000" y="4267200"/>
              <a:ext cx="0" cy="152400"/>
            </a:xfrm>
            <a:prstGeom prst="straightConnector1">
              <a:avLst/>
            </a:prstGeom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029200" y="4267200"/>
              <a:ext cx="0" cy="152400"/>
            </a:xfrm>
            <a:prstGeom prst="straightConnector1">
              <a:avLst/>
            </a:prstGeom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657600" y="4267200"/>
              <a:ext cx="0" cy="152400"/>
            </a:xfrm>
            <a:prstGeom prst="straightConnector1">
              <a:avLst/>
            </a:prstGeom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114800" y="4267200"/>
              <a:ext cx="0" cy="152400"/>
            </a:xfrm>
            <a:prstGeom prst="straightConnector1">
              <a:avLst/>
            </a:prstGeom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400800" y="4267200"/>
              <a:ext cx="0" cy="152400"/>
            </a:xfrm>
            <a:prstGeom prst="straightConnector1">
              <a:avLst/>
            </a:prstGeom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858000" y="4267200"/>
              <a:ext cx="0" cy="152400"/>
            </a:xfrm>
            <a:prstGeom prst="straightConnector1">
              <a:avLst/>
            </a:prstGeom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5486400" y="4267200"/>
              <a:ext cx="0" cy="152400"/>
            </a:xfrm>
            <a:prstGeom prst="straightConnector1">
              <a:avLst/>
            </a:prstGeom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943600" y="4267200"/>
              <a:ext cx="0" cy="152400"/>
            </a:xfrm>
            <a:prstGeom prst="straightConnector1">
              <a:avLst/>
            </a:prstGeom>
            <a:ln w="952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/>
          <p:cNvCxnSpPr/>
          <p:nvPr/>
        </p:nvCxnSpPr>
        <p:spPr>
          <a:xfrm>
            <a:off x="3924789" y="3360461"/>
            <a:ext cx="328108" cy="260245"/>
          </a:xfrm>
          <a:prstGeom prst="straightConnector1">
            <a:avLst/>
          </a:prstGeom>
          <a:ln w="38100">
            <a:solidFill>
              <a:srgbClr val="FF388C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4204447" y="3506872"/>
            <a:ext cx="2692956" cy="623697"/>
            <a:chOff x="-1107484" y="4610101"/>
            <a:chExt cx="2692956" cy="623697"/>
          </a:xfrm>
        </p:grpSpPr>
        <p:sp>
          <p:nvSpPr>
            <p:cNvPr id="49" name="Text Placeholder 2"/>
            <p:cNvSpPr txBox="1">
              <a:spLocks/>
            </p:cNvSpPr>
            <p:nvPr/>
          </p:nvSpPr>
          <p:spPr>
            <a:xfrm>
              <a:off x="226673" y="4610101"/>
              <a:ext cx="1358799" cy="623697"/>
            </a:xfrm>
            <a:prstGeom prst="rect">
              <a:avLst/>
            </a:prstGeom>
            <a:solidFill>
              <a:srgbClr val="FF388C"/>
            </a:solidFill>
            <a:ln w="3175">
              <a:solidFill>
                <a:srgbClr val="FF388C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3600" b="1" kern="1200" spc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0000"/>
                <a:buFont typeface="Arial" panose="020B0604020202020204" pitchFamily="34" charset="0"/>
                <a:buChar char="•"/>
                <a:defRPr lang="en-US" sz="3200" kern="1200" dirty="0" smtClean="0">
                  <a:ln w="3175">
                    <a:noFill/>
                    <a:prstDash val="solid"/>
                  </a:ln>
                  <a:solidFill>
                    <a:schemeClr val="accent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en-US" sz="2400" kern="12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bg-BG" sz="2400" kern="12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sz="1800" b="0" dirty="0" smtClean="0">
                  <a:solidFill>
                    <a:schemeClr val="bg1"/>
                  </a:solidFill>
                </a:rPr>
                <a:t>Вектор на скоростта</a:t>
              </a:r>
              <a:endParaRPr lang="bg-BG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-1107484" y="4610102"/>
              <a:ext cx="2692956" cy="0"/>
            </a:xfrm>
            <a:prstGeom prst="line">
              <a:avLst/>
            </a:prstGeom>
            <a:noFill/>
            <a:ln w="3175">
              <a:solidFill>
                <a:srgbClr val="FF388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276290" y="2352542"/>
                <a:ext cx="370421" cy="323165"/>
              </a:xfrm>
              <a:prstGeom prst="rect">
                <a:avLst/>
              </a:prstGeom>
              <a:noFill/>
            </p:spPr>
            <p:txBody>
              <a:bodyPr wrap="none" tIns="0" r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 dirty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290" y="2352542"/>
                <a:ext cx="370421" cy="323165"/>
              </a:xfrm>
              <a:prstGeom prst="rect">
                <a:avLst/>
              </a:prstGeom>
              <a:blipFill rotWithShape="1">
                <a:blip r:embed="rId3"/>
                <a:stretch>
                  <a:fillRect r="-6557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601723" y="2607781"/>
                <a:ext cx="365100" cy="323165"/>
              </a:xfrm>
              <a:prstGeom prst="rect">
                <a:avLst/>
              </a:prstGeom>
              <a:noFill/>
            </p:spPr>
            <p:txBody>
              <a:bodyPr wrap="none" tIns="0" r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23" y="2607781"/>
                <a:ext cx="365100" cy="323165"/>
              </a:xfrm>
              <a:prstGeom prst="rect">
                <a:avLst/>
              </a:prstGeom>
              <a:blipFill rotWithShape="1">
                <a:blip r:embed="rId4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917779" y="2856583"/>
                <a:ext cx="370421" cy="323165"/>
              </a:xfrm>
              <a:prstGeom prst="rect">
                <a:avLst/>
              </a:prstGeom>
              <a:noFill/>
            </p:spPr>
            <p:txBody>
              <a:bodyPr wrap="none" tIns="0" r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779" y="2856583"/>
                <a:ext cx="370421" cy="323165"/>
              </a:xfrm>
              <a:prstGeom prst="rect">
                <a:avLst/>
              </a:prstGeom>
              <a:blipFill rotWithShape="1">
                <a:blip r:embed="rId5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593747" y="3367125"/>
                <a:ext cx="337721" cy="323165"/>
              </a:xfrm>
              <a:prstGeom prst="rect">
                <a:avLst/>
              </a:prstGeom>
              <a:noFill/>
            </p:spPr>
            <p:txBody>
              <a:bodyPr wrap="none" tIns="0" r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747" y="3367125"/>
                <a:ext cx="337721" cy="323165"/>
              </a:xfrm>
              <a:prstGeom prst="rect">
                <a:avLst/>
              </a:prstGeom>
              <a:blipFill rotWithShape="1">
                <a:blip r:embed="rId6"/>
                <a:stretch>
                  <a:fillRect r="-7273" b="-1887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111183" y="5383501"/>
                <a:ext cx="364266" cy="323165"/>
              </a:xfrm>
              <a:prstGeom prst="rect">
                <a:avLst/>
              </a:prstGeom>
              <a:noFill/>
            </p:spPr>
            <p:txBody>
              <a:bodyPr wrap="none" tIns="0" r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183" y="5383501"/>
                <a:ext cx="364266" cy="323165"/>
              </a:xfrm>
              <a:prstGeom prst="rect">
                <a:avLst/>
              </a:prstGeom>
              <a:blipFill rotWithShape="1">
                <a:blip r:embed="rId7"/>
                <a:stretch>
                  <a:fillRect r="-3333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244139">
                <a:off x="3197626" y="2973580"/>
                <a:ext cx="318356" cy="323165"/>
              </a:xfrm>
              <a:prstGeom prst="rect">
                <a:avLst/>
              </a:prstGeom>
              <a:noFill/>
            </p:spPr>
            <p:txBody>
              <a:bodyPr wrap="none" tIns="0" r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44139">
                <a:off x="3197626" y="2973580"/>
                <a:ext cx="318356" cy="3231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 rot="2244139">
                <a:off x="3847212" y="3491082"/>
                <a:ext cx="318356" cy="323165"/>
              </a:xfrm>
              <a:prstGeom prst="rect">
                <a:avLst/>
              </a:prstGeom>
              <a:noFill/>
            </p:spPr>
            <p:txBody>
              <a:bodyPr wrap="none" tIns="0" r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44139">
                <a:off x="3847212" y="3491082"/>
                <a:ext cx="318356" cy="3231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34952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Движение на мишката</a:t>
            </a:r>
          </a:p>
          <a:p>
            <a:pPr lvl="1"/>
            <a:r>
              <a:rPr lang="bg-BG" dirty="0" smtClean="0"/>
              <a:t>Събитие </a:t>
            </a:r>
            <a:r>
              <a:rPr lang="en-GB" dirty="0" err="1" smtClean="0">
                <a:solidFill>
                  <a:srgbClr val="FF388C"/>
                </a:solidFill>
              </a:rPr>
              <a:t>onmouse</a:t>
            </a:r>
            <a:r>
              <a:rPr lang="en-US" dirty="0" smtClean="0">
                <a:solidFill>
                  <a:srgbClr val="FF388C"/>
                </a:solidFill>
              </a:rPr>
              <a:t>move</a:t>
            </a:r>
            <a:endParaRPr lang="bg-BG" dirty="0">
              <a:solidFill>
                <a:srgbClr val="FF388C"/>
              </a:solidFill>
            </a:endParaRPr>
          </a:p>
          <a:p>
            <a:pPr lvl="1"/>
            <a:r>
              <a:rPr lang="bg-BG" dirty="0" smtClean="0"/>
              <a:t>Ако не е натиснат бутон, нищо не прави</a:t>
            </a:r>
          </a:p>
          <a:p>
            <a:pPr lvl="1"/>
            <a:r>
              <a:rPr lang="bg-BG" dirty="0" smtClean="0"/>
              <a:t>Изчислява преместването – </a:t>
            </a:r>
            <a:r>
              <a:rPr lang="en-US" dirty="0" err="1" smtClean="0">
                <a:solidFill>
                  <a:srgbClr val="FF388C"/>
                </a:solidFill>
              </a:rPr>
              <a:t>dX</a:t>
            </a:r>
            <a:r>
              <a:rPr lang="en-US" dirty="0" smtClean="0"/>
              <a:t> </a:t>
            </a:r>
            <a:r>
              <a:rPr lang="bg-BG" dirty="0" smtClean="0"/>
              <a:t>и </a:t>
            </a:r>
            <a:r>
              <a:rPr lang="en-US" dirty="0" err="1" smtClean="0">
                <a:solidFill>
                  <a:srgbClr val="FF388C"/>
                </a:solidFill>
              </a:rPr>
              <a:t>dY</a:t>
            </a:r>
            <a:endParaRPr lang="bg-BG" dirty="0" smtClean="0">
              <a:solidFill>
                <a:srgbClr val="FF388C"/>
              </a:solidFill>
            </a:endParaRPr>
          </a:p>
          <a:p>
            <a:pPr lvl="1"/>
            <a:r>
              <a:rPr lang="bg-BG" dirty="0" smtClean="0"/>
              <a:t>Ако е натиснат ляв бутон, променя </a:t>
            </a:r>
            <a:r>
              <a:rPr lang="bg-BG" dirty="0" err="1" smtClean="0"/>
              <a:t>ъгълите</a:t>
            </a:r>
            <a:r>
              <a:rPr lang="bg-BG" dirty="0" smtClean="0"/>
              <a:t> </a:t>
            </a:r>
            <a:r>
              <a:rPr lang="en-US" dirty="0" smtClean="0">
                <a:solidFill>
                  <a:srgbClr val="FF388C"/>
                </a:solidFill>
              </a:rPr>
              <a:t>alpha</a:t>
            </a:r>
            <a:r>
              <a:rPr lang="bg-BG" dirty="0"/>
              <a:t> и </a:t>
            </a:r>
            <a:r>
              <a:rPr lang="en-US" dirty="0">
                <a:solidFill>
                  <a:srgbClr val="FF388C"/>
                </a:solidFill>
              </a:rPr>
              <a:t>beta</a:t>
            </a:r>
            <a:r>
              <a:rPr lang="bg-BG" dirty="0" smtClean="0"/>
              <a:t> според </a:t>
            </a:r>
            <a:r>
              <a:rPr lang="en-US" dirty="0" err="1" smtClean="0">
                <a:solidFill>
                  <a:srgbClr val="FF388C"/>
                </a:solidFill>
              </a:rPr>
              <a:t>dX</a:t>
            </a:r>
            <a:r>
              <a:rPr lang="en-US" dirty="0" smtClean="0"/>
              <a:t> </a:t>
            </a:r>
            <a:r>
              <a:rPr lang="bg-BG" dirty="0"/>
              <a:t>и</a:t>
            </a:r>
            <a:r>
              <a:rPr lang="bg-BG" dirty="0" smtClean="0"/>
              <a:t> </a:t>
            </a:r>
            <a:r>
              <a:rPr lang="en-US" dirty="0" err="1" smtClean="0">
                <a:solidFill>
                  <a:srgbClr val="FF388C"/>
                </a:solidFill>
              </a:rPr>
              <a:t>dY</a:t>
            </a:r>
            <a:endParaRPr lang="bg-BG" dirty="0">
              <a:solidFill>
                <a:srgbClr val="FF388C"/>
              </a:solidFill>
            </a:endParaRPr>
          </a:p>
          <a:p>
            <a:pPr lvl="1"/>
            <a:r>
              <a:rPr lang="bg-BG" dirty="0" smtClean="0"/>
              <a:t>Ако е натиснат десен бутон, променя разстоянието </a:t>
            </a:r>
            <a:r>
              <a:rPr lang="en-US" dirty="0" smtClean="0">
                <a:solidFill>
                  <a:srgbClr val="FF388C"/>
                </a:solidFill>
              </a:rPr>
              <a:t>distance</a:t>
            </a:r>
            <a:r>
              <a:rPr lang="en-US" dirty="0" smtClean="0"/>
              <a:t> </a:t>
            </a:r>
            <a:r>
              <a:rPr lang="bg-BG" dirty="0" smtClean="0"/>
              <a:t>според </a:t>
            </a:r>
            <a:r>
              <a:rPr lang="en-US" dirty="0" err="1" smtClean="0">
                <a:solidFill>
                  <a:srgbClr val="FF388C"/>
                </a:solidFill>
              </a:rPr>
              <a:t>dY</a:t>
            </a:r>
            <a:endParaRPr lang="bg-BG" dirty="0">
              <a:solidFill>
                <a:srgbClr val="FF388C"/>
              </a:solidFill>
            </a:endParaRPr>
          </a:p>
          <a:p>
            <a:pPr lvl="1"/>
            <a:r>
              <a:rPr lang="bg-BG" dirty="0" smtClean="0"/>
              <a:t>Запомня новата позиция в </a:t>
            </a:r>
            <a:r>
              <a:rPr lang="en-US" dirty="0" err="1" smtClean="0">
                <a:solidFill>
                  <a:srgbClr val="FF388C"/>
                </a:solidFill>
              </a:rPr>
              <a:t>clientX</a:t>
            </a:r>
            <a:r>
              <a:rPr lang="en-US" dirty="0" smtClean="0"/>
              <a:t> </a:t>
            </a:r>
            <a:r>
              <a:rPr lang="bg-BG" dirty="0" smtClean="0"/>
              <a:t>и </a:t>
            </a:r>
            <a:r>
              <a:rPr lang="en-US" dirty="0" err="1" smtClean="0">
                <a:solidFill>
                  <a:srgbClr val="FF388C"/>
                </a:solidFill>
              </a:rPr>
              <a:t>clientY</a:t>
            </a:r>
            <a:endParaRPr lang="bg-BG" dirty="0" smtClean="0"/>
          </a:p>
          <a:p>
            <a:pPr lvl="1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799666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Резултат</a:t>
            </a:r>
          </a:p>
          <a:p>
            <a:pPr lvl="1"/>
            <a:r>
              <a:rPr lang="bg-BG" dirty="0" smtClean="0"/>
              <a:t>Възможност за интерактивно обикаляне и приближаване с мишката</a:t>
            </a:r>
            <a:endParaRPr lang="bg-BG" dirty="0"/>
          </a:p>
        </p:txBody>
      </p:sp>
      <p:pic>
        <p:nvPicPr>
          <p:cNvPr id="2150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81200"/>
            <a:ext cx="6477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3527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Модули за навигация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Модули в </a:t>
            </a:r>
            <a:r>
              <a:rPr lang="en-US" dirty="0" smtClean="0"/>
              <a:t>Three.js</a:t>
            </a:r>
          </a:p>
          <a:p>
            <a:pPr lvl="1"/>
            <a:r>
              <a:rPr lang="bg-BG" dirty="0" smtClean="0"/>
              <a:t>Различни модули според типа на навигацията</a:t>
            </a:r>
          </a:p>
          <a:p>
            <a:pPr lvl="1"/>
            <a:r>
              <a:rPr lang="en-GB" dirty="0" err="1" smtClean="0">
                <a:solidFill>
                  <a:srgbClr val="FF388C"/>
                </a:solidFill>
              </a:rPr>
              <a:t>DeviceOrientationControls</a:t>
            </a:r>
            <a:r>
              <a:rPr lang="bg-BG" dirty="0" smtClean="0">
                <a:solidFill>
                  <a:srgbClr val="FF388C"/>
                </a:solidFill>
              </a:rPr>
              <a:t> </a:t>
            </a:r>
            <a:r>
              <a:rPr lang="bg-BG" dirty="0" smtClean="0"/>
              <a:t>свързва гледната точка с ориентацията на устройството</a:t>
            </a:r>
          </a:p>
          <a:p>
            <a:pPr lvl="1"/>
            <a:r>
              <a:rPr lang="en-GB" dirty="0" err="1" smtClean="0">
                <a:solidFill>
                  <a:srgbClr val="FF388C"/>
                </a:solidFill>
              </a:rPr>
              <a:t>FlyControls</a:t>
            </a:r>
            <a:r>
              <a:rPr lang="en-US" dirty="0" smtClean="0">
                <a:solidFill>
                  <a:srgbClr val="FF388C"/>
                </a:solidFill>
              </a:rPr>
              <a:t> </a:t>
            </a:r>
            <a:r>
              <a:rPr lang="bg-BG" dirty="0" smtClean="0"/>
              <a:t>и </a:t>
            </a:r>
            <a:r>
              <a:rPr lang="en-GB" dirty="0" err="1" smtClean="0">
                <a:solidFill>
                  <a:srgbClr val="FF388C"/>
                </a:solidFill>
              </a:rPr>
              <a:t>FirstPersonControls</a:t>
            </a:r>
            <a:r>
              <a:rPr lang="en-US" dirty="0" smtClean="0">
                <a:solidFill>
                  <a:srgbClr val="FF388C"/>
                </a:solidFill>
              </a:rPr>
              <a:t> </a:t>
            </a:r>
            <a:r>
              <a:rPr lang="bg-BG" dirty="0" smtClean="0"/>
              <a:t>емулират движение на гледната точка като в игра</a:t>
            </a:r>
          </a:p>
          <a:p>
            <a:pPr lvl="1"/>
            <a:r>
              <a:rPr lang="en-GB" dirty="0" err="1" smtClean="0">
                <a:solidFill>
                  <a:srgbClr val="FF388C"/>
                </a:solidFill>
              </a:rPr>
              <a:t>OrbitControls</a:t>
            </a:r>
            <a:r>
              <a:rPr lang="bg-BG" dirty="0" smtClean="0">
                <a:solidFill>
                  <a:srgbClr val="FF388C"/>
                </a:solidFill>
              </a:rPr>
              <a:t> </a:t>
            </a:r>
            <a:r>
              <a:rPr lang="bg-BG" dirty="0" smtClean="0"/>
              <a:t>помага обикалянето около цел като показаната до момента навигация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028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Отново същата навигация</a:t>
            </a:r>
          </a:p>
          <a:p>
            <a:pPr lvl="1"/>
            <a:r>
              <a:rPr lang="bg-BG" dirty="0" smtClean="0"/>
              <a:t>Използваме орбитална навигация</a:t>
            </a:r>
          </a:p>
          <a:p>
            <a:pPr lvl="1"/>
            <a:r>
              <a:rPr lang="bg-BG" dirty="0" smtClean="0"/>
              <a:t>Библиотека</a:t>
            </a:r>
            <a:r>
              <a:rPr lang="en-US" dirty="0"/>
              <a:t> </a:t>
            </a:r>
            <a:r>
              <a:rPr lang="en-US" dirty="0">
                <a:solidFill>
                  <a:srgbClr val="FF388C"/>
                </a:solidFill>
              </a:rPr>
              <a:t>OrbitControls.js</a:t>
            </a:r>
            <a:endParaRPr lang="bg-BG" dirty="0" smtClean="0">
              <a:solidFill>
                <a:srgbClr val="FF388C"/>
              </a:solidFill>
            </a:endParaRPr>
          </a:p>
          <a:p>
            <a:pPr lvl="1"/>
            <a:r>
              <a:rPr lang="bg-BG" dirty="0" smtClean="0"/>
              <a:t>Намираме я в </a:t>
            </a:r>
            <a:r>
              <a:rPr lang="en-US" dirty="0"/>
              <a:t>[</a:t>
            </a:r>
            <a:r>
              <a:rPr lang="en-US" dirty="0">
                <a:solidFill>
                  <a:srgbClr val="FF388C"/>
                </a:solidFill>
              </a:rPr>
              <a:t>examples\</a:t>
            </a:r>
            <a:r>
              <a:rPr lang="en-US" dirty="0" err="1">
                <a:solidFill>
                  <a:srgbClr val="FF388C"/>
                </a:solidFill>
              </a:rPr>
              <a:t>js</a:t>
            </a:r>
            <a:r>
              <a:rPr lang="en-US" dirty="0">
                <a:solidFill>
                  <a:srgbClr val="FF388C"/>
                </a:solidFill>
              </a:rPr>
              <a:t>\controls</a:t>
            </a:r>
            <a:r>
              <a:rPr lang="en-US" dirty="0" smtClean="0"/>
              <a:t>]</a:t>
            </a:r>
            <a:r>
              <a:rPr lang="bg-BG" dirty="0" smtClean="0"/>
              <a:t> </a:t>
            </a:r>
            <a:r>
              <a:rPr lang="bg-BG" dirty="0" smtClean="0"/>
              <a:t>в </a:t>
            </a:r>
            <a:r>
              <a:rPr lang="en-US" dirty="0" smtClean="0"/>
              <a:t>Three.js</a:t>
            </a:r>
          </a:p>
          <a:p>
            <a:r>
              <a:rPr lang="bg-BG" dirty="0" smtClean="0"/>
              <a:t>Интерактивност</a:t>
            </a:r>
          </a:p>
          <a:p>
            <a:pPr lvl="1"/>
            <a:r>
              <a:rPr lang="bg-BG" dirty="0" smtClean="0"/>
              <a:t>Въртене около сцената с ляв миши бутон или с плъзгане на пръст</a:t>
            </a:r>
          </a:p>
          <a:p>
            <a:pPr lvl="1"/>
            <a:r>
              <a:rPr lang="bg-BG" dirty="0" smtClean="0"/>
              <a:t>Приближаване със среден миши бутон, с миши </a:t>
            </a:r>
            <a:r>
              <a:rPr lang="bg-BG" dirty="0" err="1" smtClean="0"/>
              <a:t>скролер</a:t>
            </a:r>
            <a:r>
              <a:rPr lang="bg-BG" dirty="0" smtClean="0"/>
              <a:t> или с пощипване с два пръста</a:t>
            </a:r>
          </a:p>
          <a:p>
            <a:pPr lvl="1"/>
            <a:r>
              <a:rPr lang="bg-BG" dirty="0" smtClean="0"/>
              <a:t>Плъзгане встрани с десен миши бутон, с </a:t>
            </a:r>
            <a:r>
              <a:rPr lang="en-US" dirty="0" smtClean="0"/>
              <a:t>Ctrl</a:t>
            </a:r>
            <a:r>
              <a:rPr lang="bg-BG" dirty="0" smtClean="0"/>
              <a:t> или </a:t>
            </a:r>
            <a:r>
              <a:rPr lang="en-US" dirty="0" smtClean="0"/>
              <a:t>Shift</a:t>
            </a:r>
            <a:r>
              <a:rPr lang="bg-BG" dirty="0" smtClean="0"/>
              <a:t> + ляв миши бутон или с плъзгане на два пръста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58242858"/>
      </p:ext>
    </p:extLst>
  </p:cSld>
  <p:clrMapOvr>
    <a:masterClrMapping/>
  </p:clrMapOvr>
  <p:transition>
    <p:push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Параметри</a:t>
            </a:r>
          </a:p>
          <a:p>
            <a:pPr lvl="1"/>
            <a:r>
              <a:rPr lang="bg-BG" dirty="0"/>
              <a:t>П</a:t>
            </a:r>
            <a:r>
              <a:rPr lang="bg-BG" dirty="0" smtClean="0"/>
              <a:t>араметрите могат да се видят в конструктора на </a:t>
            </a:r>
            <a:r>
              <a:rPr lang="en-US" dirty="0" err="1" smtClean="0">
                <a:solidFill>
                  <a:srgbClr val="FF388C"/>
                </a:solidFill>
              </a:rPr>
              <a:t>OrbitControls</a:t>
            </a:r>
            <a:endParaRPr lang="en-US" dirty="0" smtClean="0">
              <a:solidFill>
                <a:srgbClr val="FF388C"/>
              </a:solidFill>
            </a:endParaRPr>
          </a:p>
          <a:p>
            <a:pPr lvl="1"/>
            <a:r>
              <a:rPr lang="bg-BG" dirty="0" smtClean="0"/>
              <a:t>Възможно е да се контролира допустимото разстояние, допустимите ъгли на завъртане, има ли инерция, кои движения са позволени</a:t>
            </a:r>
          </a:p>
          <a:p>
            <a:r>
              <a:rPr lang="bg-BG" dirty="0" smtClean="0"/>
              <a:t>Реализация</a:t>
            </a:r>
          </a:p>
          <a:p>
            <a:pPr lvl="1"/>
            <a:r>
              <a:rPr lang="bg-BG" dirty="0" smtClean="0"/>
              <a:t>Създаваме инстанция на </a:t>
            </a:r>
            <a:r>
              <a:rPr lang="en-US" dirty="0" err="1" smtClean="0">
                <a:solidFill>
                  <a:srgbClr val="FF388C"/>
                </a:solidFill>
              </a:rPr>
              <a:t>OrbitControls</a:t>
            </a:r>
            <a:r>
              <a:rPr lang="bg-BG" dirty="0" smtClean="0"/>
              <a:t>, която е свързана с камерата</a:t>
            </a:r>
          </a:p>
          <a:p>
            <a:pPr lvl="1"/>
            <a:r>
              <a:rPr lang="bg-BG" dirty="0" smtClean="0"/>
              <a:t>Нагласяваме параметрите</a:t>
            </a:r>
          </a:p>
          <a:p>
            <a:pPr lvl="1"/>
            <a:r>
              <a:rPr lang="bg-BG" dirty="0" smtClean="0"/>
              <a:t>Включваме инерция в параметрите и я поддържаме с </a:t>
            </a:r>
            <a:r>
              <a:rPr lang="en-US" dirty="0" smtClean="0">
                <a:solidFill>
                  <a:srgbClr val="FF388C"/>
                </a:solidFill>
              </a:rPr>
              <a:t>update</a:t>
            </a:r>
            <a:r>
              <a:rPr lang="bg-BG" dirty="0" smtClean="0"/>
              <a:t> в анимационния цикъл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99610729"/>
      </p:ext>
    </p:extLst>
  </p:cSld>
  <p:clrMapOvr>
    <a:masterClrMapping/>
  </p:clrMapOvr>
  <p:transition>
    <p:push dir="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Резултат</a:t>
            </a:r>
          </a:p>
          <a:p>
            <a:pPr lvl="1"/>
            <a:r>
              <a:rPr lang="bg-BG" dirty="0" smtClean="0"/>
              <a:t>Навигация чрез мишка, клавиши или пръсти</a:t>
            </a:r>
            <a:endParaRPr lang="bg-BG" dirty="0"/>
          </a:p>
        </p:txBody>
      </p:sp>
      <p:pic>
        <p:nvPicPr>
          <p:cNvPr id="2253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00200"/>
            <a:ext cx="6477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139745"/>
      </p:ext>
    </p:extLst>
  </p:cSld>
  <p:clrMapOvr>
    <a:masterClrMapping/>
  </p:clrMapOvr>
  <p:transition>
    <p:push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noProof="0" smtClean="0"/>
              <a:t>Въпроси и коментари</a:t>
            </a:r>
            <a:endParaRPr lang="bg-B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99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noProof="0" dirty="0" smtClean="0"/>
              <a:t>Край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910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Пример</a:t>
            </a:r>
          </a:p>
          <a:p>
            <a:pPr lvl="1"/>
            <a:r>
              <a:rPr lang="bg-BG" dirty="0" smtClean="0"/>
              <a:t>Добавяме обект </a:t>
            </a:r>
            <a:r>
              <a:rPr lang="en-US" dirty="0" smtClean="0">
                <a:solidFill>
                  <a:srgbClr val="FF388C"/>
                </a:solidFill>
              </a:rPr>
              <a:t>pillar</a:t>
            </a:r>
            <a:r>
              <a:rPr lang="bg-BG" dirty="0" smtClean="0"/>
              <a:t> към </a:t>
            </a:r>
            <a:r>
              <a:rPr lang="en-US" dirty="0" smtClean="0">
                <a:solidFill>
                  <a:srgbClr val="FF388C"/>
                </a:solidFill>
              </a:rPr>
              <a:t>vax.js</a:t>
            </a:r>
            <a:endParaRPr lang="en-US" dirty="0" smtClean="0">
              <a:solidFill>
                <a:srgbClr val="FF388C"/>
              </a:solidFill>
            </a:endParaRPr>
          </a:p>
          <a:p>
            <a:pPr lvl="1"/>
            <a:r>
              <a:rPr lang="bg-BG" dirty="0" smtClean="0"/>
              <a:t>Движение между две случайни точки в </a:t>
            </a:r>
            <a:r>
              <a:rPr lang="en-US" dirty="0" smtClean="0"/>
              <a:t>3D</a:t>
            </a:r>
            <a:endParaRPr lang="bg-BG" dirty="0"/>
          </a:p>
        </p:txBody>
      </p:sp>
      <p:pic>
        <p:nvPicPr>
          <p:cNvPr id="3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81200"/>
            <a:ext cx="64754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16067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bg-BG" dirty="0" smtClean="0"/>
                  <a:t>Различна скорост</a:t>
                </a:r>
              </a:p>
              <a:p>
                <a:pPr lvl="1"/>
                <a:r>
                  <a:rPr lang="bg-BG" dirty="0" smtClean="0"/>
                  <a:t>С промяна на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bg-BG" dirty="0" smtClean="0"/>
                  <a:t> контролираме скоростта</a:t>
                </a:r>
              </a:p>
              <a:p>
                <a:pPr marL="739775" lvl="2" indent="-1588"/>
                <a:r>
                  <a:rPr lang="bg-BG" dirty="0" smtClean="0"/>
                  <a:t>При по-голямо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88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bg-BG" dirty="0" smtClean="0"/>
                  <a:t> стъпките са повече и движението е по-бавно, а при по-малко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88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bg-BG" dirty="0" smtClean="0"/>
                  <a:t>става обратното</a:t>
                </a:r>
              </a:p>
              <a:p>
                <a:pPr lvl="1"/>
                <a:r>
                  <a:rPr lang="bg-BG" dirty="0" smtClean="0"/>
                  <a:t>Примери с по-бавна и с по-бърза скорост</a:t>
                </a:r>
                <a:endParaRPr lang="bg-BG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/>
                <a:stretch>
                  <a:fillRect l="-2242" t="-139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3657600" cy="241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1"/>
            <a:ext cx="3657600" cy="241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14822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Верижно движение</a:t>
            </a:r>
          </a:p>
          <a:p>
            <a:pPr lvl="1"/>
            <a:r>
              <a:rPr lang="bg-BG" dirty="0" smtClean="0"/>
              <a:t>Поредица от няколко линейни движения</a:t>
            </a:r>
          </a:p>
          <a:p>
            <a:pPr lvl="1"/>
            <a:r>
              <a:rPr lang="bg-BG" dirty="0" smtClean="0"/>
              <a:t>Всяко е по различно ориентирана отсечка</a:t>
            </a:r>
            <a:endParaRPr lang="bg-BG" dirty="0"/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81200"/>
            <a:ext cx="6477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767956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Custom Design">
  <a:themeElements>
    <a:clrScheme name="ARV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7056</TotalTime>
  <Words>1817</Words>
  <Application>Microsoft Office PowerPoint</Application>
  <PresentationFormat>On-screen Show (4:3)</PresentationFormat>
  <Paragraphs>355</Paragraphs>
  <Slides>67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Custom Design</vt:lpstr>
      <vt:lpstr>доц. д-р Павел Бойчев    КИТ-ФМИ-СУ    2020</vt:lpstr>
      <vt:lpstr>PowerPoint Presentation</vt:lpstr>
      <vt:lpstr>PowerPoint Presentation</vt:lpstr>
      <vt:lpstr>Движение по линия</vt:lpstr>
      <vt:lpstr>Вектор на скоростта</vt:lpstr>
      <vt:lpstr>PowerPoint Presentation</vt:lpstr>
      <vt:lpstr>PowerPoint Presentation</vt:lpstr>
      <vt:lpstr>PowerPoint Presentation</vt:lpstr>
      <vt:lpstr>PowerPoint Presentation</vt:lpstr>
      <vt:lpstr>Линейна комбинация</vt:lpstr>
      <vt:lpstr>PowerPoint Presentation</vt:lpstr>
      <vt:lpstr>PowerPoint Presentation</vt:lpstr>
      <vt:lpstr>PowerPoint Presentation</vt:lpstr>
      <vt:lpstr>Траектория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Плавна анимация</vt:lpstr>
      <vt:lpstr>PowerPoint Presentation</vt:lpstr>
      <vt:lpstr>Използване</vt:lpstr>
      <vt:lpstr>PowerPoint Presentation</vt:lpstr>
      <vt:lpstr>Верига от команди</vt:lpstr>
      <vt:lpstr>PowerPoint Presentation</vt:lpstr>
      <vt:lpstr>PowerPoint Presentation</vt:lpstr>
      <vt:lpstr>Верига от движения</vt:lpstr>
      <vt:lpstr>PowerPoint Presentation</vt:lpstr>
      <vt:lpstr>Плавност на анимацията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 още</vt:lpstr>
      <vt:lpstr>PowerPoint Presentation</vt:lpstr>
      <vt:lpstr>Интерактивни стойности</vt:lpstr>
      <vt:lpstr>Използване</vt:lpstr>
      <vt:lpstr>Първи пример</vt:lpstr>
      <vt:lpstr>PowerPoint Presentation</vt:lpstr>
      <vt:lpstr>PowerPoint Presentation</vt:lpstr>
      <vt:lpstr>Няколко стойности</vt:lpstr>
      <vt:lpstr>PowerPoint Presentation</vt:lpstr>
      <vt:lpstr>Реструктуриране</vt:lpstr>
      <vt:lpstr>PowerPoint Presentation</vt:lpstr>
      <vt:lpstr>Други типове данни</vt:lpstr>
      <vt:lpstr>PowerPoint Presentation</vt:lpstr>
      <vt:lpstr>PowerPoint Presentation</vt:lpstr>
      <vt:lpstr>PowerPoint Presentation</vt:lpstr>
      <vt:lpstr>PowerPoint Presentation</vt:lpstr>
      <vt:lpstr>Интерактивна навигация</vt:lpstr>
      <vt:lpstr>PowerPoint Presentation</vt:lpstr>
      <vt:lpstr>Навигация с dat.GUI</vt:lpstr>
      <vt:lpstr>PowerPoint Presentation</vt:lpstr>
      <vt:lpstr>Ръчна навигация</vt:lpstr>
      <vt:lpstr>PowerPoint Presentation</vt:lpstr>
      <vt:lpstr>PowerPoint Presentation</vt:lpstr>
      <vt:lpstr>PowerPoint Presentation</vt:lpstr>
      <vt:lpstr>PowerPoint Presentation</vt:lpstr>
      <vt:lpstr>Модули за навигация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WebGL-01. Introduction and history</dc:title>
  <dc:creator>Pavel Boytchev</dc:creator>
  <cp:lastModifiedBy>Anon</cp:lastModifiedBy>
  <cp:revision>508</cp:revision>
  <dcterms:created xsi:type="dcterms:W3CDTF">2013-12-13T09:03:57Z</dcterms:created>
  <dcterms:modified xsi:type="dcterms:W3CDTF">2020-05-11T10:26:28Z</dcterms:modified>
</cp:coreProperties>
</file>