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0" r:id="rId3"/>
    <p:sldId id="288" r:id="rId4"/>
    <p:sldId id="289" r:id="rId5"/>
    <p:sldId id="291" r:id="rId6"/>
    <p:sldId id="294" r:id="rId7"/>
    <p:sldId id="258" r:id="rId8"/>
    <p:sldId id="286" r:id="rId9"/>
    <p:sldId id="287" r:id="rId10"/>
    <p:sldId id="268" r:id="rId11"/>
    <p:sldId id="281" r:id="rId12"/>
    <p:sldId id="269" r:id="rId13"/>
    <p:sldId id="285" r:id="rId14"/>
    <p:sldId id="284" r:id="rId15"/>
    <p:sldId id="259" r:id="rId16"/>
    <p:sldId id="273" r:id="rId17"/>
    <p:sldId id="260" r:id="rId18"/>
    <p:sldId id="261" r:id="rId19"/>
    <p:sldId id="262" r:id="rId20"/>
    <p:sldId id="263" r:id="rId21"/>
    <p:sldId id="264" r:id="rId22"/>
    <p:sldId id="295" r:id="rId23"/>
    <p:sldId id="296" r:id="rId24"/>
    <p:sldId id="277" r:id="rId25"/>
    <p:sldId id="275" r:id="rId26"/>
    <p:sldId id="276" r:id="rId27"/>
    <p:sldId id="279" r:id="rId28"/>
    <p:sldId id="282" r:id="rId29"/>
    <p:sldId id="280" r:id="rId30"/>
    <p:sldId id="283" r:id="rId31"/>
    <p:sldId id="292" r:id="rId32"/>
    <p:sldId id="293" r:id="rId33"/>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DAF04-FE42-4606-A6C2-9D753823A8DD}" type="datetimeFigureOut">
              <a:rPr lang="bg-BG" smtClean="0"/>
              <a:t>1.9.2011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171CC2-8CCA-407B-9805-DBE982669CB1}" type="slidenum">
              <a:rPr lang="bg-BG" smtClean="0"/>
              <a:t>‹#›</a:t>
            </a:fld>
            <a:endParaRPr lang="bg-BG"/>
          </a:p>
        </p:txBody>
      </p:sp>
    </p:spTree>
    <p:extLst>
      <p:ext uri="{BB962C8B-B14F-4D97-AF65-F5344CB8AC3E}">
        <p14:creationId xmlns:p14="http://schemas.microsoft.com/office/powerpoint/2010/main" val="4142159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4D5C02-3DBF-4D44-978D-FFD5473EA7CD}"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4D5C02-3DBF-4D44-978D-FFD5473EA7CD}"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8B7E840-D46B-47CF-ABE3-E28492389B99}"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4D5C02-3DBF-4D44-978D-FFD5473EA7CD}" type="slidenum">
              <a:rPr lang="en-US" smtClean="0"/>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3C4D5C02-3DBF-4D44-978D-FFD5473EA7CD}" type="slidenum">
              <a:rPr lang="en-US" smtClean="0"/>
              <a:pPr/>
              <a:t>16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4D5C02-3DBF-4D44-978D-FFD5473EA7CD}" type="slidenum">
              <a:rPr lang="en-US" smtClean="0"/>
              <a:pPr/>
              <a:t>22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4D5C02-3DBF-4D44-978D-FFD5473EA7CD}" type="slidenum">
              <a:rPr lang="en-US" smtClean="0"/>
              <a:pPr/>
              <a:t>23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lnSpcReduction="10000"/>
          </a:bodyPr>
          <a:lstStyle/>
          <a:p>
            <a:endParaRPr lang="en-US" b="0" baseline="0" dirty="0" smtClean="0"/>
          </a:p>
        </p:txBody>
      </p:sp>
      <p:sp>
        <p:nvSpPr>
          <p:cNvPr id="4" name="Slide Number Placeholder 3"/>
          <p:cNvSpPr>
            <a:spLocks noGrp="1"/>
          </p:cNvSpPr>
          <p:nvPr>
            <p:ph type="sldNum" sz="quarter" idx="10"/>
          </p:nvPr>
        </p:nvSpPr>
        <p:spPr/>
        <p:txBody>
          <a:bodyPr/>
          <a:lstStyle/>
          <a:p>
            <a:fld id="{FC05219C-8DA6-4447-A89F-69771CDD5D9F}" type="slidenum">
              <a:rPr lang="en-US" smtClean="0"/>
              <a:pPr/>
              <a:t>25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4D5C02-3DBF-4D44-978D-FFD5473EA7CD}" type="slidenum">
              <a:rPr lang="en-US" smtClean="0"/>
              <a:pPr/>
              <a:t>26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8793936A-C8A3-4F25-882F-175349007972}" type="datetimeFigureOut">
              <a:rPr lang="bg-BG" smtClean="0"/>
              <a:t>1.9.2011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251301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8793936A-C8A3-4F25-882F-175349007972}" type="datetimeFigureOut">
              <a:rPr lang="bg-BG" smtClean="0"/>
              <a:t>1.9.2011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102139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8793936A-C8A3-4F25-882F-175349007972}" type="datetimeFigureOut">
              <a:rPr lang="bg-BG" smtClean="0"/>
              <a:t>1.9.2011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3588616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8793936A-C8A3-4F25-882F-175349007972}" type="datetimeFigureOut">
              <a:rPr lang="bg-BG" smtClean="0"/>
              <a:t>1.9.2011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153259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93936A-C8A3-4F25-882F-175349007972}" type="datetimeFigureOut">
              <a:rPr lang="bg-BG" smtClean="0"/>
              <a:t>1.9.2011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380401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8793936A-C8A3-4F25-882F-175349007972}" type="datetimeFigureOut">
              <a:rPr lang="bg-BG" smtClean="0"/>
              <a:t>1.9.2011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373043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8793936A-C8A3-4F25-882F-175349007972}" type="datetimeFigureOut">
              <a:rPr lang="bg-BG" smtClean="0"/>
              <a:t>1.9.2011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17484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8793936A-C8A3-4F25-882F-175349007972}" type="datetimeFigureOut">
              <a:rPr lang="bg-BG" smtClean="0"/>
              <a:t>1.9.2011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262364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93936A-C8A3-4F25-882F-175349007972}" type="datetimeFigureOut">
              <a:rPr lang="bg-BG" smtClean="0"/>
              <a:t>1.9.2011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286576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3936A-C8A3-4F25-882F-175349007972}" type="datetimeFigureOut">
              <a:rPr lang="bg-BG" smtClean="0"/>
              <a:t>1.9.2011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216018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3936A-C8A3-4F25-882F-175349007972}" type="datetimeFigureOut">
              <a:rPr lang="bg-BG" smtClean="0"/>
              <a:t>1.9.2011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7895953-10DF-400C-A10C-1E54B2DEAF22}" type="slidenum">
              <a:rPr lang="bg-BG" smtClean="0"/>
              <a:t>‹#›</a:t>
            </a:fld>
            <a:endParaRPr lang="bg-BG"/>
          </a:p>
        </p:txBody>
      </p:sp>
    </p:spTree>
    <p:extLst>
      <p:ext uri="{BB962C8B-B14F-4D97-AF65-F5344CB8AC3E}">
        <p14:creationId xmlns:p14="http://schemas.microsoft.com/office/powerpoint/2010/main" val="136115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2000">
              <a:srgbClr val="9CB86E">
                <a:lumMod val="65000"/>
                <a:lumOff val="35000"/>
              </a:srgbClr>
            </a:gs>
            <a:gs pos="100000">
              <a:srgbClr val="156B13">
                <a:lumMod val="40000"/>
                <a:lumOff val="60000"/>
                <a:alpha val="80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3936A-C8A3-4F25-882F-175349007972}" type="datetimeFigureOut">
              <a:rPr lang="bg-BG" smtClean="0"/>
              <a:t>1.9.2011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95953-10DF-400C-A10C-1E54B2DEAF22}" type="slidenum">
              <a:rPr lang="bg-BG" smtClean="0"/>
              <a:t>‹#›</a:t>
            </a:fld>
            <a:endParaRPr lang="bg-BG"/>
          </a:p>
        </p:txBody>
      </p:sp>
    </p:spTree>
    <p:extLst>
      <p:ext uri="{BB962C8B-B14F-4D97-AF65-F5344CB8AC3E}">
        <p14:creationId xmlns:p14="http://schemas.microsoft.com/office/powerpoint/2010/main" val="770742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msdn2.microsoft.com/en-us/magazine/cc163329.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research.microsoft.com/en-us/projects/dryad/" TargetMode="External"/><Relationship Id="rId2" Type="http://schemas.openxmlformats.org/officeDocument/2006/relationships/hyperlink" Target="http://research.microsoft.com/en-us/projects/dryadlinq/" TargetMode="External"/><Relationship Id="rId1" Type="http://schemas.openxmlformats.org/officeDocument/2006/relationships/slideLayout" Target="../slideLayouts/slideLayout6.xml"/><Relationship Id="rId6" Type="http://schemas.openxmlformats.org/officeDocument/2006/relationships/hyperlink" Target="http://research.microsoft.com/en-us/news/features/dryad-012611.aspx" TargetMode="External"/><Relationship Id="rId5" Type="http://schemas.openxmlformats.org/officeDocument/2006/relationships/hyperlink" Target="http://research.microsoft.com/en-us/projects/azure/faq.aspx" TargetMode="External"/><Relationship Id="rId4" Type="http://schemas.openxmlformats.org/officeDocument/2006/relationships/hyperlink" Target="http://blogs.msdn.com/b/dryad/archive/2009/11/24/what-is-dryad.asp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204864"/>
            <a:ext cx="8060432" cy="1758057"/>
          </a:xfrm>
        </p:spPr>
        <p:txBody>
          <a:bodyPr>
            <a:normAutofit/>
          </a:bodyPr>
          <a:lstStyle/>
          <a:p>
            <a:r>
              <a:rPr lang="en-US" sz="8000" b="1" dirty="0" err="1" smtClean="0">
                <a:ln w="18000">
                  <a:solidFill>
                    <a:schemeClr val="accent2">
                      <a:satMod val="140000"/>
                    </a:schemeClr>
                  </a:solidFill>
                  <a:prstDash val="solid"/>
                  <a:miter lim="800000"/>
                </a:ln>
                <a:noFill/>
                <a:effectLst>
                  <a:outerShdw blurRad="50800" dist="38100" dir="2700000" algn="tl" rotWithShape="0">
                    <a:prstClr val="black">
                      <a:alpha val="40000"/>
                    </a:prstClr>
                  </a:outerShdw>
                </a:effectLst>
              </a:rPr>
              <a:t>DryadLINQ</a:t>
            </a:r>
            <a:endParaRPr lang="bg-BG" sz="8000" b="1" dirty="0">
              <a:ln w="18000">
                <a:solidFill>
                  <a:schemeClr val="accent2">
                    <a:satMod val="140000"/>
                  </a:schemeClr>
                </a:solidFill>
                <a:prstDash val="solid"/>
                <a:miter lim="800000"/>
              </a:ln>
              <a:noFill/>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p:txBody>
          <a:bodyPr/>
          <a:lstStyle/>
          <a:p>
            <a:endParaRPr lang="bg-BG" dirty="0"/>
          </a:p>
        </p:txBody>
      </p:sp>
    </p:spTree>
    <p:extLst>
      <p:ext uri="{BB962C8B-B14F-4D97-AF65-F5344CB8AC3E}">
        <p14:creationId xmlns:p14="http://schemas.microsoft.com/office/powerpoint/2010/main" val="863201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r>
              <a:rPr lang="en-US" b="1" i="1" dirty="0"/>
              <a:t>LINQ Framework</a:t>
            </a:r>
            <a:endParaRPr lang="en-US" b="1" i="1" dirty="0"/>
          </a:p>
        </p:txBody>
      </p:sp>
      <p:grpSp>
        <p:nvGrpSpPr>
          <p:cNvPr id="29" name="Group 28"/>
          <p:cNvGrpSpPr/>
          <p:nvPr/>
        </p:nvGrpSpPr>
        <p:grpSpPr>
          <a:xfrm>
            <a:off x="533401" y="2141727"/>
            <a:ext cx="7848599" cy="4351175"/>
            <a:chOff x="533400" y="1528782"/>
            <a:chExt cx="8568123" cy="4579950"/>
          </a:xfrm>
        </p:grpSpPr>
        <p:sp>
          <p:nvSpPr>
            <p:cNvPr id="4" name="Rounded Rectangle 3"/>
            <p:cNvSpPr/>
            <p:nvPr/>
          </p:nvSpPr>
          <p:spPr>
            <a:xfrm>
              <a:off x="533400" y="1997938"/>
              <a:ext cx="3962400" cy="411079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5181600" y="3295650"/>
              <a:ext cx="2057400" cy="68580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PLINQ</a:t>
              </a:r>
              <a:endParaRPr lang="en-US" sz="2400" dirty="0">
                <a:solidFill>
                  <a:schemeClr val="tx1"/>
                </a:solidFill>
              </a:endParaRPr>
            </a:p>
          </p:txBody>
        </p:sp>
        <p:sp>
          <p:nvSpPr>
            <p:cNvPr id="6" name="TextBox 30"/>
            <p:cNvSpPr txBox="1"/>
            <p:nvPr/>
          </p:nvSpPr>
          <p:spPr>
            <a:xfrm>
              <a:off x="1676400" y="1536966"/>
              <a:ext cx="1963679"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i="1" dirty="0" smtClean="0"/>
                <a:t>Local machine</a:t>
              </a:r>
              <a:endParaRPr lang="en-US" sz="2400" i="1" dirty="0"/>
            </a:p>
          </p:txBody>
        </p:sp>
        <p:sp>
          <p:nvSpPr>
            <p:cNvPr id="7" name="Rectangle 6"/>
            <p:cNvSpPr/>
            <p:nvPr/>
          </p:nvSpPr>
          <p:spPr>
            <a:xfrm>
              <a:off x="762000" y="2362200"/>
              <a:ext cx="1371600" cy="3429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.Net</a:t>
              </a:r>
              <a:r>
                <a:rPr lang="en-US" sz="2400" dirty="0" smtClean="0">
                  <a:solidFill>
                    <a:schemeClr val="tx1"/>
                  </a:solidFill>
                </a:rPr>
                <a:t/>
              </a:r>
              <a:br>
                <a:rPr lang="en-US" sz="2400" dirty="0" smtClean="0">
                  <a:solidFill>
                    <a:schemeClr val="tx1"/>
                  </a:solidFill>
                </a:rPr>
              </a:br>
              <a:r>
                <a:rPr lang="en-US" sz="2400" dirty="0" smtClean="0">
                  <a:solidFill>
                    <a:schemeClr val="tx1"/>
                  </a:solidFill>
                </a:rPr>
                <a:t>program</a:t>
              </a:r>
            </a:p>
            <a:p>
              <a:pPr algn="ctr"/>
              <a:r>
                <a:rPr lang="en-US" sz="2400" dirty="0" smtClean="0">
                  <a:solidFill>
                    <a:schemeClr val="tx1"/>
                  </a:solidFill>
                </a:rPr>
                <a:t>(C#, VB, F#, etc)</a:t>
              </a:r>
              <a:endParaRPr lang="en-US" sz="2400" dirty="0">
                <a:solidFill>
                  <a:schemeClr val="tx1"/>
                </a:solidFill>
              </a:endParaRPr>
            </a:p>
          </p:txBody>
        </p:sp>
        <p:sp>
          <p:nvSpPr>
            <p:cNvPr id="9" name="TextBox 30"/>
            <p:cNvSpPr txBox="1"/>
            <p:nvPr/>
          </p:nvSpPr>
          <p:spPr>
            <a:xfrm>
              <a:off x="4926084" y="1836354"/>
              <a:ext cx="2678097" cy="48593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i="1" dirty="0" smtClean="0"/>
                <a:t>Execution engines</a:t>
              </a:r>
              <a:endParaRPr lang="en-US" sz="2400" i="1" dirty="0"/>
            </a:p>
          </p:txBody>
        </p:sp>
        <p:sp>
          <p:nvSpPr>
            <p:cNvPr id="10" name="Right Arrow 9"/>
            <p:cNvSpPr/>
            <p:nvPr/>
          </p:nvSpPr>
          <p:spPr>
            <a:xfrm>
              <a:off x="2133600" y="2895600"/>
              <a:ext cx="1143000" cy="68580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Query</a:t>
              </a:r>
              <a:endParaRPr lang="en-US" dirty="0">
                <a:solidFill>
                  <a:schemeClr val="tx1"/>
                </a:solidFill>
              </a:endParaRPr>
            </a:p>
          </p:txBody>
        </p:sp>
        <p:sp>
          <p:nvSpPr>
            <p:cNvPr id="11" name="Right Arrow 10"/>
            <p:cNvSpPr/>
            <p:nvPr/>
          </p:nvSpPr>
          <p:spPr>
            <a:xfrm flipH="1">
              <a:off x="2133600" y="4648200"/>
              <a:ext cx="1143000" cy="68580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Objects</a:t>
              </a:r>
              <a:endParaRPr lang="en-US" dirty="0">
                <a:solidFill>
                  <a:schemeClr val="tx1"/>
                </a:solidFill>
              </a:endParaRPr>
            </a:p>
          </p:txBody>
        </p:sp>
        <p:sp>
          <p:nvSpPr>
            <p:cNvPr id="12" name="Left-Right Arrow 11"/>
            <p:cNvSpPr/>
            <p:nvPr/>
          </p:nvSpPr>
          <p:spPr>
            <a:xfrm>
              <a:off x="3962400" y="2514600"/>
              <a:ext cx="1219200" cy="685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5181600" y="4087749"/>
              <a:ext cx="2057400" cy="68580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LINQ-to-SQL</a:t>
              </a:r>
              <a:endParaRPr lang="en-US" sz="2400" dirty="0">
                <a:solidFill>
                  <a:schemeClr val="tx1"/>
                </a:solidFill>
              </a:endParaRPr>
            </a:p>
          </p:txBody>
        </p:sp>
        <p:sp>
          <p:nvSpPr>
            <p:cNvPr id="17" name="Rounded Rectangle 16"/>
            <p:cNvSpPr/>
            <p:nvPr/>
          </p:nvSpPr>
          <p:spPr>
            <a:xfrm>
              <a:off x="5181600" y="2514600"/>
              <a:ext cx="2057400" cy="685800"/>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DryadLINQ</a:t>
              </a:r>
              <a:endParaRPr lang="en-US" sz="2400" dirty="0">
                <a:solidFill>
                  <a:schemeClr val="tx1"/>
                </a:solidFill>
              </a:endParaRPr>
            </a:p>
          </p:txBody>
        </p:sp>
        <p:sp>
          <p:nvSpPr>
            <p:cNvPr id="20" name="Left-Right Arrow 19"/>
            <p:cNvSpPr/>
            <p:nvPr/>
          </p:nvSpPr>
          <p:spPr>
            <a:xfrm>
              <a:off x="3962400" y="3302000"/>
              <a:ext cx="1219200" cy="685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Right Arrow 20"/>
            <p:cNvSpPr/>
            <p:nvPr/>
          </p:nvSpPr>
          <p:spPr>
            <a:xfrm>
              <a:off x="3962400" y="4089400"/>
              <a:ext cx="1219200" cy="685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5181600" y="4876800"/>
              <a:ext cx="2057400" cy="68580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LINQ-to-XML</a:t>
              </a:r>
              <a:endParaRPr lang="en-US" sz="2400" dirty="0">
                <a:solidFill>
                  <a:schemeClr val="tx1"/>
                </a:solidFill>
              </a:endParaRPr>
            </a:p>
          </p:txBody>
        </p:sp>
        <p:sp>
          <p:nvSpPr>
            <p:cNvPr id="26" name="Left-Right Arrow 25"/>
            <p:cNvSpPr/>
            <p:nvPr/>
          </p:nvSpPr>
          <p:spPr>
            <a:xfrm>
              <a:off x="3962400" y="4876800"/>
              <a:ext cx="1219200" cy="685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rot="16200000">
              <a:off x="1905001" y="3733800"/>
              <a:ext cx="3429000" cy="685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LINQ provider interface</a:t>
              </a:r>
              <a:endParaRPr lang="en-US" sz="2400" dirty="0">
                <a:solidFill>
                  <a:schemeClr val="tx1"/>
                </a:solidFill>
              </a:endParaRPr>
            </a:p>
          </p:txBody>
        </p:sp>
        <p:sp>
          <p:nvSpPr>
            <p:cNvPr id="19" name="Down Arrow 18"/>
            <p:cNvSpPr/>
            <p:nvPr/>
          </p:nvSpPr>
          <p:spPr>
            <a:xfrm rot="10800000">
              <a:off x="7467600" y="1981200"/>
              <a:ext cx="1371600" cy="3810000"/>
            </a:xfrm>
            <a:prstGeom prst="downArrow">
              <a:avLst/>
            </a:prstGeom>
            <a:solidFill>
              <a:schemeClr val="tx2">
                <a:lumMod val="20000"/>
                <a:lumOff val="8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30"/>
            <p:cNvSpPr txBox="1"/>
            <p:nvPr/>
          </p:nvSpPr>
          <p:spPr>
            <a:xfrm>
              <a:off x="7486037" y="1528782"/>
              <a:ext cx="1449115"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i="1" dirty="0" smtClean="0"/>
                <a:t>Scalability</a:t>
              </a:r>
              <a:endParaRPr lang="en-US" sz="2400" i="1" dirty="0"/>
            </a:p>
          </p:txBody>
        </p:sp>
        <p:sp>
          <p:nvSpPr>
            <p:cNvPr id="23" name="TextBox 30"/>
            <p:cNvSpPr txBox="1"/>
            <p:nvPr/>
          </p:nvSpPr>
          <p:spPr>
            <a:xfrm>
              <a:off x="7315200" y="4946442"/>
              <a:ext cx="1786323" cy="52322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i="1" dirty="0" smtClean="0"/>
                <a:t>Single-core</a:t>
              </a:r>
              <a:endParaRPr lang="en-US" sz="2800" i="1" dirty="0"/>
            </a:p>
          </p:txBody>
        </p:sp>
        <p:sp>
          <p:nvSpPr>
            <p:cNvPr id="24" name="TextBox 30"/>
            <p:cNvSpPr txBox="1"/>
            <p:nvPr/>
          </p:nvSpPr>
          <p:spPr>
            <a:xfrm>
              <a:off x="7315200" y="3644766"/>
              <a:ext cx="1696555" cy="52322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i="1" dirty="0" smtClean="0"/>
                <a:t>Multi-core</a:t>
              </a:r>
              <a:endParaRPr lang="en-US" sz="2800" i="1" dirty="0"/>
            </a:p>
          </p:txBody>
        </p:sp>
        <p:sp>
          <p:nvSpPr>
            <p:cNvPr id="28" name="TextBox 30"/>
            <p:cNvSpPr txBox="1"/>
            <p:nvPr/>
          </p:nvSpPr>
          <p:spPr>
            <a:xfrm>
              <a:off x="7543800" y="2590800"/>
              <a:ext cx="1185068"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i="1" dirty="0" smtClean="0"/>
                <a:t>Cluster</a:t>
              </a:r>
              <a:endParaRPr lang="en-US" sz="2800" i="1" dirty="0"/>
            </a:p>
          </p:txBody>
        </p:sp>
      </p:grpSp>
      <p:sp>
        <p:nvSpPr>
          <p:cNvPr id="30" name="Content Placeholder 2"/>
          <p:cNvSpPr txBox="1">
            <a:spLocks/>
          </p:cNvSpPr>
          <p:nvPr/>
        </p:nvSpPr>
        <p:spPr>
          <a:xfrm>
            <a:off x="457200" y="1371600"/>
            <a:ext cx="8229600" cy="8382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Extremely </a:t>
            </a:r>
            <a:r>
              <a:rPr kumimoji="0" lang="en-US" sz="3200" i="0" u="none" strike="noStrike" kern="1200" cap="none" spc="0" normalizeH="0" baseline="0" noProof="0" dirty="0" smtClean="0">
                <a:ln>
                  <a:noFill/>
                </a:ln>
                <a:solidFill>
                  <a:schemeClr val="tx1"/>
                </a:solidFill>
                <a:effectLst/>
                <a:uLnTx/>
                <a:uFillTx/>
                <a:latin typeface="+mn-lt"/>
                <a:ea typeface="+mn-ea"/>
                <a:cs typeface="+mn-cs"/>
              </a:rPr>
              <a:t>open and</a:t>
            </a:r>
            <a:r>
              <a:rPr kumimoji="0" lang="en-US" sz="3200" i="0" u="none" strike="noStrike" kern="1200" cap="none" spc="0" normalizeH="0" noProof="0" dirty="0" smtClean="0">
                <a:ln>
                  <a:noFill/>
                </a:ln>
                <a:solidFill>
                  <a:schemeClr val="tx1"/>
                </a:solidFill>
                <a:effectLst/>
                <a:uLnTx/>
                <a:uFillTx/>
                <a:latin typeface="+mn-lt"/>
                <a:ea typeface="+mn-ea"/>
                <a:cs typeface="+mn-cs"/>
              </a:rPr>
              <a:t> extensible</a:t>
            </a: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184305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400" b="1" i="1" kern="1200" dirty="0" err="1">
                <a:solidFill>
                  <a:schemeClr val="tx1"/>
                </a:solidFill>
                <a:latin typeface="+mj-lt"/>
                <a:ea typeface="+mj-ea"/>
                <a:cs typeface="+mj-cs"/>
              </a:rPr>
              <a:t>DryadLINQ</a:t>
            </a:r>
            <a:r>
              <a:rPr lang="en-US" sz="4400" b="1" i="1" kern="1200" dirty="0">
                <a:solidFill>
                  <a:schemeClr val="tx1"/>
                </a:solidFill>
                <a:latin typeface="+mj-lt"/>
                <a:ea typeface="+mj-ea"/>
                <a:cs typeface="+mj-cs"/>
              </a:rPr>
              <a:t> Operators</a:t>
            </a:r>
            <a:r>
              <a:rPr lang="bg-BG" b="1" dirty="0"/>
              <a:t/>
            </a:r>
            <a:br>
              <a:rPr lang="bg-BG" b="1" dirty="0"/>
            </a:br>
            <a:endParaRPr lang="bg-BG" dirty="0"/>
          </a:p>
        </p:txBody>
      </p:sp>
      <p:sp>
        <p:nvSpPr>
          <p:cNvPr id="3" name="Content Placeholder 2"/>
          <p:cNvSpPr>
            <a:spLocks noGrp="1"/>
          </p:cNvSpPr>
          <p:nvPr>
            <p:ph idx="1"/>
          </p:nvPr>
        </p:nvSpPr>
        <p:spPr/>
        <p:txBody>
          <a:bodyPr>
            <a:normAutofit fontScale="70000" lnSpcReduction="20000"/>
          </a:bodyPr>
          <a:lstStyle/>
          <a:p>
            <a:r>
              <a:rPr lang="en-US" dirty="0"/>
              <a:t>Operators present in LINQ which are implemented by </a:t>
            </a:r>
            <a:r>
              <a:rPr lang="en-US" dirty="0" err="1"/>
              <a:t>DryadLINQ</a:t>
            </a:r>
            <a:r>
              <a:rPr lang="en-US" dirty="0"/>
              <a:t>. </a:t>
            </a:r>
            <a:endParaRPr lang="en-US" dirty="0" smtClean="0"/>
          </a:p>
          <a:p>
            <a:r>
              <a:rPr lang="en-US" dirty="0" smtClean="0"/>
              <a:t>Adaptations </a:t>
            </a:r>
            <a:r>
              <a:rPr lang="en-US" dirty="0"/>
              <a:t>of operators present in LINQ which return scalar values (i.e., not </a:t>
            </a:r>
            <a:r>
              <a:rPr lang="en-US" dirty="0" err="1"/>
              <a:t>IQueryable</a:t>
            </a:r>
            <a:r>
              <a:rPr lang="en-US" dirty="0"/>
              <a:t>), but which are modified to return an </a:t>
            </a:r>
            <a:r>
              <a:rPr lang="en-US" dirty="0" err="1"/>
              <a:t>IQueryable</a:t>
            </a:r>
            <a:r>
              <a:rPr lang="en-US" dirty="0"/>
              <a:t> instead.  For example, Count returns an integer, while </a:t>
            </a:r>
            <a:r>
              <a:rPr lang="en-US" dirty="0" err="1"/>
              <a:t>CountAsQueryable</a:t>
            </a:r>
            <a:r>
              <a:rPr lang="en-US" dirty="0"/>
              <a:t> returns an </a:t>
            </a:r>
            <a:r>
              <a:rPr lang="en-US" dirty="0" err="1"/>
              <a:t>IQueryable</a:t>
            </a:r>
            <a:r>
              <a:rPr lang="en-US" dirty="0"/>
              <a:t> whose actual contents will be a single integer.  The </a:t>
            </a:r>
            <a:r>
              <a:rPr lang="en-US" dirty="0" err="1"/>
              <a:t>AsQueryable</a:t>
            </a:r>
            <a:r>
              <a:rPr lang="en-US" dirty="0"/>
              <a:t> variants can be chained together to produce complex queries, while using the scalar variants would require breaking queries into small sub-queries, which could decrease efficiency </a:t>
            </a:r>
            <a:endParaRPr lang="en-US" dirty="0" smtClean="0"/>
          </a:p>
          <a:p>
            <a:r>
              <a:rPr lang="en-US" dirty="0" smtClean="0"/>
              <a:t>New </a:t>
            </a:r>
            <a:r>
              <a:rPr lang="en-US" dirty="0"/>
              <a:t>operators, which exist only in </a:t>
            </a:r>
            <a:r>
              <a:rPr lang="en-US" dirty="0" err="1"/>
              <a:t>DryadLINQ</a:t>
            </a:r>
            <a:r>
              <a:rPr lang="en-US" dirty="0"/>
              <a:t>.  We have added new operators which cannot be synthesized efficiently from compositions of primitive LINQ operators, and which can substantially improve the performance of queries in the context of a distributed execution environment like Dryad. </a:t>
            </a:r>
            <a:endParaRPr lang="bg-BG" dirty="0"/>
          </a:p>
        </p:txBody>
      </p:sp>
    </p:spTree>
    <p:extLst>
      <p:ext uri="{BB962C8B-B14F-4D97-AF65-F5344CB8AC3E}">
        <p14:creationId xmlns:p14="http://schemas.microsoft.com/office/powerpoint/2010/main" val="237183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i="1" dirty="0"/>
              <a:t>Combining with LINQ-to-SQL</a:t>
            </a:r>
            <a:endParaRPr lang="en-US" b="1" i="1" dirty="0"/>
          </a:p>
        </p:txBody>
      </p:sp>
      <p:sp>
        <p:nvSpPr>
          <p:cNvPr id="4" name="Slide Number Placeholder 3"/>
          <p:cNvSpPr>
            <a:spLocks noGrp="1"/>
          </p:cNvSpPr>
          <p:nvPr>
            <p:ph type="sldNum" sz="quarter" idx="12"/>
          </p:nvPr>
        </p:nvSpPr>
        <p:spPr/>
        <p:txBody>
          <a:bodyPr/>
          <a:lstStyle/>
          <a:p>
            <a:fld id="{FC7F914F-062F-453F-B34B-BB004E9935E0}" type="slidenum">
              <a:rPr lang="en-US" smtClean="0"/>
              <a:pPr/>
              <a:t>12</a:t>
            </a:fld>
            <a:endParaRPr lang="en-US"/>
          </a:p>
        </p:txBody>
      </p:sp>
      <p:pic>
        <p:nvPicPr>
          <p:cNvPr id="5" name="Picture 2" descr="C:\Program Files\Microsoft Resource DVD Artwork\DVD_ART\Artwork_Imagery\HARDWARE_IMAGERY\Illustration - Misc Hardware\XML Icons\Server.png"/>
          <p:cNvPicPr>
            <a:picLocks noChangeAspect="1" noChangeArrowheads="1"/>
          </p:cNvPicPr>
          <p:nvPr/>
        </p:nvPicPr>
        <p:blipFill>
          <a:blip r:embed="rId2" cstate="print"/>
          <a:srcRect/>
          <a:stretch>
            <a:fillRect/>
          </a:stretch>
        </p:blipFill>
        <p:spPr bwMode="auto">
          <a:xfrm>
            <a:off x="685800" y="3810000"/>
            <a:ext cx="722312" cy="1066800"/>
          </a:xfrm>
          <a:prstGeom prst="rect">
            <a:avLst/>
          </a:prstGeom>
          <a:noFill/>
          <a:ln w="9525">
            <a:noFill/>
            <a:miter lim="800000"/>
            <a:headEnd/>
            <a:tailEnd/>
          </a:ln>
        </p:spPr>
      </p:pic>
      <p:pic>
        <p:nvPicPr>
          <p:cNvPr id="6" name="Picture 2" descr="C:\Program Files\Microsoft Resource DVD Artwork\DVD_ART\Artwork_Imagery\HARDWARE_IMAGERY\Illustration - Misc Hardware\XML Icons\Server.png"/>
          <p:cNvPicPr>
            <a:picLocks noChangeAspect="1" noChangeArrowheads="1"/>
          </p:cNvPicPr>
          <p:nvPr/>
        </p:nvPicPr>
        <p:blipFill>
          <a:blip r:embed="rId2" cstate="print"/>
          <a:srcRect/>
          <a:stretch>
            <a:fillRect/>
          </a:stretch>
        </p:blipFill>
        <p:spPr bwMode="auto">
          <a:xfrm>
            <a:off x="2173288" y="3810000"/>
            <a:ext cx="722312" cy="1066800"/>
          </a:xfrm>
          <a:prstGeom prst="rect">
            <a:avLst/>
          </a:prstGeom>
          <a:noFill/>
          <a:ln w="9525">
            <a:noFill/>
            <a:miter lim="800000"/>
            <a:headEnd/>
            <a:tailEnd/>
          </a:ln>
        </p:spPr>
      </p:pic>
      <p:pic>
        <p:nvPicPr>
          <p:cNvPr id="7" name="Picture 2" descr="C:\Program Files\Microsoft Resource DVD Artwork\DVD_ART\Artwork_Imagery\HARDWARE_IMAGERY\Illustration - Misc Hardware\XML Icons\Server.png"/>
          <p:cNvPicPr>
            <a:picLocks noChangeAspect="1" noChangeArrowheads="1"/>
          </p:cNvPicPr>
          <p:nvPr/>
        </p:nvPicPr>
        <p:blipFill>
          <a:blip r:embed="rId2" cstate="print"/>
          <a:srcRect/>
          <a:stretch>
            <a:fillRect/>
          </a:stretch>
        </p:blipFill>
        <p:spPr bwMode="auto">
          <a:xfrm>
            <a:off x="3657600" y="3810000"/>
            <a:ext cx="722312" cy="1066800"/>
          </a:xfrm>
          <a:prstGeom prst="rect">
            <a:avLst/>
          </a:prstGeom>
          <a:noFill/>
          <a:ln w="9525">
            <a:noFill/>
            <a:miter lim="800000"/>
            <a:headEnd/>
            <a:tailEnd/>
          </a:ln>
        </p:spPr>
      </p:pic>
      <p:pic>
        <p:nvPicPr>
          <p:cNvPr id="11" name="Picture 2" descr="C:\Program Files\Microsoft Resource DVD Artwork\DVD_ART\Artwork_Imagery\HARDWARE_IMAGERY\Illustration - Misc Hardware\XML Icons\Server.png"/>
          <p:cNvPicPr>
            <a:picLocks noChangeAspect="1" noChangeArrowheads="1"/>
          </p:cNvPicPr>
          <p:nvPr/>
        </p:nvPicPr>
        <p:blipFill>
          <a:blip r:embed="rId2" cstate="print"/>
          <a:srcRect/>
          <a:stretch>
            <a:fillRect/>
          </a:stretch>
        </p:blipFill>
        <p:spPr bwMode="auto">
          <a:xfrm>
            <a:off x="5068888" y="3810000"/>
            <a:ext cx="722312" cy="1066800"/>
          </a:xfrm>
          <a:prstGeom prst="rect">
            <a:avLst/>
          </a:prstGeom>
          <a:noFill/>
          <a:ln w="9525">
            <a:noFill/>
            <a:miter lim="800000"/>
            <a:headEnd/>
            <a:tailEnd/>
          </a:ln>
        </p:spPr>
      </p:pic>
      <p:pic>
        <p:nvPicPr>
          <p:cNvPr id="12" name="Picture 2" descr="C:\Program Files\Microsoft Resource DVD Artwork\DVD_ART\Artwork_Imagery\HARDWARE_IMAGERY\Illustration - Misc Hardware\XML Icons\Server.png"/>
          <p:cNvPicPr>
            <a:picLocks noChangeAspect="1" noChangeArrowheads="1"/>
          </p:cNvPicPr>
          <p:nvPr/>
        </p:nvPicPr>
        <p:blipFill>
          <a:blip r:embed="rId2" cstate="print"/>
          <a:srcRect/>
          <a:stretch>
            <a:fillRect/>
          </a:stretch>
        </p:blipFill>
        <p:spPr bwMode="auto">
          <a:xfrm>
            <a:off x="6669088" y="3810000"/>
            <a:ext cx="722312" cy="1066800"/>
          </a:xfrm>
          <a:prstGeom prst="rect">
            <a:avLst/>
          </a:prstGeom>
          <a:noFill/>
          <a:ln w="9525">
            <a:noFill/>
            <a:miter lim="800000"/>
            <a:headEnd/>
            <a:tailEnd/>
          </a:ln>
        </p:spPr>
      </p:pic>
      <p:pic>
        <p:nvPicPr>
          <p:cNvPr id="150530" name="Picture 2" descr="http://marcelolopezblog.net/wp-content/uploads/2007/08/logo_sql_2008_microsoft_2.jpg"/>
          <p:cNvPicPr>
            <a:picLocks noChangeAspect="1" noChangeArrowheads="1"/>
          </p:cNvPicPr>
          <p:nvPr/>
        </p:nvPicPr>
        <p:blipFill>
          <a:blip r:embed="rId3" cstate="print"/>
          <a:srcRect/>
          <a:stretch>
            <a:fillRect/>
          </a:stretch>
        </p:blipFill>
        <p:spPr bwMode="auto">
          <a:xfrm>
            <a:off x="5181600" y="5791200"/>
            <a:ext cx="1551755" cy="381000"/>
          </a:xfrm>
          <a:prstGeom prst="rect">
            <a:avLst/>
          </a:prstGeom>
          <a:noFill/>
        </p:spPr>
      </p:pic>
      <p:pic>
        <p:nvPicPr>
          <p:cNvPr id="15" name="Picture 2" descr="http://marcelolopezblog.net/wp-content/uploads/2007/08/logo_sql_2008_microsoft_2.jpg"/>
          <p:cNvPicPr>
            <a:picLocks noChangeAspect="1" noChangeArrowheads="1"/>
          </p:cNvPicPr>
          <p:nvPr/>
        </p:nvPicPr>
        <p:blipFill>
          <a:blip r:embed="rId3" cstate="print"/>
          <a:srcRect/>
          <a:stretch>
            <a:fillRect/>
          </a:stretch>
        </p:blipFill>
        <p:spPr bwMode="auto">
          <a:xfrm>
            <a:off x="6781800" y="5791200"/>
            <a:ext cx="1551755" cy="381000"/>
          </a:xfrm>
          <a:prstGeom prst="rect">
            <a:avLst/>
          </a:prstGeom>
          <a:noFill/>
        </p:spPr>
      </p:pic>
      <p:sp>
        <p:nvSpPr>
          <p:cNvPr id="17" name="Rectangle 16"/>
          <p:cNvSpPr/>
          <p:nvPr/>
        </p:nvSpPr>
        <p:spPr>
          <a:xfrm>
            <a:off x="2971800" y="2362200"/>
            <a:ext cx="3276600" cy="457200"/>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DryadLINQ</a:t>
            </a:r>
            <a:endParaRPr lang="en-US" sz="2000" dirty="0">
              <a:solidFill>
                <a:schemeClr val="tx1"/>
              </a:solidFill>
            </a:endParaRPr>
          </a:p>
        </p:txBody>
      </p:sp>
      <p:cxnSp>
        <p:nvCxnSpPr>
          <p:cNvPr id="18" name="Straight Arrow Connector 17"/>
          <p:cNvCxnSpPr>
            <a:endCxn id="17" idx="0"/>
          </p:cNvCxnSpPr>
          <p:nvPr/>
        </p:nvCxnSpPr>
        <p:spPr>
          <a:xfrm rot="5400000">
            <a:off x="4419600" y="2171700"/>
            <a:ext cx="381000"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7" idx="2"/>
            <a:endCxn id="7" idx="0"/>
          </p:cNvCxnSpPr>
          <p:nvPr/>
        </p:nvCxnSpPr>
        <p:spPr>
          <a:xfrm rot="5400000">
            <a:off x="3819128" y="3019028"/>
            <a:ext cx="990600" cy="59134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7" idx="2"/>
            <a:endCxn id="11" idx="0"/>
          </p:cNvCxnSpPr>
          <p:nvPr/>
        </p:nvCxnSpPr>
        <p:spPr>
          <a:xfrm rot="16200000" flipH="1">
            <a:off x="4524772" y="2904728"/>
            <a:ext cx="990600" cy="81994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7" idx="2"/>
            <a:endCxn id="12" idx="0"/>
          </p:cNvCxnSpPr>
          <p:nvPr/>
        </p:nvCxnSpPr>
        <p:spPr>
          <a:xfrm rot="16200000" flipH="1">
            <a:off x="5324872" y="2104628"/>
            <a:ext cx="990600" cy="242014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2"/>
            <a:endCxn id="5" idx="0"/>
          </p:cNvCxnSpPr>
          <p:nvPr/>
        </p:nvCxnSpPr>
        <p:spPr>
          <a:xfrm rot="5400000">
            <a:off x="2333228" y="1533128"/>
            <a:ext cx="990600" cy="356314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7" idx="2"/>
            <a:endCxn id="6" idx="0"/>
          </p:cNvCxnSpPr>
          <p:nvPr/>
        </p:nvCxnSpPr>
        <p:spPr>
          <a:xfrm rot="5400000">
            <a:off x="3076972" y="2276872"/>
            <a:ext cx="990600" cy="2075656"/>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990600" y="4343400"/>
            <a:ext cx="1066800" cy="457200"/>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Subquery</a:t>
            </a:r>
            <a:endParaRPr lang="en-US" sz="1600" dirty="0">
              <a:solidFill>
                <a:schemeClr val="tx1"/>
              </a:solidFill>
            </a:endParaRPr>
          </a:p>
        </p:txBody>
      </p:sp>
      <p:sp>
        <p:nvSpPr>
          <p:cNvPr id="35" name="Rounded Rectangle 34"/>
          <p:cNvSpPr/>
          <p:nvPr/>
        </p:nvSpPr>
        <p:spPr>
          <a:xfrm>
            <a:off x="2514600" y="4343400"/>
            <a:ext cx="1066800" cy="457200"/>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Subquery</a:t>
            </a:r>
            <a:endParaRPr lang="en-US" sz="1600" dirty="0">
              <a:solidFill>
                <a:schemeClr val="tx1"/>
              </a:solidFill>
            </a:endParaRPr>
          </a:p>
        </p:txBody>
      </p:sp>
      <p:sp>
        <p:nvSpPr>
          <p:cNvPr id="36" name="Rounded Rectangle 35"/>
          <p:cNvSpPr/>
          <p:nvPr/>
        </p:nvSpPr>
        <p:spPr>
          <a:xfrm>
            <a:off x="3962400" y="4343400"/>
            <a:ext cx="1066800" cy="457200"/>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Subquery</a:t>
            </a:r>
            <a:endParaRPr lang="en-US" sz="1600" dirty="0">
              <a:solidFill>
                <a:schemeClr val="tx1"/>
              </a:solidFill>
            </a:endParaRPr>
          </a:p>
        </p:txBody>
      </p:sp>
      <p:sp>
        <p:nvSpPr>
          <p:cNvPr id="37" name="Rounded Rectangle 36"/>
          <p:cNvSpPr/>
          <p:nvPr/>
        </p:nvSpPr>
        <p:spPr>
          <a:xfrm>
            <a:off x="5410200" y="4343400"/>
            <a:ext cx="1066800" cy="457200"/>
          </a:xfrm>
          <a:prstGeom prst="roundRect">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Subquery</a:t>
            </a:r>
            <a:endParaRPr lang="en-US" sz="1600" dirty="0">
              <a:solidFill>
                <a:schemeClr val="tx1"/>
              </a:solidFill>
            </a:endParaRPr>
          </a:p>
        </p:txBody>
      </p:sp>
      <p:sp>
        <p:nvSpPr>
          <p:cNvPr id="38" name="Rounded Rectangle 37"/>
          <p:cNvSpPr/>
          <p:nvPr/>
        </p:nvSpPr>
        <p:spPr>
          <a:xfrm>
            <a:off x="7010400" y="4343400"/>
            <a:ext cx="1066800" cy="457200"/>
          </a:xfrm>
          <a:prstGeom prst="roundRect">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Subquery</a:t>
            </a:r>
            <a:endParaRPr lang="en-US" sz="1600" dirty="0">
              <a:solidFill>
                <a:schemeClr val="tx1"/>
              </a:solidFill>
            </a:endParaRPr>
          </a:p>
        </p:txBody>
      </p:sp>
      <p:cxnSp>
        <p:nvCxnSpPr>
          <p:cNvPr id="56" name="Straight Arrow Connector 55"/>
          <p:cNvCxnSpPr/>
          <p:nvPr/>
        </p:nvCxnSpPr>
        <p:spPr>
          <a:xfrm rot="5400000">
            <a:off x="5791200" y="4953000"/>
            <a:ext cx="304800"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3886200" y="1371600"/>
            <a:ext cx="1447800" cy="6096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Query</a:t>
            </a:r>
            <a:endParaRPr lang="en-US" sz="2800" dirty="0">
              <a:solidFill>
                <a:schemeClr val="tx1"/>
              </a:solidFill>
            </a:endParaRPr>
          </a:p>
        </p:txBody>
      </p:sp>
      <p:sp>
        <p:nvSpPr>
          <p:cNvPr id="40" name="Rectangle 39"/>
          <p:cNvSpPr/>
          <p:nvPr/>
        </p:nvSpPr>
        <p:spPr>
          <a:xfrm>
            <a:off x="5334000" y="5105400"/>
            <a:ext cx="1295400" cy="381000"/>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LINQ-to-SQL</a:t>
            </a:r>
            <a:endParaRPr lang="en-US" sz="1600" dirty="0">
              <a:solidFill>
                <a:schemeClr val="tx1"/>
              </a:solidFill>
            </a:endParaRPr>
          </a:p>
        </p:txBody>
      </p:sp>
      <p:cxnSp>
        <p:nvCxnSpPr>
          <p:cNvPr id="51" name="Straight Arrow Connector 50"/>
          <p:cNvCxnSpPr/>
          <p:nvPr/>
        </p:nvCxnSpPr>
        <p:spPr>
          <a:xfrm rot="5400000">
            <a:off x="7391400" y="4952206"/>
            <a:ext cx="304800"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6934200" y="5104606"/>
            <a:ext cx="1295400" cy="381000"/>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LINQ-to-SQL</a:t>
            </a:r>
            <a:endParaRPr lang="en-US" sz="1600" dirty="0">
              <a:solidFill>
                <a:schemeClr val="tx1"/>
              </a:solidFill>
            </a:endParaRPr>
          </a:p>
        </p:txBody>
      </p:sp>
      <p:cxnSp>
        <p:nvCxnSpPr>
          <p:cNvPr id="54" name="Straight Arrow Connector 53"/>
          <p:cNvCxnSpPr/>
          <p:nvPr/>
        </p:nvCxnSpPr>
        <p:spPr>
          <a:xfrm rot="5400000">
            <a:off x="5791994" y="5638006"/>
            <a:ext cx="304800"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7392194" y="5638006"/>
            <a:ext cx="304800"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376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5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5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err="1"/>
              <a:t>DryadLINQ</a:t>
            </a:r>
            <a:r>
              <a:rPr lang="en-US" b="1" i="1" dirty="0"/>
              <a:t> </a:t>
            </a:r>
            <a:r>
              <a:rPr lang="en-US" b="1" i="1" dirty="0"/>
              <a:t>and </a:t>
            </a:r>
            <a:r>
              <a:rPr lang="en-US" b="1" i="1" dirty="0"/>
              <a:t>LINQ</a:t>
            </a:r>
            <a:endParaRPr lang="bg-BG" b="1" i="1" dirty="0"/>
          </a:p>
        </p:txBody>
      </p:sp>
      <p:sp>
        <p:nvSpPr>
          <p:cNvPr id="3" name="Content Placeholder 2"/>
          <p:cNvSpPr>
            <a:spLocks noGrp="1"/>
          </p:cNvSpPr>
          <p:nvPr>
            <p:ph idx="1"/>
          </p:nvPr>
        </p:nvSpPr>
        <p:spPr/>
        <p:txBody>
          <a:bodyPr/>
          <a:lstStyle/>
          <a:p>
            <a:r>
              <a:rPr lang="en-US" dirty="0" smtClean="0"/>
              <a:t>C</a:t>
            </a:r>
            <a:r>
              <a:rPr lang="en-US" dirty="0"/>
              <a:t># and LINQ data objects become distributed partitioned files.</a:t>
            </a:r>
          </a:p>
          <a:p>
            <a:r>
              <a:rPr lang="en-US" dirty="0"/>
              <a:t>LINQ queries become distributed Dryad jobs.</a:t>
            </a:r>
          </a:p>
          <a:p>
            <a:r>
              <a:rPr lang="en-US" dirty="0"/>
              <a:t>C# methods become code running on the vertices of a Dryad job.</a:t>
            </a:r>
          </a:p>
          <a:p>
            <a:endParaRPr lang="bg-BG" dirty="0"/>
          </a:p>
        </p:txBody>
      </p:sp>
    </p:spTree>
    <p:extLst>
      <p:ext uri="{BB962C8B-B14F-4D97-AF65-F5344CB8AC3E}">
        <p14:creationId xmlns:p14="http://schemas.microsoft.com/office/powerpoint/2010/main" val="2412566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err="1"/>
              <a:t>DryadLINQ</a:t>
            </a:r>
            <a:r>
              <a:rPr lang="en-US" b="1" i="1" dirty="0"/>
              <a:t> representation</a:t>
            </a:r>
            <a:endParaRPr lang="bg-BG" b="1" i="1" dirty="0"/>
          </a:p>
        </p:txBody>
      </p:sp>
      <p:sp>
        <p:nvSpPr>
          <p:cNvPr id="3" name="Content Placeholder 2"/>
          <p:cNvSpPr>
            <a:spLocks noGrp="1"/>
          </p:cNvSpPr>
          <p:nvPr>
            <p:ph idx="1"/>
          </p:nvPr>
        </p:nvSpPr>
        <p:spPr/>
        <p:txBody>
          <a:bodyPr/>
          <a:lstStyle/>
          <a:p>
            <a:endParaRPr lang="bg-BG"/>
          </a:p>
        </p:txBody>
      </p:sp>
      <p:pic>
        <p:nvPicPr>
          <p:cNvPr id="8194" name="Picture 2" descr="http://research.microsoft.com/en-us/projects/dryadlinq/dryadlin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7677150" cy="505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387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err="1"/>
              <a:t>DryadLInq</a:t>
            </a:r>
            <a:r>
              <a:rPr lang="en-US" b="1" i="1" dirty="0"/>
              <a:t> features</a:t>
            </a:r>
            <a:endParaRPr lang="bg-BG" b="1" i="1" dirty="0"/>
          </a:p>
        </p:txBody>
      </p:sp>
      <p:sp>
        <p:nvSpPr>
          <p:cNvPr id="3" name="Content Placeholder 2"/>
          <p:cNvSpPr>
            <a:spLocks noGrp="1"/>
          </p:cNvSpPr>
          <p:nvPr>
            <p:ph idx="1"/>
          </p:nvPr>
        </p:nvSpPr>
        <p:spPr/>
        <p:txBody>
          <a:bodyPr>
            <a:normAutofit fontScale="40000" lnSpcReduction="20000"/>
          </a:bodyPr>
          <a:lstStyle/>
          <a:p>
            <a:r>
              <a:rPr lang="en-US" b="1" dirty="0" smtClean="0"/>
              <a:t>Declarative </a:t>
            </a:r>
            <a:r>
              <a:rPr lang="en-US" b="1" dirty="0"/>
              <a:t>programming</a:t>
            </a:r>
            <a:r>
              <a:rPr lang="en-US" dirty="0"/>
              <a:t>: computations are expressed in a high-level language similar to SQL</a:t>
            </a:r>
          </a:p>
          <a:p>
            <a:r>
              <a:rPr lang="en-US" b="1" dirty="0"/>
              <a:t>Automatic parallelization</a:t>
            </a:r>
            <a:r>
              <a:rPr lang="en-US" dirty="0"/>
              <a:t>: from sequential declarative code the </a:t>
            </a:r>
            <a:r>
              <a:rPr lang="en-US" dirty="0" err="1"/>
              <a:t>DryadLINQ</a:t>
            </a:r>
            <a:r>
              <a:rPr lang="en-US" dirty="0"/>
              <a:t> compiler generates highly parallel query plans spanning large computer clusters. For exploiting multi-core parallelism on each machine </a:t>
            </a:r>
            <a:r>
              <a:rPr lang="en-US" dirty="0" err="1"/>
              <a:t>DryadLINQ</a:t>
            </a:r>
            <a:r>
              <a:rPr lang="en-US" dirty="0"/>
              <a:t> relies on </a:t>
            </a:r>
            <a:r>
              <a:rPr lang="en-US" dirty="0" err="1"/>
              <a:t>the</a:t>
            </a:r>
            <a:r>
              <a:rPr lang="en-US" dirty="0" err="1">
                <a:hlinkClick r:id="rId2"/>
              </a:rPr>
              <a:t>PLINQ</a:t>
            </a:r>
            <a:r>
              <a:rPr lang="en-US" dirty="0"/>
              <a:t> parallelization framework.</a:t>
            </a:r>
          </a:p>
          <a:p>
            <a:r>
              <a:rPr lang="en-US" b="1" dirty="0"/>
              <a:t>Integration with Visual Studio</a:t>
            </a:r>
            <a:r>
              <a:rPr lang="en-US" dirty="0"/>
              <a:t>: programmers in </a:t>
            </a:r>
            <a:r>
              <a:rPr lang="en-US" dirty="0" err="1"/>
              <a:t>DryadLINQ</a:t>
            </a:r>
            <a:r>
              <a:rPr lang="en-US" dirty="0"/>
              <a:t> take advantage of the comprehensive VS set of tools: </a:t>
            </a:r>
            <a:r>
              <a:rPr lang="en-US" dirty="0" err="1"/>
              <a:t>Intellisense</a:t>
            </a:r>
            <a:r>
              <a:rPr lang="en-US" dirty="0"/>
              <a:t>, code refactoring, integrated debugging, build, source code management.</a:t>
            </a:r>
          </a:p>
          <a:p>
            <a:r>
              <a:rPr lang="en-US" b="1" dirty="0"/>
              <a:t>Integration with </a:t>
            </a:r>
            <a:r>
              <a:rPr lang="en-US" b="1" dirty="0" err="1"/>
              <a:t>.Net</a:t>
            </a:r>
            <a:r>
              <a:rPr lang="en-US" dirty="0"/>
              <a:t>: all </a:t>
            </a:r>
            <a:r>
              <a:rPr lang="en-US" dirty="0" err="1"/>
              <a:t>.Net</a:t>
            </a:r>
            <a:r>
              <a:rPr lang="en-US" dirty="0"/>
              <a:t> libraries, including Visual Basic, and dynamic languages are available.</a:t>
            </a:r>
          </a:p>
          <a:p>
            <a:r>
              <a:rPr lang="en-US" b="1" dirty="0"/>
              <a:t>Type safety</a:t>
            </a:r>
            <a:r>
              <a:rPr lang="en-US" dirty="0"/>
              <a:t>: distributed computations are statically type-checked.</a:t>
            </a:r>
          </a:p>
          <a:p>
            <a:r>
              <a:rPr lang="en-US" b="1" dirty="0"/>
              <a:t>Automatic serialization</a:t>
            </a:r>
            <a:r>
              <a:rPr lang="en-US" dirty="0"/>
              <a:t>: data transport mechanisms automatically handle all </a:t>
            </a:r>
            <a:r>
              <a:rPr lang="en-US" dirty="0" err="1"/>
              <a:t>.Net</a:t>
            </a:r>
            <a:r>
              <a:rPr lang="en-US" dirty="0"/>
              <a:t> object types.</a:t>
            </a:r>
          </a:p>
          <a:p>
            <a:r>
              <a:rPr lang="en-US" b="1" dirty="0"/>
              <a:t>Job graph optimizations</a:t>
            </a:r>
            <a:endParaRPr lang="en-US" dirty="0"/>
          </a:p>
          <a:p>
            <a:pPr lvl="1"/>
            <a:r>
              <a:rPr lang="en-US" dirty="0"/>
              <a:t>static: a rich set of term-rewriting query optimization rules is applied to the query plan, optimizing locality and improving performance.</a:t>
            </a:r>
          </a:p>
          <a:p>
            <a:pPr lvl="1"/>
            <a:r>
              <a:rPr lang="en-US" dirty="0"/>
              <a:t>dynamic: run-time query plan optimizations automatically adapt the plan taking into account the statistics of the data set processed.</a:t>
            </a:r>
          </a:p>
          <a:p>
            <a:r>
              <a:rPr lang="en-US" b="1" dirty="0"/>
              <a:t>Conciseness</a:t>
            </a:r>
            <a:r>
              <a:rPr lang="en-US" dirty="0"/>
              <a:t>: the following line of code is a complete implementation of the Map-Reduce computation framework in </a:t>
            </a:r>
            <a:r>
              <a:rPr lang="en-US" dirty="0" err="1"/>
              <a:t>DryadLINQ</a:t>
            </a:r>
            <a:r>
              <a:rPr lang="en-US" dirty="0"/>
              <a:t>:</a:t>
            </a:r>
          </a:p>
          <a:p>
            <a:r>
              <a:rPr lang="en-US" dirty="0"/>
              <a:t>public static </a:t>
            </a:r>
            <a:r>
              <a:rPr lang="en-US" dirty="0" err="1"/>
              <a:t>IQueryable</a:t>
            </a:r>
            <a:r>
              <a:rPr lang="en-US" dirty="0"/>
              <a:t>&lt;R&gt;</a:t>
            </a:r>
            <a:br>
              <a:rPr lang="en-US" dirty="0"/>
            </a:br>
            <a:r>
              <a:rPr lang="en-US" dirty="0"/>
              <a:t>  </a:t>
            </a:r>
            <a:r>
              <a:rPr lang="en-US" dirty="0" err="1"/>
              <a:t>MapReduce</a:t>
            </a:r>
            <a:r>
              <a:rPr lang="en-US" dirty="0"/>
              <a:t>&lt;S,M,K,R&gt;(this </a:t>
            </a:r>
            <a:r>
              <a:rPr lang="en-US" dirty="0" err="1"/>
              <a:t>IQueryable</a:t>
            </a:r>
            <a:r>
              <a:rPr lang="en-US" dirty="0"/>
              <a:t>&lt;S&gt; source,</a:t>
            </a:r>
            <a:br>
              <a:rPr lang="en-US" dirty="0"/>
            </a:br>
            <a:r>
              <a:rPr lang="en-US" dirty="0"/>
              <a:t>                                 Expression&lt;</a:t>
            </a:r>
            <a:r>
              <a:rPr lang="en-US" dirty="0" err="1"/>
              <a:t>Func</a:t>
            </a:r>
            <a:r>
              <a:rPr lang="en-US" dirty="0"/>
              <a:t>&lt;</a:t>
            </a:r>
            <a:r>
              <a:rPr lang="en-US" dirty="0" err="1"/>
              <a:t>S,IEnumerable</a:t>
            </a:r>
            <a:r>
              <a:rPr lang="en-US" dirty="0"/>
              <a:t>&lt;M&gt;&gt;&gt; mapper,</a:t>
            </a:r>
            <a:br>
              <a:rPr lang="en-US" dirty="0"/>
            </a:br>
            <a:r>
              <a:rPr lang="en-US" dirty="0"/>
              <a:t>                                 Expression&lt;</a:t>
            </a:r>
            <a:r>
              <a:rPr lang="en-US" dirty="0" err="1"/>
              <a:t>Func</a:t>
            </a:r>
            <a:r>
              <a:rPr lang="en-US" dirty="0"/>
              <a:t>&lt;M,K&gt;&gt; </a:t>
            </a:r>
            <a:r>
              <a:rPr lang="en-US" dirty="0" err="1"/>
              <a:t>keySelector</a:t>
            </a:r>
            <a:r>
              <a:rPr lang="en-US" dirty="0"/>
              <a:t>,</a:t>
            </a:r>
            <a:br>
              <a:rPr lang="en-US" dirty="0"/>
            </a:br>
            <a:r>
              <a:rPr lang="en-US" dirty="0"/>
              <a:t>                                 Expression&lt;</a:t>
            </a:r>
            <a:r>
              <a:rPr lang="en-US" dirty="0" err="1"/>
              <a:t>Func</a:t>
            </a:r>
            <a:r>
              <a:rPr lang="en-US" dirty="0"/>
              <a:t>&lt;</a:t>
            </a:r>
            <a:r>
              <a:rPr lang="en-US" dirty="0" err="1"/>
              <a:t>K,IEnumerable</a:t>
            </a:r>
            <a:r>
              <a:rPr lang="en-US" dirty="0"/>
              <a:t>&lt;M&gt;,R&gt;&gt; reducer)</a:t>
            </a:r>
            <a:br>
              <a:rPr lang="en-US" dirty="0"/>
            </a:br>
            <a:r>
              <a:rPr lang="en-US" dirty="0"/>
              <a:t>{</a:t>
            </a:r>
            <a:br>
              <a:rPr lang="en-US" dirty="0"/>
            </a:br>
            <a:r>
              <a:rPr lang="en-US" dirty="0"/>
              <a:t>    return </a:t>
            </a:r>
            <a:r>
              <a:rPr lang="en-US" dirty="0" err="1"/>
              <a:t>source.SelectMany</a:t>
            </a:r>
            <a:r>
              <a:rPr lang="en-US" dirty="0"/>
              <a:t>(mapper).</a:t>
            </a:r>
            <a:r>
              <a:rPr lang="en-US" dirty="0" err="1"/>
              <a:t>GroupBy</a:t>
            </a:r>
            <a:r>
              <a:rPr lang="en-US" dirty="0"/>
              <a:t>(</a:t>
            </a:r>
            <a:r>
              <a:rPr lang="en-US" dirty="0" err="1"/>
              <a:t>keySelector</a:t>
            </a:r>
            <a:r>
              <a:rPr lang="en-US" dirty="0"/>
              <a:t>, reducer);</a:t>
            </a:r>
            <a:br>
              <a:rPr lang="en-US" dirty="0"/>
            </a:br>
            <a:r>
              <a:rPr lang="en-US" dirty="0"/>
              <a:t>}</a:t>
            </a:r>
          </a:p>
          <a:p>
            <a:endParaRPr lang="bg-BG" dirty="0"/>
          </a:p>
        </p:txBody>
      </p:sp>
    </p:spTree>
    <p:extLst>
      <p:ext uri="{BB962C8B-B14F-4D97-AF65-F5344CB8AC3E}">
        <p14:creationId xmlns:p14="http://schemas.microsoft.com/office/powerpoint/2010/main" val="3535793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DryadLINQ System Architecture</a:t>
            </a:r>
            <a:endParaRPr lang="en-US" b="1" i="1" dirty="0"/>
          </a:p>
        </p:txBody>
      </p:sp>
      <p:sp>
        <p:nvSpPr>
          <p:cNvPr id="3" name="Slide Number Placeholder 2"/>
          <p:cNvSpPr>
            <a:spLocks noGrp="1"/>
          </p:cNvSpPr>
          <p:nvPr>
            <p:ph type="sldNum" sz="quarter" idx="12"/>
          </p:nvPr>
        </p:nvSpPr>
        <p:spPr>
          <a:xfrm>
            <a:off x="6400800" y="6127750"/>
            <a:ext cx="2133600" cy="365125"/>
          </a:xfrm>
        </p:spPr>
        <p:txBody>
          <a:bodyPr/>
          <a:lstStyle/>
          <a:p>
            <a:fld id="{FC7F914F-062F-453F-B34B-BB004E9935E0}" type="slidenum">
              <a:rPr lang="en-US" sz="1400" smtClean="0"/>
              <a:pPr/>
              <a:t>16</a:t>
            </a:fld>
            <a:endParaRPr lang="en-US" sz="1400"/>
          </a:p>
        </p:txBody>
      </p:sp>
      <p:sp>
        <p:nvSpPr>
          <p:cNvPr id="4" name="Rectangle 3"/>
          <p:cNvSpPr/>
          <p:nvPr/>
        </p:nvSpPr>
        <p:spPr>
          <a:xfrm>
            <a:off x="5295900" y="2819400"/>
            <a:ext cx="3162300" cy="3048000"/>
          </a:xfrm>
          <a:prstGeom prst="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p>
        </p:txBody>
      </p:sp>
      <p:sp>
        <p:nvSpPr>
          <p:cNvPr id="5" name="Rectangle 4"/>
          <p:cNvSpPr/>
          <p:nvPr/>
        </p:nvSpPr>
        <p:spPr>
          <a:xfrm>
            <a:off x="457200" y="2362200"/>
            <a:ext cx="4495800" cy="3505200"/>
          </a:xfrm>
          <a:prstGeom prst="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p>
        </p:txBody>
      </p:sp>
      <p:sp>
        <p:nvSpPr>
          <p:cNvPr id="6" name="Rounded Rectangle 5"/>
          <p:cNvSpPr/>
          <p:nvPr/>
        </p:nvSpPr>
        <p:spPr>
          <a:xfrm>
            <a:off x="2971800" y="2438400"/>
            <a:ext cx="1828800" cy="3276600"/>
          </a:xfrm>
          <a:prstGeom prst="roundRect">
            <a:avLst/>
          </a:prstGeom>
          <a:solidFill>
            <a:schemeClr val="bg2">
              <a:lumMod val="9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dirty="0" smtClean="0">
              <a:solidFill>
                <a:schemeClr val="tx1"/>
              </a:solidFill>
            </a:endParaRPr>
          </a:p>
          <a:p>
            <a:pPr algn="ctr"/>
            <a:r>
              <a:rPr lang="en-US" sz="2000" dirty="0" err="1" smtClean="0">
                <a:solidFill>
                  <a:schemeClr val="tx1"/>
                </a:solidFill>
              </a:rPr>
              <a:t>DryadLINQ</a:t>
            </a:r>
            <a:endParaRPr lang="en-US" sz="2000" dirty="0" smtClean="0">
              <a:solidFill>
                <a:schemeClr val="tx1"/>
              </a:solidFill>
            </a:endParaRPr>
          </a:p>
          <a:p>
            <a:pPr algn="ctr"/>
            <a:endParaRPr lang="en-US" sz="2000" dirty="0" smtClean="0">
              <a:solidFill>
                <a:schemeClr val="tx1"/>
              </a:solidFill>
            </a:endParaRPr>
          </a:p>
          <a:p>
            <a:pPr algn="ctr"/>
            <a:endParaRPr lang="en-US" sz="2000" dirty="0">
              <a:solidFill>
                <a:schemeClr val="tx1"/>
              </a:solidFill>
            </a:endParaRPr>
          </a:p>
          <a:p>
            <a:pPr algn="ctr"/>
            <a:endParaRPr lang="en-US" sz="2000" dirty="0" smtClean="0">
              <a:solidFill>
                <a:schemeClr val="tx1"/>
              </a:solidFill>
            </a:endParaRPr>
          </a:p>
          <a:p>
            <a:pPr algn="ctr"/>
            <a:endParaRPr lang="en-US" sz="2000" dirty="0">
              <a:solidFill>
                <a:schemeClr val="tx1"/>
              </a:solidFill>
            </a:endParaRPr>
          </a:p>
          <a:p>
            <a:pPr algn="ctr"/>
            <a:endParaRPr lang="en-US" sz="2000" dirty="0" smtClean="0">
              <a:solidFill>
                <a:schemeClr val="tx1"/>
              </a:solidFill>
            </a:endParaRPr>
          </a:p>
          <a:p>
            <a:pPr algn="ctr"/>
            <a:endParaRPr lang="en-US" sz="2000" dirty="0">
              <a:solidFill>
                <a:schemeClr val="tx1"/>
              </a:solidFill>
            </a:endParaRPr>
          </a:p>
          <a:p>
            <a:pPr algn="ctr"/>
            <a:endParaRPr lang="en-US" sz="2000" dirty="0" smtClean="0">
              <a:solidFill>
                <a:schemeClr val="tx1"/>
              </a:solidFill>
            </a:endParaRPr>
          </a:p>
          <a:p>
            <a:pPr algn="ctr"/>
            <a:endParaRPr lang="en-US" sz="2000" dirty="0">
              <a:solidFill>
                <a:schemeClr val="tx1"/>
              </a:solidFill>
            </a:endParaRPr>
          </a:p>
          <a:p>
            <a:pPr algn="ctr"/>
            <a:endParaRPr lang="en-US" sz="2000" dirty="0" smtClean="0">
              <a:solidFill>
                <a:schemeClr val="tx1"/>
              </a:solidFill>
            </a:endParaRPr>
          </a:p>
          <a:p>
            <a:pPr algn="ctr"/>
            <a:endParaRPr lang="en-US" sz="2000" dirty="0">
              <a:solidFill>
                <a:schemeClr val="tx1"/>
              </a:solidFill>
            </a:endParaRPr>
          </a:p>
          <a:p>
            <a:pPr algn="ctr"/>
            <a:endParaRPr lang="en-US" sz="2000" dirty="0">
              <a:solidFill>
                <a:schemeClr val="tx1"/>
              </a:solidFill>
            </a:endParaRPr>
          </a:p>
        </p:txBody>
      </p:sp>
      <p:sp>
        <p:nvSpPr>
          <p:cNvPr id="7" name="Down Arrow 6"/>
          <p:cNvSpPr/>
          <p:nvPr/>
        </p:nvSpPr>
        <p:spPr>
          <a:xfrm>
            <a:off x="7391400" y="4696968"/>
            <a:ext cx="457200" cy="256032"/>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p>
        </p:txBody>
      </p:sp>
      <p:sp>
        <p:nvSpPr>
          <p:cNvPr id="8" name="TextBox 30"/>
          <p:cNvSpPr txBox="1"/>
          <p:nvPr/>
        </p:nvSpPr>
        <p:spPr>
          <a:xfrm>
            <a:off x="2057400" y="2057400"/>
            <a:ext cx="1719445"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i="1" dirty="0" smtClean="0"/>
              <a:t>Client machine</a:t>
            </a:r>
            <a:endParaRPr lang="en-US" sz="2000" i="1" dirty="0"/>
          </a:p>
        </p:txBody>
      </p:sp>
      <p:sp>
        <p:nvSpPr>
          <p:cNvPr id="10" name="TextBox 36"/>
          <p:cNvSpPr txBox="1"/>
          <p:nvPr/>
        </p:nvSpPr>
        <p:spPr>
          <a:xfrm>
            <a:off x="3581400" y="4991100"/>
            <a:ext cx="6014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(11)</a:t>
            </a:r>
            <a:endParaRPr lang="en-US" sz="2000" dirty="0"/>
          </a:p>
        </p:txBody>
      </p:sp>
      <p:sp>
        <p:nvSpPr>
          <p:cNvPr id="11" name="Rectangle 10"/>
          <p:cNvSpPr/>
          <p:nvPr/>
        </p:nvSpPr>
        <p:spPr>
          <a:xfrm>
            <a:off x="3352800" y="2933700"/>
            <a:ext cx="1143000" cy="1181100"/>
          </a:xfrm>
          <a:prstGeom prst="rect">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Distributed</a:t>
            </a:r>
            <a:br>
              <a:rPr lang="en-US" dirty="0" smtClean="0">
                <a:solidFill>
                  <a:schemeClr val="tx1"/>
                </a:solidFill>
              </a:rPr>
            </a:br>
            <a:r>
              <a:rPr lang="en-US" dirty="0" smtClean="0">
                <a:solidFill>
                  <a:schemeClr val="tx1"/>
                </a:solidFill>
              </a:rPr>
              <a:t>query plan</a:t>
            </a:r>
            <a:endParaRPr lang="en-US" dirty="0">
              <a:solidFill>
                <a:schemeClr val="tx1"/>
              </a:solidFill>
            </a:endParaRPr>
          </a:p>
        </p:txBody>
      </p:sp>
      <p:sp>
        <p:nvSpPr>
          <p:cNvPr id="12" name="Rectangle 11"/>
          <p:cNvSpPr/>
          <p:nvPr/>
        </p:nvSpPr>
        <p:spPr>
          <a:xfrm>
            <a:off x="609600" y="2514600"/>
            <a:ext cx="1676400" cy="3124200"/>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tIns="4572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smtClean="0">
                <a:solidFill>
                  <a:schemeClr val="tx1"/>
                </a:solidFill>
              </a:rPr>
              <a:t>.NET program</a:t>
            </a:r>
          </a:p>
          <a:p>
            <a:endParaRPr lang="en-US" sz="1200" dirty="0" smtClean="0">
              <a:solidFill>
                <a:schemeClr val="tx2">
                  <a:lumMod val="60000"/>
                  <a:lumOff val="40000"/>
                </a:schemeClr>
              </a:solidFill>
            </a:endParaRPr>
          </a:p>
          <a:p>
            <a:endParaRPr lang="en-US" sz="1400" dirty="0" smtClean="0">
              <a:solidFill>
                <a:schemeClr val="tx1"/>
              </a:solidFill>
            </a:endParaRPr>
          </a:p>
        </p:txBody>
      </p:sp>
      <p:sp>
        <p:nvSpPr>
          <p:cNvPr id="15" name="Right Arrow 14"/>
          <p:cNvSpPr/>
          <p:nvPr/>
        </p:nvSpPr>
        <p:spPr>
          <a:xfrm>
            <a:off x="2095500" y="3124200"/>
            <a:ext cx="1257300" cy="762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Query </a:t>
            </a:r>
            <a:r>
              <a:rPr lang="en-US" dirty="0" err="1" smtClean="0">
                <a:solidFill>
                  <a:schemeClr val="tx1"/>
                </a:solidFill>
              </a:rPr>
              <a:t>Expr</a:t>
            </a:r>
            <a:endParaRPr lang="en-US" dirty="0">
              <a:solidFill>
                <a:schemeClr val="tx1"/>
              </a:solidFill>
            </a:endParaRPr>
          </a:p>
        </p:txBody>
      </p:sp>
      <p:sp>
        <p:nvSpPr>
          <p:cNvPr id="16" name="TextBox 39"/>
          <p:cNvSpPr txBox="1"/>
          <p:nvPr/>
        </p:nvSpPr>
        <p:spPr>
          <a:xfrm>
            <a:off x="6248400" y="2514600"/>
            <a:ext cx="139576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i="1" dirty="0" smtClean="0"/>
              <a:t>Data center</a:t>
            </a:r>
            <a:endParaRPr lang="en-US" sz="2000" i="1" dirty="0"/>
          </a:p>
        </p:txBody>
      </p:sp>
      <p:sp>
        <p:nvSpPr>
          <p:cNvPr id="17" name="Rectangle 16"/>
          <p:cNvSpPr/>
          <p:nvPr/>
        </p:nvSpPr>
        <p:spPr>
          <a:xfrm>
            <a:off x="5600700" y="4953000"/>
            <a:ext cx="2705100" cy="495300"/>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Output Tables</a:t>
            </a:r>
            <a:endParaRPr lang="en-US" dirty="0">
              <a:solidFill>
                <a:schemeClr val="tx1"/>
              </a:solidFill>
            </a:endParaRPr>
          </a:p>
        </p:txBody>
      </p:sp>
      <p:sp>
        <p:nvSpPr>
          <p:cNvPr id="19" name="Left Arrow 18"/>
          <p:cNvSpPr/>
          <p:nvPr/>
        </p:nvSpPr>
        <p:spPr>
          <a:xfrm>
            <a:off x="4520184" y="4800600"/>
            <a:ext cx="1080516" cy="762000"/>
          </a:xfrm>
          <a:prstGeom prst="lef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Results</a:t>
            </a:r>
            <a:endParaRPr lang="en-US" dirty="0">
              <a:solidFill>
                <a:schemeClr val="tx1"/>
              </a:solidFill>
            </a:endParaRPr>
          </a:p>
        </p:txBody>
      </p:sp>
      <p:sp>
        <p:nvSpPr>
          <p:cNvPr id="20" name="Rectangle 19"/>
          <p:cNvSpPr/>
          <p:nvPr/>
        </p:nvSpPr>
        <p:spPr>
          <a:xfrm>
            <a:off x="7086600" y="3200400"/>
            <a:ext cx="1219200" cy="533400"/>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Input Tables</a:t>
            </a:r>
            <a:endParaRPr lang="en-US" dirty="0">
              <a:solidFill>
                <a:schemeClr val="tx1"/>
              </a:solidFill>
            </a:endParaRPr>
          </a:p>
        </p:txBody>
      </p:sp>
      <p:sp>
        <p:nvSpPr>
          <p:cNvPr id="21" name="Down Arrow 20"/>
          <p:cNvSpPr/>
          <p:nvPr/>
        </p:nvSpPr>
        <p:spPr>
          <a:xfrm>
            <a:off x="7467600" y="3733800"/>
            <a:ext cx="457200" cy="3048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p>
        </p:txBody>
      </p:sp>
      <p:sp>
        <p:nvSpPr>
          <p:cNvPr id="22" name="Right Arrow 21"/>
          <p:cNvSpPr/>
          <p:nvPr/>
        </p:nvSpPr>
        <p:spPr>
          <a:xfrm>
            <a:off x="4520184" y="3112532"/>
            <a:ext cx="1080516" cy="762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Invoke</a:t>
            </a:r>
            <a:endParaRPr lang="en-US" dirty="0">
              <a:solidFill>
                <a:schemeClr val="tx1"/>
              </a:solidFill>
            </a:endParaRPr>
          </a:p>
        </p:txBody>
      </p:sp>
      <p:sp>
        <p:nvSpPr>
          <p:cNvPr id="23" name="Double Wave 22"/>
          <p:cNvSpPr/>
          <p:nvPr/>
        </p:nvSpPr>
        <p:spPr>
          <a:xfrm>
            <a:off x="5600700" y="3124200"/>
            <a:ext cx="609600" cy="609600"/>
          </a:xfrm>
          <a:prstGeom prst="doubleWav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Query</a:t>
            </a:r>
            <a:endParaRPr lang="en-US" dirty="0">
              <a:solidFill>
                <a:schemeClr val="tx1"/>
              </a:solidFill>
            </a:endParaRPr>
          </a:p>
        </p:txBody>
      </p:sp>
      <p:sp>
        <p:nvSpPr>
          <p:cNvPr id="24" name="Down Arrow 23"/>
          <p:cNvSpPr/>
          <p:nvPr/>
        </p:nvSpPr>
        <p:spPr>
          <a:xfrm>
            <a:off x="5753100" y="3733800"/>
            <a:ext cx="457200" cy="3048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p>
        </p:txBody>
      </p:sp>
      <p:sp>
        <p:nvSpPr>
          <p:cNvPr id="25" name="Rectangle 24"/>
          <p:cNvSpPr/>
          <p:nvPr/>
        </p:nvSpPr>
        <p:spPr>
          <a:xfrm>
            <a:off x="3352800" y="4724400"/>
            <a:ext cx="1143000" cy="838200"/>
          </a:xfrm>
          <a:prstGeom prst="rect">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Output </a:t>
            </a:r>
            <a:br>
              <a:rPr lang="en-US" dirty="0" smtClean="0">
                <a:solidFill>
                  <a:schemeClr val="tx1"/>
                </a:solidFill>
              </a:rPr>
            </a:br>
            <a:r>
              <a:rPr lang="en-US" dirty="0" err="1" smtClean="0">
                <a:solidFill>
                  <a:schemeClr val="tx1"/>
                </a:solidFill>
              </a:rPr>
              <a:t>DryadTable</a:t>
            </a:r>
            <a:endParaRPr lang="en-US" dirty="0">
              <a:solidFill>
                <a:schemeClr val="tx1"/>
              </a:solidFill>
            </a:endParaRPr>
          </a:p>
        </p:txBody>
      </p:sp>
      <p:sp>
        <p:nvSpPr>
          <p:cNvPr id="29" name="Rectangle 28"/>
          <p:cNvSpPr/>
          <p:nvPr/>
        </p:nvSpPr>
        <p:spPr>
          <a:xfrm>
            <a:off x="6858000" y="4038600"/>
            <a:ext cx="1447800" cy="647700"/>
          </a:xfrm>
          <a:prstGeom prst="rect">
            <a:avLst/>
          </a:prstGeom>
          <a:solidFill>
            <a:srgbClr val="CCFFCC"/>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Dryad Execution</a:t>
            </a:r>
            <a:endParaRPr lang="en-US" dirty="0">
              <a:solidFill>
                <a:schemeClr val="tx1"/>
              </a:solidFill>
            </a:endParaRPr>
          </a:p>
        </p:txBody>
      </p:sp>
      <p:sp>
        <p:nvSpPr>
          <p:cNvPr id="31" name="Left Arrow 30"/>
          <p:cNvSpPr/>
          <p:nvPr/>
        </p:nvSpPr>
        <p:spPr>
          <a:xfrm>
            <a:off x="1981200" y="4800600"/>
            <a:ext cx="1371600" cy="762000"/>
          </a:xfrm>
          <a:prstGeom prst="lef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err="1" smtClean="0">
                <a:solidFill>
                  <a:schemeClr val="tx1"/>
                </a:solidFill>
              </a:rPr>
              <a:t>.Net</a:t>
            </a:r>
            <a:r>
              <a:rPr lang="en-US" dirty="0" smtClean="0">
                <a:solidFill>
                  <a:schemeClr val="tx1"/>
                </a:solidFill>
              </a:rPr>
              <a:t> Objects</a:t>
            </a:r>
            <a:endParaRPr lang="en-US" dirty="0">
              <a:solidFill>
                <a:schemeClr val="tx1"/>
              </a:solidFill>
            </a:endParaRPr>
          </a:p>
        </p:txBody>
      </p:sp>
      <p:sp>
        <p:nvSpPr>
          <p:cNvPr id="32" name="Rectangle 31"/>
          <p:cNvSpPr/>
          <p:nvPr/>
        </p:nvSpPr>
        <p:spPr>
          <a:xfrm>
            <a:off x="5448300" y="4038600"/>
            <a:ext cx="952500" cy="609600"/>
          </a:xfrm>
          <a:prstGeom prst="rect">
            <a:avLst/>
          </a:prstGeom>
          <a:solidFill>
            <a:srgbClr val="CCFFCC"/>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JM</a:t>
            </a:r>
            <a:endParaRPr lang="en-US" dirty="0">
              <a:solidFill>
                <a:schemeClr val="tx1"/>
              </a:solidFill>
            </a:endParaRPr>
          </a:p>
        </p:txBody>
      </p:sp>
      <p:sp>
        <p:nvSpPr>
          <p:cNvPr id="33" name="Down Arrow 32"/>
          <p:cNvSpPr/>
          <p:nvPr/>
        </p:nvSpPr>
        <p:spPr>
          <a:xfrm rot="16200000">
            <a:off x="6400800" y="4191000"/>
            <a:ext cx="457200" cy="4572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p>
        </p:txBody>
      </p:sp>
      <p:sp>
        <p:nvSpPr>
          <p:cNvPr id="35" name="TextBox 44"/>
          <p:cNvSpPr txBox="1"/>
          <p:nvPr/>
        </p:nvSpPr>
        <p:spPr>
          <a:xfrm>
            <a:off x="914400" y="3352800"/>
            <a:ext cx="97218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err="1" smtClean="0"/>
              <a:t>ToTable</a:t>
            </a:r>
            <a:endParaRPr lang="en-US" sz="2000" dirty="0"/>
          </a:p>
        </p:txBody>
      </p:sp>
      <p:sp>
        <p:nvSpPr>
          <p:cNvPr id="36" name="TextBox 45"/>
          <p:cNvSpPr txBox="1"/>
          <p:nvPr/>
        </p:nvSpPr>
        <p:spPr>
          <a:xfrm>
            <a:off x="914400" y="5040868"/>
            <a:ext cx="97417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err="1" smtClean="0"/>
              <a:t>foreach</a:t>
            </a:r>
            <a:endParaRPr lang="en-US" sz="2000" dirty="0"/>
          </a:p>
        </p:txBody>
      </p:sp>
      <p:sp>
        <p:nvSpPr>
          <p:cNvPr id="28" name="Rectangle 27"/>
          <p:cNvSpPr/>
          <p:nvPr/>
        </p:nvSpPr>
        <p:spPr>
          <a:xfrm>
            <a:off x="6248400" y="3124200"/>
            <a:ext cx="685800" cy="647700"/>
          </a:xfrm>
          <a:prstGeom prst="rect">
            <a:avLst/>
          </a:prstGeom>
          <a:solidFill>
            <a:srgbClr val="CCFFCC"/>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Vertex</a:t>
            </a:r>
            <a:br>
              <a:rPr lang="en-US" dirty="0" smtClean="0">
                <a:solidFill>
                  <a:schemeClr val="tx1"/>
                </a:solidFill>
              </a:rPr>
            </a:br>
            <a:r>
              <a:rPr lang="en-US" dirty="0" smtClean="0">
                <a:solidFill>
                  <a:schemeClr val="tx1"/>
                </a:solidFill>
              </a:rPr>
              <a:t>code</a:t>
            </a:r>
            <a:endParaRPr lang="en-US" dirty="0">
              <a:solidFill>
                <a:schemeClr val="tx1"/>
              </a:solidFill>
            </a:endParaRPr>
          </a:p>
        </p:txBody>
      </p:sp>
      <p:sp>
        <p:nvSpPr>
          <p:cNvPr id="30" name="Down Arrow 29"/>
          <p:cNvSpPr/>
          <p:nvPr/>
        </p:nvSpPr>
        <p:spPr>
          <a:xfrm rot="19214695">
            <a:off x="6667500" y="3733800"/>
            <a:ext cx="457200" cy="3048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a:p>
        </p:txBody>
      </p:sp>
    </p:spTree>
    <p:extLst>
      <p:ext uri="{BB962C8B-B14F-4D97-AF65-F5344CB8AC3E}">
        <p14:creationId xmlns:p14="http://schemas.microsoft.com/office/powerpoint/2010/main" val="354014230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291350" cy="2016224"/>
          </a:xfrm>
        </p:spPr>
        <p:txBody>
          <a:bodyPr>
            <a:noAutofit/>
          </a:bodyPr>
          <a:lstStyle/>
          <a:p>
            <a:r>
              <a:rPr lang="en-US" sz="2400" dirty="0"/>
              <a:t>A Query provider translates </a:t>
            </a:r>
            <a:r>
              <a:rPr lang="en-US" sz="2400" dirty="0" err="1"/>
              <a:t>IQueryable</a:t>
            </a:r>
            <a:r>
              <a:rPr lang="en-US" sz="2400" dirty="0"/>
              <a:t> objects to a suitable format and ships them to a remote execution engine.  It also transforms the remote data into C# objects. </a:t>
            </a:r>
            <a:br>
              <a:rPr lang="en-US" sz="2400" dirty="0"/>
            </a:br>
            <a:r>
              <a:rPr lang="en-US" sz="2400" dirty="0" err="1"/>
              <a:t>DryadLINQ</a:t>
            </a:r>
            <a:r>
              <a:rPr lang="en-US" sz="2400" dirty="0"/>
              <a:t> is just an instance of such a provider which interfaces with the Dryad remote execution framework.</a:t>
            </a:r>
            <a:endParaRPr lang="bg-BG" sz="2400" dirty="0"/>
          </a:p>
        </p:txBody>
      </p:sp>
      <p:sp>
        <p:nvSpPr>
          <p:cNvPr id="3" name="Content Placeholder 2"/>
          <p:cNvSpPr>
            <a:spLocks noGrp="1"/>
          </p:cNvSpPr>
          <p:nvPr>
            <p:ph idx="1"/>
          </p:nvPr>
        </p:nvSpPr>
        <p:spPr/>
        <p:txBody>
          <a:bodyPr/>
          <a:lstStyle/>
          <a:p>
            <a:endParaRPr lang="bg-BG" dirty="0"/>
          </a:p>
        </p:txBody>
      </p:sp>
      <p:sp>
        <p:nvSpPr>
          <p:cNvPr id="4" name="Rectangle 3"/>
          <p:cNvSpPr/>
          <p:nvPr/>
        </p:nvSpPr>
        <p:spPr>
          <a:xfrm>
            <a:off x="6324600" y="3168352"/>
            <a:ext cx="2743200" cy="3276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Rectangle 4"/>
          <p:cNvSpPr/>
          <p:nvPr/>
        </p:nvSpPr>
        <p:spPr>
          <a:xfrm>
            <a:off x="76200" y="2397968"/>
            <a:ext cx="5943600" cy="434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ounded Rectangle 5"/>
          <p:cNvSpPr/>
          <p:nvPr/>
        </p:nvSpPr>
        <p:spPr>
          <a:xfrm>
            <a:off x="3200400" y="2634952"/>
            <a:ext cx="1981200" cy="3962400"/>
          </a:xfrm>
          <a:prstGeom prst="roundRect">
            <a:avLst/>
          </a:prstGeom>
          <a:solidFill>
            <a:schemeClr val="bg2">
              <a:lumMod val="9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Query Provider</a:t>
            </a: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a:solidFill>
                <a:schemeClr val="tx1"/>
              </a:solidFill>
            </a:endParaRPr>
          </a:p>
        </p:txBody>
      </p:sp>
      <p:pic>
        <p:nvPicPr>
          <p:cNvPr id="7" name="Picture 6" descr="C:\Users\mbudiu\AppData\Local\Microsoft\Windows\Temporary Internet Files\Content.IE5\CEUDYJIA\MCj03113280000[1].wmf"/>
          <p:cNvPicPr>
            <a:picLocks noChangeAspect="1" noChangeArrowheads="1"/>
          </p:cNvPicPr>
          <p:nvPr/>
        </p:nvPicPr>
        <p:blipFill>
          <a:blip r:embed="rId2"/>
          <a:srcRect/>
          <a:stretch>
            <a:fillRect/>
          </a:stretch>
        </p:blipFill>
        <p:spPr bwMode="auto">
          <a:xfrm rot="16200000">
            <a:off x="7304787" y="4474165"/>
            <a:ext cx="985942" cy="1117516"/>
          </a:xfrm>
          <a:prstGeom prst="rect">
            <a:avLst/>
          </a:prstGeom>
          <a:noFill/>
        </p:spPr>
      </p:pic>
      <p:sp>
        <p:nvSpPr>
          <p:cNvPr id="8" name="Down Arrow 7"/>
          <p:cNvSpPr/>
          <p:nvPr/>
        </p:nvSpPr>
        <p:spPr>
          <a:xfrm>
            <a:off x="7620000" y="5606752"/>
            <a:ext cx="457200" cy="304800"/>
          </a:xfrm>
          <a:prstGeom prst="downArrow">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29"/>
          <p:cNvSpPr txBox="1"/>
          <p:nvPr/>
        </p:nvSpPr>
        <p:spPr>
          <a:xfrm>
            <a:off x="6400800" y="4768552"/>
            <a:ext cx="91505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Execute</a:t>
            </a:r>
            <a:endParaRPr lang="en-US" dirty="0"/>
          </a:p>
        </p:txBody>
      </p:sp>
      <p:sp>
        <p:nvSpPr>
          <p:cNvPr id="10" name="TextBox 30"/>
          <p:cNvSpPr txBox="1"/>
          <p:nvPr/>
        </p:nvSpPr>
        <p:spPr>
          <a:xfrm>
            <a:off x="1981200" y="1028700"/>
            <a:ext cx="153452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dirty="0" smtClean="0"/>
              <a:t>Local program</a:t>
            </a:r>
            <a:endParaRPr lang="en-US" i="1" dirty="0"/>
          </a:p>
        </p:txBody>
      </p:sp>
      <p:sp>
        <p:nvSpPr>
          <p:cNvPr id="11" name="TextBox 33"/>
          <p:cNvSpPr txBox="1"/>
          <p:nvPr/>
        </p:nvSpPr>
        <p:spPr>
          <a:xfrm>
            <a:off x="5410200" y="3396952"/>
            <a:ext cx="44275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(5)</a:t>
            </a:r>
            <a:endParaRPr lang="en-US" dirty="0"/>
          </a:p>
        </p:txBody>
      </p:sp>
      <p:sp>
        <p:nvSpPr>
          <p:cNvPr id="12" name="TextBox 36"/>
          <p:cNvSpPr txBox="1"/>
          <p:nvPr/>
        </p:nvSpPr>
        <p:spPr>
          <a:xfrm>
            <a:off x="2667000" y="5606752"/>
            <a:ext cx="55976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(11)</a:t>
            </a:r>
            <a:endParaRPr lang="en-US" dirty="0"/>
          </a:p>
        </p:txBody>
      </p:sp>
      <p:sp>
        <p:nvSpPr>
          <p:cNvPr id="13" name="Rectangle 12"/>
          <p:cNvSpPr/>
          <p:nvPr/>
        </p:nvSpPr>
        <p:spPr>
          <a:xfrm>
            <a:off x="3581400" y="3549352"/>
            <a:ext cx="1219200" cy="762000"/>
          </a:xfrm>
          <a:prstGeom prst="rect">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Transform</a:t>
            </a:r>
            <a:endParaRPr lang="en-US" dirty="0">
              <a:solidFill>
                <a:schemeClr val="tx1"/>
              </a:solidFill>
            </a:endParaRPr>
          </a:p>
        </p:txBody>
      </p:sp>
      <p:sp>
        <p:nvSpPr>
          <p:cNvPr id="14" name="Rectangle 13"/>
          <p:cNvSpPr/>
          <p:nvPr/>
        </p:nvSpPr>
        <p:spPr>
          <a:xfrm>
            <a:off x="228600" y="2558752"/>
            <a:ext cx="1905000" cy="685800"/>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C#</a:t>
            </a:r>
            <a:endParaRPr lang="en-US" dirty="0">
              <a:solidFill>
                <a:schemeClr val="tx1"/>
              </a:solidFill>
            </a:endParaRPr>
          </a:p>
        </p:txBody>
      </p:sp>
      <p:sp>
        <p:nvSpPr>
          <p:cNvPr id="15" name="Rectangle 14"/>
          <p:cNvSpPr/>
          <p:nvPr/>
        </p:nvSpPr>
        <p:spPr>
          <a:xfrm>
            <a:off x="228600" y="5759152"/>
            <a:ext cx="1874520" cy="762000"/>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C#</a:t>
            </a:r>
            <a:endParaRPr lang="en-US" dirty="0">
              <a:solidFill>
                <a:schemeClr val="tx1"/>
              </a:solidFill>
            </a:endParaRPr>
          </a:p>
        </p:txBody>
      </p:sp>
      <p:sp>
        <p:nvSpPr>
          <p:cNvPr id="16" name="Down Arrow 15"/>
          <p:cNvSpPr/>
          <p:nvPr/>
        </p:nvSpPr>
        <p:spPr>
          <a:xfrm>
            <a:off x="990600" y="3244552"/>
            <a:ext cx="396240" cy="304800"/>
          </a:xfrm>
          <a:prstGeom prst="downArrow">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TextBox 25"/>
          <p:cNvSpPr txBox="1"/>
          <p:nvPr/>
        </p:nvSpPr>
        <p:spPr>
          <a:xfrm>
            <a:off x="1752600" y="2558752"/>
            <a:ext cx="38371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a:t>
            </a:r>
            <a:endParaRPr lang="en-US" dirty="0"/>
          </a:p>
        </p:txBody>
      </p:sp>
      <p:sp>
        <p:nvSpPr>
          <p:cNvPr id="18" name="TextBox 37"/>
          <p:cNvSpPr txBox="1"/>
          <p:nvPr/>
        </p:nvSpPr>
        <p:spPr>
          <a:xfrm>
            <a:off x="1600200" y="5759152"/>
            <a:ext cx="56388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(12)</a:t>
            </a:r>
            <a:endParaRPr lang="en-US" dirty="0"/>
          </a:p>
        </p:txBody>
      </p:sp>
      <p:sp>
        <p:nvSpPr>
          <p:cNvPr id="19" name="Right Arrow 18"/>
          <p:cNvSpPr/>
          <p:nvPr/>
        </p:nvSpPr>
        <p:spPr>
          <a:xfrm>
            <a:off x="2133600" y="3625552"/>
            <a:ext cx="1447800" cy="609600"/>
          </a:xfrm>
          <a:prstGeom prst="rightArrow">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Query </a:t>
            </a:r>
            <a:r>
              <a:rPr lang="en-US" dirty="0" err="1" smtClean="0">
                <a:solidFill>
                  <a:schemeClr val="tx1"/>
                </a:solidFill>
              </a:rPr>
              <a:t>obj</a:t>
            </a:r>
            <a:endParaRPr lang="en-US" dirty="0">
              <a:solidFill>
                <a:schemeClr val="tx1"/>
              </a:solidFill>
            </a:endParaRPr>
          </a:p>
        </p:txBody>
      </p:sp>
      <p:sp>
        <p:nvSpPr>
          <p:cNvPr id="20" name="Left Arrow 19"/>
          <p:cNvSpPr/>
          <p:nvPr/>
        </p:nvSpPr>
        <p:spPr>
          <a:xfrm>
            <a:off x="2133600" y="5835352"/>
            <a:ext cx="1600200" cy="533400"/>
          </a:xfrm>
          <a:prstGeom prst="leftArrow">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C# Objects</a:t>
            </a:r>
            <a:endParaRPr lang="en-US" dirty="0">
              <a:solidFill>
                <a:schemeClr val="tx1"/>
              </a:solidFill>
            </a:endParaRPr>
          </a:p>
        </p:txBody>
      </p:sp>
      <p:sp>
        <p:nvSpPr>
          <p:cNvPr id="21" name="TextBox 32"/>
          <p:cNvSpPr txBox="1"/>
          <p:nvPr/>
        </p:nvSpPr>
        <p:spPr>
          <a:xfrm>
            <a:off x="2590800" y="3396952"/>
            <a:ext cx="44275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(3)</a:t>
            </a:r>
            <a:endParaRPr lang="en-US" dirty="0"/>
          </a:p>
        </p:txBody>
      </p:sp>
      <p:sp>
        <p:nvSpPr>
          <p:cNvPr id="22" name="TextBox 39"/>
          <p:cNvSpPr txBox="1"/>
          <p:nvPr/>
        </p:nvSpPr>
        <p:spPr>
          <a:xfrm>
            <a:off x="6781800" y="1028700"/>
            <a:ext cx="184858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dirty="0" smtClean="0"/>
              <a:t>Remote execution</a:t>
            </a:r>
            <a:endParaRPr lang="en-US" i="1" dirty="0"/>
          </a:p>
        </p:txBody>
      </p:sp>
      <p:sp>
        <p:nvSpPr>
          <p:cNvPr id="23" name="Rectangle 22"/>
          <p:cNvSpPr/>
          <p:nvPr/>
        </p:nvSpPr>
        <p:spPr>
          <a:xfrm>
            <a:off x="6858000" y="5911552"/>
            <a:ext cx="1905000" cy="381000"/>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Data</a:t>
            </a:r>
            <a:endParaRPr lang="en-US" dirty="0">
              <a:solidFill>
                <a:schemeClr val="tx1"/>
              </a:solidFill>
            </a:endParaRPr>
          </a:p>
        </p:txBody>
      </p:sp>
      <p:sp>
        <p:nvSpPr>
          <p:cNvPr id="24" name="TextBox 44"/>
          <p:cNvSpPr txBox="1"/>
          <p:nvPr/>
        </p:nvSpPr>
        <p:spPr>
          <a:xfrm>
            <a:off x="8153400" y="5911552"/>
            <a:ext cx="44275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(8)</a:t>
            </a:r>
            <a:endParaRPr lang="en-US" dirty="0"/>
          </a:p>
        </p:txBody>
      </p:sp>
      <p:sp>
        <p:nvSpPr>
          <p:cNvPr id="25" name="Left Arrow 24"/>
          <p:cNvSpPr/>
          <p:nvPr/>
        </p:nvSpPr>
        <p:spPr>
          <a:xfrm>
            <a:off x="4876800" y="5835352"/>
            <a:ext cx="1981200" cy="533400"/>
          </a:xfrm>
          <a:prstGeom prst="leftArrow">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Results</a:t>
            </a:r>
            <a:endParaRPr lang="en-US" dirty="0">
              <a:solidFill>
                <a:schemeClr val="tx1"/>
              </a:solidFill>
            </a:endParaRPr>
          </a:p>
        </p:txBody>
      </p:sp>
      <p:sp>
        <p:nvSpPr>
          <p:cNvPr id="26" name="Rectangle 25"/>
          <p:cNvSpPr/>
          <p:nvPr/>
        </p:nvSpPr>
        <p:spPr>
          <a:xfrm>
            <a:off x="7620000" y="3244552"/>
            <a:ext cx="1371600" cy="381000"/>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Data</a:t>
            </a:r>
            <a:endParaRPr lang="en-US" dirty="0">
              <a:solidFill>
                <a:schemeClr val="tx1"/>
              </a:solidFill>
            </a:endParaRPr>
          </a:p>
        </p:txBody>
      </p:sp>
      <p:sp>
        <p:nvSpPr>
          <p:cNvPr id="27" name="Down Arrow 26"/>
          <p:cNvSpPr/>
          <p:nvPr/>
        </p:nvSpPr>
        <p:spPr>
          <a:xfrm>
            <a:off x="7924800" y="3777952"/>
            <a:ext cx="457200" cy="762000"/>
          </a:xfrm>
          <a:prstGeom prst="downArrow">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Wave 27"/>
          <p:cNvSpPr/>
          <p:nvPr/>
        </p:nvSpPr>
        <p:spPr>
          <a:xfrm>
            <a:off x="228600" y="3549352"/>
            <a:ext cx="1828800" cy="685800"/>
          </a:xfrm>
          <a:prstGeom prst="wave">
            <a:avLst/>
          </a:prstGeom>
          <a:solidFill>
            <a:schemeClr val="accent4">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Query</a:t>
            </a:r>
            <a:endParaRPr lang="en-US" dirty="0">
              <a:solidFill>
                <a:schemeClr val="tx1"/>
              </a:solidFill>
            </a:endParaRPr>
          </a:p>
        </p:txBody>
      </p:sp>
      <p:sp>
        <p:nvSpPr>
          <p:cNvPr id="29" name="Right Arrow 28"/>
          <p:cNvSpPr/>
          <p:nvPr/>
        </p:nvSpPr>
        <p:spPr>
          <a:xfrm>
            <a:off x="4800600" y="3625552"/>
            <a:ext cx="1676400" cy="609600"/>
          </a:xfrm>
          <a:prstGeom prst="rightArrow">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Invoke Query</a:t>
            </a:r>
            <a:endParaRPr lang="en-US" dirty="0">
              <a:solidFill>
                <a:schemeClr val="tx1"/>
              </a:solidFill>
            </a:endParaRPr>
          </a:p>
        </p:txBody>
      </p:sp>
      <p:sp>
        <p:nvSpPr>
          <p:cNvPr id="30" name="Double Wave 29"/>
          <p:cNvSpPr/>
          <p:nvPr/>
        </p:nvSpPr>
        <p:spPr>
          <a:xfrm>
            <a:off x="6477000" y="3625552"/>
            <a:ext cx="1143000" cy="609600"/>
          </a:xfrm>
          <a:prstGeom prst="doubleWav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Query</a:t>
            </a:r>
            <a:endParaRPr lang="en-US" dirty="0">
              <a:solidFill>
                <a:schemeClr val="tx1"/>
              </a:solidFill>
            </a:endParaRPr>
          </a:p>
        </p:txBody>
      </p:sp>
      <p:sp>
        <p:nvSpPr>
          <p:cNvPr id="31" name="TextBox 27"/>
          <p:cNvSpPr txBox="1"/>
          <p:nvPr/>
        </p:nvSpPr>
        <p:spPr>
          <a:xfrm>
            <a:off x="1676400" y="3701752"/>
            <a:ext cx="38371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a:t>
            </a:r>
            <a:endParaRPr lang="en-US" dirty="0"/>
          </a:p>
        </p:txBody>
      </p:sp>
      <p:sp>
        <p:nvSpPr>
          <p:cNvPr id="32" name="Down Arrow 31"/>
          <p:cNvSpPr/>
          <p:nvPr/>
        </p:nvSpPr>
        <p:spPr>
          <a:xfrm>
            <a:off x="6934200" y="4235152"/>
            <a:ext cx="457200" cy="304800"/>
          </a:xfrm>
          <a:prstGeom prst="downArrow">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Rectangle 32"/>
          <p:cNvSpPr/>
          <p:nvPr/>
        </p:nvSpPr>
        <p:spPr>
          <a:xfrm>
            <a:off x="3657600" y="5759152"/>
            <a:ext cx="1219200" cy="685800"/>
          </a:xfrm>
          <a:prstGeom prst="rect">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Transform</a:t>
            </a:r>
            <a:endParaRPr lang="en-US" dirty="0">
              <a:solidFill>
                <a:schemeClr val="tx1"/>
              </a:solidFill>
            </a:endParaRPr>
          </a:p>
        </p:txBody>
      </p:sp>
      <p:sp>
        <p:nvSpPr>
          <p:cNvPr id="34" name="TextBox 124"/>
          <p:cNvSpPr txBox="1"/>
          <p:nvPr/>
        </p:nvSpPr>
        <p:spPr>
          <a:xfrm>
            <a:off x="6553200" y="5073352"/>
            <a:ext cx="44275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(7)</a:t>
            </a:r>
            <a:endParaRPr lang="en-US" dirty="0"/>
          </a:p>
        </p:txBody>
      </p:sp>
      <p:sp>
        <p:nvSpPr>
          <p:cNvPr id="35" name="TextBox 125"/>
          <p:cNvSpPr txBox="1"/>
          <p:nvPr/>
        </p:nvSpPr>
        <p:spPr>
          <a:xfrm>
            <a:off x="5486400" y="5606752"/>
            <a:ext cx="44275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(9)</a:t>
            </a:r>
            <a:endParaRPr lang="en-US" dirty="0"/>
          </a:p>
        </p:txBody>
      </p:sp>
      <p:sp>
        <p:nvSpPr>
          <p:cNvPr id="36" name="TextBox 126"/>
          <p:cNvSpPr txBox="1"/>
          <p:nvPr/>
        </p:nvSpPr>
        <p:spPr>
          <a:xfrm>
            <a:off x="4419600" y="6140152"/>
            <a:ext cx="55976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(10)</a:t>
            </a:r>
            <a:endParaRPr lang="en-US" dirty="0"/>
          </a:p>
        </p:txBody>
      </p:sp>
      <p:sp>
        <p:nvSpPr>
          <p:cNvPr id="37" name="TextBox 127"/>
          <p:cNvSpPr txBox="1"/>
          <p:nvPr/>
        </p:nvSpPr>
        <p:spPr>
          <a:xfrm>
            <a:off x="4419600" y="4006552"/>
            <a:ext cx="44275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(4)</a:t>
            </a:r>
            <a:endParaRPr lang="en-US" dirty="0"/>
          </a:p>
        </p:txBody>
      </p:sp>
      <p:sp>
        <p:nvSpPr>
          <p:cNvPr id="38" name="TextBox 34"/>
          <p:cNvSpPr txBox="1"/>
          <p:nvPr/>
        </p:nvSpPr>
        <p:spPr>
          <a:xfrm>
            <a:off x="7239000" y="3930352"/>
            <a:ext cx="44275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(6)</a:t>
            </a:r>
            <a:endParaRPr lang="en-US" dirty="0"/>
          </a:p>
        </p:txBody>
      </p:sp>
    </p:spTree>
    <p:extLst>
      <p:ext uri="{BB962C8B-B14F-4D97-AF65-F5344CB8AC3E}">
        <p14:creationId xmlns:p14="http://schemas.microsoft.com/office/powerpoint/2010/main" val="3903281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Execution stages of a Dryad </a:t>
            </a:r>
            <a:r>
              <a:rPr lang="en-US" b="1" i="1" dirty="0"/>
              <a:t>Job</a:t>
            </a:r>
            <a:endParaRPr lang="bg-BG" b="1" i="1" dirty="0"/>
          </a:p>
        </p:txBody>
      </p:sp>
      <p:sp>
        <p:nvSpPr>
          <p:cNvPr id="3" name="Content Placeholder 2"/>
          <p:cNvSpPr>
            <a:spLocks noGrp="1"/>
          </p:cNvSpPr>
          <p:nvPr>
            <p:ph idx="1"/>
          </p:nvPr>
        </p:nvSpPr>
        <p:spPr/>
        <p:txBody>
          <a:bodyPr/>
          <a:lstStyle/>
          <a:p>
            <a:endParaRPr lang="bg-BG"/>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007" y="1772816"/>
            <a:ext cx="8435967" cy="475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2748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Partitioned File Structure</a:t>
            </a:r>
            <a:endParaRPr lang="bg-BG" b="1" i="1" dirty="0"/>
          </a:p>
        </p:txBody>
      </p:sp>
      <p:sp>
        <p:nvSpPr>
          <p:cNvPr id="3" name="Content Placeholder 2"/>
          <p:cNvSpPr>
            <a:spLocks noGrp="1"/>
          </p:cNvSpPr>
          <p:nvPr>
            <p:ph idx="1"/>
          </p:nvPr>
        </p:nvSpPr>
        <p:spPr/>
        <p:txBody>
          <a:bodyPr/>
          <a:lstStyle/>
          <a:p>
            <a:endParaRPr lang="bg-BG"/>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856" y="1443036"/>
            <a:ext cx="7822122" cy="5239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6301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Definition</a:t>
            </a:r>
            <a:endParaRPr lang="bg-BG" b="1" i="1" dirty="0"/>
          </a:p>
        </p:txBody>
      </p:sp>
      <p:sp>
        <p:nvSpPr>
          <p:cNvPr id="3" name="Content Placeholder 2"/>
          <p:cNvSpPr>
            <a:spLocks noGrp="1"/>
          </p:cNvSpPr>
          <p:nvPr>
            <p:ph idx="1"/>
          </p:nvPr>
        </p:nvSpPr>
        <p:spPr/>
        <p:txBody>
          <a:bodyPr>
            <a:normAutofit fontScale="92500" lnSpcReduction="20000"/>
          </a:bodyPr>
          <a:lstStyle/>
          <a:p>
            <a:r>
              <a:rPr lang="en-US" dirty="0" err="1"/>
              <a:t>DryadLINQ</a:t>
            </a:r>
            <a:r>
              <a:rPr lang="en-US" dirty="0"/>
              <a:t> is a simple, powerful, and elegant programming environment for writing large-scale data parallel applications running on large PC clusters</a:t>
            </a:r>
            <a:r>
              <a:rPr lang="en-US" dirty="0" smtClean="0"/>
              <a:t>.</a:t>
            </a:r>
          </a:p>
          <a:p>
            <a:r>
              <a:rPr lang="en-US" dirty="0"/>
              <a:t>The goal of </a:t>
            </a:r>
            <a:r>
              <a:rPr lang="en-US" dirty="0" err="1"/>
              <a:t>DryadLINQ</a:t>
            </a:r>
            <a:r>
              <a:rPr lang="en-US" dirty="0"/>
              <a:t> is to make distributed computing on large compute cluster simple enough for every programmer. </a:t>
            </a:r>
            <a:endParaRPr lang="en-US" dirty="0" smtClean="0"/>
          </a:p>
          <a:p>
            <a:r>
              <a:rPr lang="en-US" dirty="0" err="1" smtClean="0"/>
              <a:t>DryadLINQ</a:t>
            </a:r>
            <a:r>
              <a:rPr lang="en-US" dirty="0" smtClean="0"/>
              <a:t> </a:t>
            </a:r>
            <a:r>
              <a:rPr lang="en-US" dirty="0"/>
              <a:t>combines two important pieces of Microsoft technology: the </a:t>
            </a:r>
            <a:r>
              <a:rPr lang="en-US" dirty="0" smtClean="0"/>
              <a:t>Dryad</a:t>
            </a:r>
            <a:r>
              <a:rPr lang="en-US" dirty="0"/>
              <a:t> distributed execution engine and the .NET Language Integrated Query (LINQ).</a:t>
            </a:r>
            <a:endParaRPr lang="bg-BG" dirty="0"/>
          </a:p>
        </p:txBody>
      </p:sp>
    </p:spTree>
    <p:extLst>
      <p:ext uri="{BB962C8B-B14F-4D97-AF65-F5344CB8AC3E}">
        <p14:creationId xmlns:p14="http://schemas.microsoft.com/office/powerpoint/2010/main" val="736096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400" b="1" i="1" kern="1200" dirty="0">
                <a:solidFill>
                  <a:schemeClr val="tx1"/>
                </a:solidFill>
                <a:latin typeface="+mj-lt"/>
                <a:ea typeface="+mj-ea"/>
                <a:cs typeface="+mj-cs"/>
              </a:rPr>
              <a:t>Reductions (Aggregations)</a:t>
            </a:r>
            <a:r>
              <a:rPr lang="bg-BG" b="1" dirty="0"/>
              <a:t/>
            </a:r>
            <a:br>
              <a:rPr lang="bg-BG" b="1" dirty="0"/>
            </a:br>
            <a:endParaRPr lang="bg-BG" dirty="0"/>
          </a:p>
        </p:txBody>
      </p:sp>
      <p:sp>
        <p:nvSpPr>
          <p:cNvPr id="3" name="Content Placeholder 2"/>
          <p:cNvSpPr>
            <a:spLocks noGrp="1"/>
          </p:cNvSpPr>
          <p:nvPr>
            <p:ph idx="1"/>
          </p:nvPr>
        </p:nvSpPr>
        <p:spPr>
          <a:xfrm>
            <a:off x="457200" y="1600201"/>
            <a:ext cx="6995120" cy="1540768"/>
          </a:xfrm>
        </p:spPr>
        <p:txBody>
          <a:bodyPr/>
          <a:lstStyle/>
          <a:p>
            <a:r>
              <a:rPr lang="en-US" sz="2000" dirty="0" err="1"/>
              <a:t>var</a:t>
            </a:r>
            <a:r>
              <a:rPr lang="en-US" sz="2000" dirty="0"/>
              <a:t> result = </a:t>
            </a:r>
            <a:r>
              <a:rPr lang="en-US" sz="2000" dirty="0" err="1"/>
              <a:t>input.Aggregate</a:t>
            </a:r>
            <a:r>
              <a:rPr lang="en-US" sz="2000" dirty="0"/>
              <a:t>((</a:t>
            </a:r>
            <a:r>
              <a:rPr lang="en-US" sz="2000" dirty="0" err="1"/>
              <a:t>x,y</a:t>
            </a:r>
            <a:r>
              <a:rPr lang="en-US" sz="2000" dirty="0"/>
              <a:t>) =&gt; </a:t>
            </a:r>
            <a:r>
              <a:rPr lang="en-US" sz="2000" dirty="0" err="1"/>
              <a:t>x+y</a:t>
            </a:r>
            <a:r>
              <a:rPr lang="en-US" sz="2000" dirty="0"/>
              <a:t>);</a:t>
            </a:r>
            <a:endParaRPr lang="bg-BG" sz="2000" dirty="0"/>
          </a:p>
          <a:p>
            <a:endParaRPr lang="bg-BG"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772816"/>
            <a:ext cx="4202803" cy="1958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55576" y="4365104"/>
            <a:ext cx="5616624" cy="1477328"/>
          </a:xfrm>
          <a:prstGeom prst="rect">
            <a:avLst/>
          </a:prstGeom>
          <a:noFill/>
        </p:spPr>
        <p:txBody>
          <a:bodyPr wrap="square" rtlCol="0">
            <a:spAutoFit/>
          </a:bodyPr>
          <a:lstStyle/>
          <a:p>
            <a:r>
              <a:rPr lang="en-US" dirty="0"/>
              <a:t>[Associative]</a:t>
            </a:r>
            <a:endParaRPr lang="bg-BG" dirty="0"/>
          </a:p>
          <a:p>
            <a:r>
              <a:rPr lang="en-US" dirty="0" err="1"/>
              <a:t>int</a:t>
            </a:r>
            <a:r>
              <a:rPr lang="en-US" dirty="0"/>
              <a:t> Add(</a:t>
            </a:r>
            <a:r>
              <a:rPr lang="en-US" dirty="0" err="1"/>
              <a:t>int</a:t>
            </a:r>
            <a:r>
              <a:rPr lang="en-US" dirty="0"/>
              <a:t> x, </a:t>
            </a:r>
            <a:r>
              <a:rPr lang="en-US" dirty="0" err="1"/>
              <a:t>int</a:t>
            </a:r>
            <a:r>
              <a:rPr lang="en-US" dirty="0"/>
              <a:t> y);</a:t>
            </a:r>
            <a:endParaRPr lang="bg-BG" dirty="0"/>
          </a:p>
          <a:p>
            <a:r>
              <a:rPr lang="en-US" dirty="0"/>
              <a:t> </a:t>
            </a:r>
            <a:endParaRPr lang="bg-BG" dirty="0"/>
          </a:p>
          <a:p>
            <a:r>
              <a:rPr lang="en-US" dirty="0" err="1"/>
              <a:t>var</a:t>
            </a:r>
            <a:r>
              <a:rPr lang="en-US" dirty="0"/>
              <a:t> sum = </a:t>
            </a:r>
            <a:r>
              <a:rPr lang="en-US" dirty="0" err="1"/>
              <a:t>input.Aggregate</a:t>
            </a:r>
            <a:r>
              <a:rPr lang="en-US" dirty="0"/>
              <a:t>((</a:t>
            </a:r>
            <a:r>
              <a:rPr lang="en-US" dirty="0" err="1"/>
              <a:t>x,y</a:t>
            </a:r>
            <a:r>
              <a:rPr lang="en-US" dirty="0"/>
              <a:t>)=&gt;Add(</a:t>
            </a:r>
            <a:r>
              <a:rPr lang="en-US" dirty="0" err="1"/>
              <a:t>x,y</a:t>
            </a:r>
            <a:r>
              <a:rPr lang="en-US" dirty="0"/>
              <a:t>));</a:t>
            </a:r>
            <a:endParaRPr lang="bg-BG" dirty="0"/>
          </a:p>
          <a:p>
            <a:endParaRPr lang="bg-BG"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39" y="4395936"/>
            <a:ext cx="4212355" cy="191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460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a:t/>
            </a:r>
            <a:br>
              <a:rPr lang="en-US" sz="3200" dirty="0"/>
            </a:br>
            <a:r>
              <a:rPr lang="en-US" b="1" i="1" dirty="0"/>
              <a:t>Apply</a:t>
            </a:r>
            <a:r>
              <a:rPr lang="en-US" sz="3200" dirty="0"/>
              <a:t/>
            </a:r>
            <a:br>
              <a:rPr lang="en-US" sz="3200" dirty="0"/>
            </a:br>
            <a:r>
              <a:rPr lang="en-US" sz="3200" dirty="0" smtClean="0"/>
              <a:t>The </a:t>
            </a:r>
            <a:r>
              <a:rPr lang="en-US" sz="3200" dirty="0"/>
              <a:t>Select delegate receives each element individually, while the one of Apply receives the whole stream.</a:t>
            </a:r>
            <a:endParaRPr lang="bg-BG" sz="3200" dirty="0"/>
          </a:p>
        </p:txBody>
      </p:sp>
      <p:sp>
        <p:nvSpPr>
          <p:cNvPr id="3" name="Content Placeholder 2"/>
          <p:cNvSpPr>
            <a:spLocks noGrp="1"/>
          </p:cNvSpPr>
          <p:nvPr>
            <p:ph idx="1"/>
          </p:nvPr>
        </p:nvSpPr>
        <p:spPr/>
        <p:txBody>
          <a:bodyPr/>
          <a:lstStyle/>
          <a:p>
            <a:endParaRPr lang="bg-BG"/>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72816"/>
            <a:ext cx="8497352" cy="3869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59091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792162"/>
          </a:xfrm>
        </p:spPr>
        <p:txBody>
          <a:bodyPr>
            <a:normAutofit/>
          </a:bodyPr>
          <a:lstStyle/>
          <a:p>
            <a:r>
              <a:rPr lang="en-US" b="1" i="1" dirty="0" err="1"/>
              <a:t>MapReduce</a:t>
            </a:r>
            <a:r>
              <a:rPr lang="en-US" b="1" i="1" dirty="0"/>
              <a:t> in DryadLINQ</a:t>
            </a:r>
            <a:endParaRPr lang="en-US" b="1" i="1" dirty="0"/>
          </a:p>
        </p:txBody>
      </p:sp>
      <p:sp>
        <p:nvSpPr>
          <p:cNvPr id="3" name="Slide Number Placeholder 2"/>
          <p:cNvSpPr>
            <a:spLocks noGrp="1"/>
          </p:cNvSpPr>
          <p:nvPr>
            <p:ph type="sldNum" sz="quarter" idx="12"/>
          </p:nvPr>
        </p:nvSpPr>
        <p:spPr/>
        <p:txBody>
          <a:bodyPr/>
          <a:lstStyle/>
          <a:p>
            <a:fld id="{FC7F914F-062F-453F-B34B-BB004E9935E0}" type="slidenum">
              <a:rPr lang="en-US" smtClean="0"/>
              <a:pPr/>
              <a:t>22</a:t>
            </a:fld>
            <a:endParaRPr lang="en-US"/>
          </a:p>
        </p:txBody>
      </p:sp>
      <p:sp>
        <p:nvSpPr>
          <p:cNvPr id="4" name="TextBox 3"/>
          <p:cNvSpPr txBox="1"/>
          <p:nvPr/>
        </p:nvSpPr>
        <p:spPr>
          <a:xfrm>
            <a:off x="1219200" y="1853148"/>
            <a:ext cx="6781800" cy="3785652"/>
          </a:xfrm>
          <a:prstGeom prst="rect">
            <a:avLst/>
          </a:prstGeom>
          <a:solidFill>
            <a:srgbClr val="CCFFCC"/>
          </a:solidFill>
        </p:spPr>
        <p:txBody>
          <a:bodyPr wrap="square" rtlCol="0">
            <a:spAutoFit/>
          </a:bodyPr>
          <a:lstStyle/>
          <a:p>
            <a:r>
              <a:rPr lang="en-US" sz="2400" dirty="0" err="1" smtClean="0">
                <a:latin typeface="Arial" pitchFamily="34" charset="0"/>
                <a:cs typeface="Arial" pitchFamily="34" charset="0"/>
              </a:rPr>
              <a:t>MapReduce</a:t>
            </a:r>
            <a:r>
              <a:rPr lang="en-US" sz="2400" dirty="0" smtClean="0">
                <a:latin typeface="Arial" pitchFamily="34" charset="0"/>
                <a:cs typeface="Arial" pitchFamily="34" charset="0"/>
              </a:rPr>
              <a:t>(source,               </a:t>
            </a:r>
            <a:r>
              <a:rPr lang="en-US" sz="2400" dirty="0" smtClean="0">
                <a:solidFill>
                  <a:srgbClr val="008000"/>
                </a:solidFill>
              </a:rPr>
              <a:t>// sequence of Ts</a:t>
            </a:r>
            <a:endParaRPr lang="en-US" sz="2400" dirty="0" smtClean="0">
              <a:solidFill>
                <a:srgbClr val="92D050"/>
              </a:solidFill>
              <a:latin typeface="Arial" pitchFamily="34" charset="0"/>
              <a:cs typeface="Arial" pitchFamily="34" charset="0"/>
            </a:endParaRPr>
          </a:p>
          <a:p>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mapper</a:t>
            </a:r>
            <a:r>
              <a:rPr lang="en-US" sz="2400" dirty="0" smtClean="0">
                <a:latin typeface="Arial" pitchFamily="34" charset="0"/>
                <a:cs typeface="Arial" pitchFamily="34" charset="0"/>
              </a:rPr>
              <a:t>,              </a:t>
            </a:r>
            <a:r>
              <a:rPr lang="en-US" sz="2400" dirty="0" smtClean="0">
                <a:solidFill>
                  <a:srgbClr val="008000"/>
                </a:solidFill>
              </a:rPr>
              <a:t>// T -&gt; Ms</a:t>
            </a:r>
            <a:endParaRPr lang="en-US" sz="2400" dirty="0" smtClean="0">
              <a:solidFill>
                <a:srgbClr val="92D050"/>
              </a:solidFill>
              <a:latin typeface="Arial" pitchFamily="34" charset="0"/>
              <a:cs typeface="Arial" pitchFamily="34" charset="0"/>
            </a:endParaRPr>
          </a:p>
          <a:p>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keySelector</a:t>
            </a:r>
            <a:r>
              <a:rPr lang="en-US" sz="2400" dirty="0" smtClean="0">
                <a:latin typeface="Arial" pitchFamily="34" charset="0"/>
                <a:cs typeface="Arial" pitchFamily="34" charset="0"/>
              </a:rPr>
              <a:t>,       </a:t>
            </a:r>
            <a:r>
              <a:rPr lang="en-US" sz="2400" dirty="0" smtClean="0">
                <a:solidFill>
                  <a:srgbClr val="008000"/>
                </a:solidFill>
              </a:rPr>
              <a:t>// M -&gt; K</a:t>
            </a:r>
            <a:endParaRPr lang="en-US" sz="2400" dirty="0" smtClean="0">
              <a:solidFill>
                <a:srgbClr val="00B050"/>
              </a:solidFill>
              <a:latin typeface="Arial" pitchFamily="34" charset="0"/>
              <a:cs typeface="Arial" pitchFamily="34" charset="0"/>
            </a:endParaRPr>
          </a:p>
          <a:p>
            <a:r>
              <a:rPr lang="en-US" sz="2400" dirty="0" smtClean="0">
                <a:latin typeface="Arial" pitchFamily="34" charset="0"/>
                <a:cs typeface="Arial" pitchFamily="34" charset="0"/>
              </a:rPr>
              <a:t>                     reducer)              </a:t>
            </a:r>
            <a:r>
              <a:rPr lang="en-US" sz="2400" dirty="0" smtClean="0">
                <a:solidFill>
                  <a:srgbClr val="008000"/>
                </a:solidFill>
              </a:rPr>
              <a:t>// (K, Ms) -&gt; Rs</a:t>
            </a:r>
            <a:endParaRPr lang="en-US" sz="2400" dirty="0" smtClean="0">
              <a:solidFill>
                <a:srgbClr val="00B050"/>
              </a:solidFill>
              <a:latin typeface="Arial" pitchFamily="34" charset="0"/>
              <a:cs typeface="Arial" pitchFamily="34" charset="0"/>
            </a:endParaRPr>
          </a:p>
          <a:p>
            <a:r>
              <a:rPr lang="en-US" sz="2400" dirty="0" smtClean="0">
                <a:latin typeface="Arial" pitchFamily="34" charset="0"/>
                <a:cs typeface="Arial" pitchFamily="34" charset="0"/>
              </a:rPr>
              <a:t>{</a:t>
            </a:r>
          </a:p>
          <a:p>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var</a:t>
            </a:r>
            <a:r>
              <a:rPr lang="en-US" sz="2400" dirty="0" smtClean="0">
                <a:latin typeface="Arial" pitchFamily="34" charset="0"/>
                <a:cs typeface="Arial" pitchFamily="34" charset="0"/>
              </a:rPr>
              <a:t> map = </a:t>
            </a:r>
            <a:r>
              <a:rPr lang="en-US" sz="2400" dirty="0" err="1" smtClean="0">
                <a:latin typeface="Arial" pitchFamily="34" charset="0"/>
                <a:cs typeface="Arial" pitchFamily="34" charset="0"/>
              </a:rPr>
              <a:t>source.</a:t>
            </a:r>
            <a:r>
              <a:rPr lang="en-US" sz="2400" b="1" dirty="0" err="1" smtClean="0">
                <a:latin typeface="Arial" pitchFamily="34" charset="0"/>
                <a:cs typeface="Arial" pitchFamily="34" charset="0"/>
              </a:rPr>
              <a:t>SelectMany</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mapper</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var</a:t>
            </a:r>
            <a:r>
              <a:rPr lang="en-US" sz="2400" dirty="0" smtClean="0">
                <a:latin typeface="Arial" pitchFamily="34" charset="0"/>
                <a:cs typeface="Arial" pitchFamily="34" charset="0"/>
              </a:rPr>
              <a:t> group = </a:t>
            </a:r>
            <a:r>
              <a:rPr lang="en-US" sz="2400" dirty="0" err="1" smtClean="0">
                <a:latin typeface="Arial" pitchFamily="34" charset="0"/>
                <a:cs typeface="Arial" pitchFamily="34" charset="0"/>
              </a:rPr>
              <a:t>map.</a:t>
            </a:r>
            <a:r>
              <a:rPr lang="en-US" sz="2400" b="1" dirty="0" err="1" smtClean="0">
                <a:latin typeface="Arial" pitchFamily="34" charset="0"/>
                <a:cs typeface="Arial" pitchFamily="34" charset="0"/>
              </a:rPr>
              <a:t>GroupBy</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keySelector</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var</a:t>
            </a:r>
            <a:r>
              <a:rPr lang="en-US" sz="2400" dirty="0" smtClean="0">
                <a:latin typeface="Arial" pitchFamily="34" charset="0"/>
                <a:cs typeface="Arial" pitchFamily="34" charset="0"/>
              </a:rPr>
              <a:t> result = </a:t>
            </a:r>
            <a:r>
              <a:rPr lang="en-US" sz="2400" dirty="0" err="1" smtClean="0">
                <a:latin typeface="Arial" pitchFamily="34" charset="0"/>
                <a:cs typeface="Arial" pitchFamily="34" charset="0"/>
              </a:rPr>
              <a:t>group.</a:t>
            </a:r>
            <a:r>
              <a:rPr lang="en-US" sz="2400" b="1" dirty="0" err="1" smtClean="0">
                <a:latin typeface="Arial" pitchFamily="34" charset="0"/>
                <a:cs typeface="Arial" pitchFamily="34" charset="0"/>
              </a:rPr>
              <a:t>SelectMany</a:t>
            </a:r>
            <a:r>
              <a:rPr lang="en-US" sz="2400" dirty="0" smtClean="0">
                <a:latin typeface="Arial" pitchFamily="34" charset="0"/>
                <a:cs typeface="Arial" pitchFamily="34" charset="0"/>
              </a:rPr>
              <a:t>(reducer);</a:t>
            </a:r>
          </a:p>
          <a:p>
            <a:r>
              <a:rPr lang="en-US" sz="2400" dirty="0" smtClean="0">
                <a:latin typeface="Arial" pitchFamily="34" charset="0"/>
                <a:cs typeface="Arial" pitchFamily="34" charset="0"/>
              </a:rPr>
              <a:t>     return result;      </a:t>
            </a:r>
            <a:r>
              <a:rPr lang="en-US" sz="2400" dirty="0" smtClean="0">
                <a:solidFill>
                  <a:srgbClr val="008000"/>
                </a:solidFill>
              </a:rPr>
              <a:t>// sequence of Rs</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95233602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39762"/>
          </a:xfrm>
        </p:spPr>
        <p:txBody>
          <a:bodyPr>
            <a:normAutofit fontScale="90000"/>
          </a:bodyPr>
          <a:lstStyle/>
          <a:p>
            <a:r>
              <a:rPr lang="en-US" sz="4900" b="1" i="1" dirty="0"/>
              <a:t>Map-Reduce Plan</a:t>
            </a:r>
            <a:r>
              <a:rPr lang="en-US" dirty="0" smtClean="0"/>
              <a:t/>
            </a:r>
            <a:br>
              <a:rPr lang="en-US" dirty="0" smtClean="0"/>
            </a:br>
            <a:r>
              <a:rPr lang="en-US" sz="3600" dirty="0" smtClean="0"/>
              <a:t>(When reduce is combiner-enabled)</a:t>
            </a:r>
            <a:endParaRPr lang="en-US" sz="3600" dirty="0"/>
          </a:p>
        </p:txBody>
      </p:sp>
      <p:sp>
        <p:nvSpPr>
          <p:cNvPr id="4" name="Rounded Rectangle 3"/>
          <p:cNvSpPr/>
          <p:nvPr/>
        </p:nvSpPr>
        <p:spPr>
          <a:xfrm>
            <a:off x="3505200" y="3800475"/>
            <a:ext cx="5334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Rounded Rectangle 4"/>
          <p:cNvSpPr/>
          <p:nvPr/>
        </p:nvSpPr>
        <p:spPr>
          <a:xfrm>
            <a:off x="4191000" y="3800475"/>
            <a:ext cx="5334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6" name="Rounded Rectangle 105"/>
          <p:cNvSpPr/>
          <p:nvPr/>
        </p:nvSpPr>
        <p:spPr>
          <a:xfrm>
            <a:off x="2819400" y="1407795"/>
            <a:ext cx="533400" cy="2194560"/>
          </a:xfrm>
          <a:prstGeom prst="roundRect">
            <a:avLst/>
          </a:prstGeom>
          <a:solidFill>
            <a:schemeClr val="accent1">
              <a:lumMod val="20000"/>
              <a:lumOff val="80000"/>
            </a:schemeClr>
          </a:solidFill>
          <a:ln>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7" name="Rounded Rectangle 106"/>
          <p:cNvSpPr/>
          <p:nvPr/>
        </p:nvSpPr>
        <p:spPr>
          <a:xfrm>
            <a:off x="3124200" y="5324475"/>
            <a:ext cx="533400" cy="128016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8" name="Rounded Rectangle 107"/>
          <p:cNvSpPr/>
          <p:nvPr/>
        </p:nvSpPr>
        <p:spPr>
          <a:xfrm>
            <a:off x="2905991" y="152971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M</a:t>
            </a:r>
            <a:endParaRPr lang="en-US" dirty="0">
              <a:solidFill>
                <a:schemeClr val="tx1"/>
              </a:solidFill>
            </a:endParaRPr>
          </a:p>
        </p:txBody>
      </p:sp>
      <p:sp>
        <p:nvSpPr>
          <p:cNvPr id="109" name="Rounded Rectangle 108"/>
          <p:cNvSpPr/>
          <p:nvPr/>
        </p:nvSpPr>
        <p:spPr>
          <a:xfrm>
            <a:off x="2905991" y="195643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Q</a:t>
            </a:r>
            <a:endParaRPr lang="en-US" dirty="0">
              <a:solidFill>
                <a:schemeClr val="tx1"/>
              </a:solidFill>
            </a:endParaRPr>
          </a:p>
        </p:txBody>
      </p:sp>
      <p:sp>
        <p:nvSpPr>
          <p:cNvPr id="110" name="Rounded Rectangle 109"/>
          <p:cNvSpPr/>
          <p:nvPr/>
        </p:nvSpPr>
        <p:spPr>
          <a:xfrm>
            <a:off x="2905991" y="238315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G</a:t>
            </a:r>
            <a:r>
              <a:rPr lang="en-US" baseline="-25000" dirty="0" smtClean="0">
                <a:solidFill>
                  <a:schemeClr val="tx1"/>
                </a:solidFill>
              </a:rPr>
              <a:t>1</a:t>
            </a:r>
            <a:endParaRPr lang="en-US" baseline="30000" dirty="0">
              <a:solidFill>
                <a:schemeClr val="tx1"/>
              </a:solidFill>
            </a:endParaRPr>
          </a:p>
        </p:txBody>
      </p:sp>
      <p:sp>
        <p:nvSpPr>
          <p:cNvPr id="111" name="Rounded Rectangle 110"/>
          <p:cNvSpPr/>
          <p:nvPr/>
        </p:nvSpPr>
        <p:spPr>
          <a:xfrm>
            <a:off x="2905991" y="280987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C</a:t>
            </a:r>
            <a:endParaRPr lang="en-US" dirty="0">
              <a:solidFill>
                <a:schemeClr val="tx1"/>
              </a:solidFill>
            </a:endParaRPr>
          </a:p>
        </p:txBody>
      </p:sp>
      <p:sp>
        <p:nvSpPr>
          <p:cNvPr id="112" name="Rounded Rectangle 111"/>
          <p:cNvSpPr/>
          <p:nvPr/>
        </p:nvSpPr>
        <p:spPr>
          <a:xfrm>
            <a:off x="2905991" y="323659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D</a:t>
            </a:r>
            <a:endParaRPr lang="en-US" dirty="0">
              <a:solidFill>
                <a:schemeClr val="tx1"/>
              </a:solidFill>
            </a:endParaRPr>
          </a:p>
        </p:txBody>
      </p:sp>
      <p:cxnSp>
        <p:nvCxnSpPr>
          <p:cNvPr id="113" name="Straight Arrow Connector 112"/>
          <p:cNvCxnSpPr>
            <a:endCxn id="108" idx="0"/>
          </p:cNvCxnSpPr>
          <p:nvPr/>
        </p:nvCxnSpPr>
        <p:spPr>
          <a:xfrm rot="5400000">
            <a:off x="2964180" y="1407636"/>
            <a:ext cx="24384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108" idx="2"/>
            <a:endCxn id="109" idx="0"/>
          </p:cNvCxnSpPr>
          <p:nvPr/>
        </p:nvCxnSpPr>
        <p:spPr>
          <a:xfrm rot="5400000">
            <a:off x="3025140" y="189531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09" idx="2"/>
            <a:endCxn id="110" idx="0"/>
          </p:cNvCxnSpPr>
          <p:nvPr/>
        </p:nvCxnSpPr>
        <p:spPr>
          <a:xfrm rot="5400000">
            <a:off x="3025140" y="232203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10" idx="2"/>
            <a:endCxn id="111" idx="0"/>
          </p:cNvCxnSpPr>
          <p:nvPr/>
        </p:nvCxnSpPr>
        <p:spPr>
          <a:xfrm rot="5400000">
            <a:off x="3025140" y="274875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111" idx="2"/>
            <a:endCxn id="112" idx="0"/>
          </p:cNvCxnSpPr>
          <p:nvPr/>
        </p:nvCxnSpPr>
        <p:spPr>
          <a:xfrm rot="5400000">
            <a:off x="3025140" y="317547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sp>
        <p:nvSpPr>
          <p:cNvPr id="118" name="Rounded Rectangle 117"/>
          <p:cNvSpPr/>
          <p:nvPr/>
        </p:nvSpPr>
        <p:spPr>
          <a:xfrm>
            <a:off x="3210791" y="5385435"/>
            <a:ext cx="360218" cy="304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MS</a:t>
            </a:r>
            <a:endParaRPr lang="en-US" dirty="0">
              <a:solidFill>
                <a:schemeClr val="tx1"/>
              </a:solidFill>
            </a:endParaRPr>
          </a:p>
        </p:txBody>
      </p:sp>
      <p:sp>
        <p:nvSpPr>
          <p:cNvPr id="119" name="Rounded Rectangle 118"/>
          <p:cNvSpPr/>
          <p:nvPr/>
        </p:nvSpPr>
        <p:spPr>
          <a:xfrm>
            <a:off x="3210791" y="581215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G</a:t>
            </a:r>
            <a:r>
              <a:rPr lang="en-US" baseline="-25000" dirty="0" smtClean="0">
                <a:solidFill>
                  <a:schemeClr val="tx1"/>
                </a:solidFill>
              </a:rPr>
              <a:t>2</a:t>
            </a:r>
            <a:endParaRPr lang="en-US" dirty="0">
              <a:solidFill>
                <a:schemeClr val="tx1"/>
              </a:solidFill>
            </a:endParaRPr>
          </a:p>
        </p:txBody>
      </p:sp>
      <p:sp>
        <p:nvSpPr>
          <p:cNvPr id="120" name="Rounded Rectangle 119"/>
          <p:cNvSpPr/>
          <p:nvPr/>
        </p:nvSpPr>
        <p:spPr>
          <a:xfrm>
            <a:off x="3210791" y="623887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R</a:t>
            </a:r>
            <a:endParaRPr lang="en-US" dirty="0">
              <a:solidFill>
                <a:schemeClr val="tx1"/>
              </a:solidFill>
            </a:endParaRPr>
          </a:p>
        </p:txBody>
      </p:sp>
      <p:cxnSp>
        <p:nvCxnSpPr>
          <p:cNvPr id="121" name="Straight Arrow Connector 120"/>
          <p:cNvCxnSpPr>
            <a:stCxn id="118" idx="2"/>
            <a:endCxn id="119" idx="0"/>
          </p:cNvCxnSpPr>
          <p:nvPr/>
        </p:nvCxnSpPr>
        <p:spPr>
          <a:xfrm rot="5400000">
            <a:off x="3329940" y="575103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19" idx="2"/>
            <a:endCxn id="120" idx="0"/>
          </p:cNvCxnSpPr>
          <p:nvPr/>
        </p:nvCxnSpPr>
        <p:spPr>
          <a:xfrm rot="5400000">
            <a:off x="3329940" y="617775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16200000" flipH="1">
            <a:off x="3268980" y="6657282"/>
            <a:ext cx="243840" cy="5196"/>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7" name="Rounded Rectangle 126"/>
          <p:cNvSpPr/>
          <p:nvPr/>
        </p:nvSpPr>
        <p:spPr>
          <a:xfrm>
            <a:off x="3505200" y="1407795"/>
            <a:ext cx="533400" cy="2194560"/>
          </a:xfrm>
          <a:prstGeom prst="roundRect">
            <a:avLst/>
          </a:prstGeom>
          <a:solidFill>
            <a:schemeClr val="accent1">
              <a:lumMod val="20000"/>
              <a:lumOff val="80000"/>
            </a:schemeClr>
          </a:solidFill>
          <a:ln>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8" name="Rounded Rectangle 127"/>
          <p:cNvSpPr/>
          <p:nvPr/>
        </p:nvSpPr>
        <p:spPr>
          <a:xfrm>
            <a:off x="3810000" y="5324475"/>
            <a:ext cx="533400" cy="128016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9" name="Rounded Rectangle 128"/>
          <p:cNvSpPr/>
          <p:nvPr/>
        </p:nvSpPr>
        <p:spPr>
          <a:xfrm>
            <a:off x="3591791" y="152971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M</a:t>
            </a:r>
            <a:endParaRPr lang="en-US" dirty="0">
              <a:solidFill>
                <a:schemeClr val="tx1"/>
              </a:solidFill>
            </a:endParaRPr>
          </a:p>
        </p:txBody>
      </p:sp>
      <p:sp>
        <p:nvSpPr>
          <p:cNvPr id="130" name="Rounded Rectangle 129"/>
          <p:cNvSpPr/>
          <p:nvPr/>
        </p:nvSpPr>
        <p:spPr>
          <a:xfrm>
            <a:off x="3591791" y="195643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Q</a:t>
            </a:r>
            <a:endParaRPr lang="en-US" dirty="0">
              <a:solidFill>
                <a:schemeClr val="tx1"/>
              </a:solidFill>
            </a:endParaRPr>
          </a:p>
        </p:txBody>
      </p:sp>
      <p:sp>
        <p:nvSpPr>
          <p:cNvPr id="131" name="Rounded Rectangle 130"/>
          <p:cNvSpPr/>
          <p:nvPr/>
        </p:nvSpPr>
        <p:spPr>
          <a:xfrm>
            <a:off x="3591791" y="238315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G</a:t>
            </a:r>
            <a:r>
              <a:rPr lang="en-US" baseline="-25000" dirty="0" smtClean="0">
                <a:solidFill>
                  <a:schemeClr val="tx1"/>
                </a:solidFill>
              </a:rPr>
              <a:t>1</a:t>
            </a:r>
            <a:endParaRPr lang="en-US" baseline="30000" dirty="0">
              <a:solidFill>
                <a:schemeClr val="tx1"/>
              </a:solidFill>
            </a:endParaRPr>
          </a:p>
        </p:txBody>
      </p:sp>
      <p:sp>
        <p:nvSpPr>
          <p:cNvPr id="132" name="Rounded Rectangle 131"/>
          <p:cNvSpPr/>
          <p:nvPr/>
        </p:nvSpPr>
        <p:spPr>
          <a:xfrm>
            <a:off x="3591791" y="280987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C</a:t>
            </a:r>
            <a:endParaRPr lang="en-US" dirty="0">
              <a:solidFill>
                <a:schemeClr val="tx1"/>
              </a:solidFill>
            </a:endParaRPr>
          </a:p>
        </p:txBody>
      </p:sp>
      <p:sp>
        <p:nvSpPr>
          <p:cNvPr id="133" name="Rounded Rectangle 132"/>
          <p:cNvSpPr/>
          <p:nvPr/>
        </p:nvSpPr>
        <p:spPr>
          <a:xfrm>
            <a:off x="3591791" y="323659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D</a:t>
            </a:r>
            <a:endParaRPr lang="en-US" dirty="0">
              <a:solidFill>
                <a:schemeClr val="tx1"/>
              </a:solidFill>
            </a:endParaRPr>
          </a:p>
        </p:txBody>
      </p:sp>
      <p:cxnSp>
        <p:nvCxnSpPr>
          <p:cNvPr id="134" name="Straight Arrow Connector 133"/>
          <p:cNvCxnSpPr>
            <a:endCxn id="129" idx="0"/>
          </p:cNvCxnSpPr>
          <p:nvPr/>
        </p:nvCxnSpPr>
        <p:spPr>
          <a:xfrm rot="5400000">
            <a:off x="3649980" y="1407636"/>
            <a:ext cx="24384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129" idx="2"/>
            <a:endCxn id="130" idx="0"/>
          </p:cNvCxnSpPr>
          <p:nvPr/>
        </p:nvCxnSpPr>
        <p:spPr>
          <a:xfrm rot="5400000">
            <a:off x="3710940" y="189531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stCxn id="130" idx="2"/>
            <a:endCxn id="131" idx="0"/>
          </p:cNvCxnSpPr>
          <p:nvPr/>
        </p:nvCxnSpPr>
        <p:spPr>
          <a:xfrm rot="5400000">
            <a:off x="3710940" y="232203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31" idx="2"/>
            <a:endCxn id="132" idx="0"/>
          </p:cNvCxnSpPr>
          <p:nvPr/>
        </p:nvCxnSpPr>
        <p:spPr>
          <a:xfrm rot="5400000">
            <a:off x="3710940" y="274875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132" idx="2"/>
            <a:endCxn id="133" idx="0"/>
          </p:cNvCxnSpPr>
          <p:nvPr/>
        </p:nvCxnSpPr>
        <p:spPr>
          <a:xfrm rot="5400000">
            <a:off x="3710940" y="317547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sp>
        <p:nvSpPr>
          <p:cNvPr id="139" name="Rounded Rectangle 138"/>
          <p:cNvSpPr/>
          <p:nvPr/>
        </p:nvSpPr>
        <p:spPr>
          <a:xfrm>
            <a:off x="3896591" y="5385435"/>
            <a:ext cx="360218" cy="304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MS</a:t>
            </a:r>
            <a:endParaRPr lang="en-US" dirty="0">
              <a:solidFill>
                <a:schemeClr val="tx1"/>
              </a:solidFill>
            </a:endParaRPr>
          </a:p>
        </p:txBody>
      </p:sp>
      <p:sp>
        <p:nvSpPr>
          <p:cNvPr id="140" name="Rounded Rectangle 139"/>
          <p:cNvSpPr/>
          <p:nvPr/>
        </p:nvSpPr>
        <p:spPr>
          <a:xfrm>
            <a:off x="3896591" y="581215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G</a:t>
            </a:r>
            <a:r>
              <a:rPr lang="en-US" baseline="-25000" dirty="0" smtClean="0">
                <a:solidFill>
                  <a:schemeClr val="tx1"/>
                </a:solidFill>
              </a:rPr>
              <a:t>2</a:t>
            </a:r>
            <a:endParaRPr lang="en-US" dirty="0">
              <a:solidFill>
                <a:schemeClr val="tx1"/>
              </a:solidFill>
            </a:endParaRPr>
          </a:p>
        </p:txBody>
      </p:sp>
      <p:sp>
        <p:nvSpPr>
          <p:cNvPr id="141" name="Rounded Rectangle 140"/>
          <p:cNvSpPr/>
          <p:nvPr/>
        </p:nvSpPr>
        <p:spPr>
          <a:xfrm>
            <a:off x="3896591" y="623887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R</a:t>
            </a:r>
            <a:endParaRPr lang="en-US" dirty="0">
              <a:solidFill>
                <a:schemeClr val="tx1"/>
              </a:solidFill>
            </a:endParaRPr>
          </a:p>
        </p:txBody>
      </p:sp>
      <p:cxnSp>
        <p:nvCxnSpPr>
          <p:cNvPr id="142" name="Straight Arrow Connector 141"/>
          <p:cNvCxnSpPr>
            <a:stCxn id="139" idx="2"/>
            <a:endCxn id="140" idx="0"/>
          </p:cNvCxnSpPr>
          <p:nvPr/>
        </p:nvCxnSpPr>
        <p:spPr>
          <a:xfrm rot="5400000">
            <a:off x="4015740" y="575103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140" idx="2"/>
            <a:endCxn id="141" idx="0"/>
          </p:cNvCxnSpPr>
          <p:nvPr/>
        </p:nvCxnSpPr>
        <p:spPr>
          <a:xfrm rot="5400000">
            <a:off x="4015740" y="617775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rot="16200000" flipH="1">
            <a:off x="3954780" y="6657282"/>
            <a:ext cx="243840" cy="5196"/>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8" name="Rounded Rectangle 147"/>
          <p:cNvSpPr/>
          <p:nvPr/>
        </p:nvSpPr>
        <p:spPr>
          <a:xfrm>
            <a:off x="4191000" y="1407795"/>
            <a:ext cx="533400" cy="2194560"/>
          </a:xfrm>
          <a:prstGeom prst="roundRect">
            <a:avLst/>
          </a:prstGeom>
          <a:solidFill>
            <a:schemeClr val="accent1">
              <a:lumMod val="20000"/>
              <a:lumOff val="80000"/>
            </a:schemeClr>
          </a:solidFill>
          <a:ln>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9" name="Rounded Rectangle 148"/>
          <p:cNvSpPr/>
          <p:nvPr/>
        </p:nvSpPr>
        <p:spPr>
          <a:xfrm>
            <a:off x="4277591" y="152971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M</a:t>
            </a:r>
            <a:endParaRPr lang="en-US" dirty="0">
              <a:solidFill>
                <a:schemeClr val="tx1"/>
              </a:solidFill>
            </a:endParaRPr>
          </a:p>
        </p:txBody>
      </p:sp>
      <p:sp>
        <p:nvSpPr>
          <p:cNvPr id="150" name="Rounded Rectangle 149"/>
          <p:cNvSpPr/>
          <p:nvPr/>
        </p:nvSpPr>
        <p:spPr>
          <a:xfrm>
            <a:off x="4277591" y="195643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Q</a:t>
            </a:r>
            <a:endParaRPr lang="en-US" dirty="0">
              <a:solidFill>
                <a:schemeClr val="tx1"/>
              </a:solidFill>
            </a:endParaRPr>
          </a:p>
        </p:txBody>
      </p:sp>
      <p:sp>
        <p:nvSpPr>
          <p:cNvPr id="151" name="Rounded Rectangle 150"/>
          <p:cNvSpPr/>
          <p:nvPr/>
        </p:nvSpPr>
        <p:spPr>
          <a:xfrm>
            <a:off x="4277591" y="238315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G</a:t>
            </a:r>
            <a:r>
              <a:rPr lang="en-US" baseline="-25000" dirty="0" smtClean="0">
                <a:solidFill>
                  <a:schemeClr val="tx1"/>
                </a:solidFill>
              </a:rPr>
              <a:t>1</a:t>
            </a:r>
            <a:endParaRPr lang="en-US" baseline="30000" dirty="0">
              <a:solidFill>
                <a:schemeClr val="tx1"/>
              </a:solidFill>
            </a:endParaRPr>
          </a:p>
        </p:txBody>
      </p:sp>
      <p:sp>
        <p:nvSpPr>
          <p:cNvPr id="152" name="Rounded Rectangle 151"/>
          <p:cNvSpPr/>
          <p:nvPr/>
        </p:nvSpPr>
        <p:spPr>
          <a:xfrm>
            <a:off x="4277591" y="280987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C</a:t>
            </a:r>
            <a:endParaRPr lang="en-US" dirty="0">
              <a:solidFill>
                <a:schemeClr val="tx1"/>
              </a:solidFill>
            </a:endParaRPr>
          </a:p>
        </p:txBody>
      </p:sp>
      <p:sp>
        <p:nvSpPr>
          <p:cNvPr id="153" name="Rounded Rectangle 152"/>
          <p:cNvSpPr/>
          <p:nvPr/>
        </p:nvSpPr>
        <p:spPr>
          <a:xfrm>
            <a:off x="4277591" y="323659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D</a:t>
            </a:r>
            <a:endParaRPr lang="en-US" dirty="0">
              <a:solidFill>
                <a:schemeClr val="tx1"/>
              </a:solidFill>
            </a:endParaRPr>
          </a:p>
        </p:txBody>
      </p:sp>
      <p:cxnSp>
        <p:nvCxnSpPr>
          <p:cNvPr id="154" name="Straight Arrow Connector 153"/>
          <p:cNvCxnSpPr>
            <a:endCxn id="149" idx="0"/>
          </p:cNvCxnSpPr>
          <p:nvPr/>
        </p:nvCxnSpPr>
        <p:spPr>
          <a:xfrm rot="5400000">
            <a:off x="4335780" y="1407636"/>
            <a:ext cx="24384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149" idx="2"/>
            <a:endCxn id="150" idx="0"/>
          </p:cNvCxnSpPr>
          <p:nvPr/>
        </p:nvCxnSpPr>
        <p:spPr>
          <a:xfrm rot="5400000">
            <a:off x="4396740" y="189531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stCxn id="150" idx="2"/>
            <a:endCxn id="151" idx="0"/>
          </p:cNvCxnSpPr>
          <p:nvPr/>
        </p:nvCxnSpPr>
        <p:spPr>
          <a:xfrm rot="5400000">
            <a:off x="4396740" y="232203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a:stCxn id="151" idx="2"/>
            <a:endCxn id="152" idx="0"/>
          </p:cNvCxnSpPr>
          <p:nvPr/>
        </p:nvCxnSpPr>
        <p:spPr>
          <a:xfrm rot="5400000">
            <a:off x="4396740" y="274875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stCxn id="152" idx="2"/>
            <a:endCxn id="153" idx="0"/>
          </p:cNvCxnSpPr>
          <p:nvPr/>
        </p:nvCxnSpPr>
        <p:spPr>
          <a:xfrm rot="5400000">
            <a:off x="4396740" y="3175476"/>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153" idx="2"/>
            <a:endCxn id="169" idx="0"/>
          </p:cNvCxnSpPr>
          <p:nvPr/>
        </p:nvCxnSpPr>
        <p:spPr>
          <a:xfrm rot="5400000">
            <a:off x="3931920" y="3381375"/>
            <a:ext cx="365760" cy="685800"/>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a:stCxn id="133" idx="2"/>
            <a:endCxn id="163" idx="0"/>
          </p:cNvCxnSpPr>
          <p:nvPr/>
        </p:nvCxnSpPr>
        <p:spPr>
          <a:xfrm rot="16200000" flipH="1">
            <a:off x="3931920" y="3381375"/>
            <a:ext cx="365760" cy="685800"/>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a:stCxn id="153" idx="2"/>
            <a:endCxn id="163" idx="0"/>
          </p:cNvCxnSpPr>
          <p:nvPr/>
        </p:nvCxnSpPr>
        <p:spPr>
          <a:xfrm rot="5400000">
            <a:off x="4274820" y="3724275"/>
            <a:ext cx="36576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133" idx="2"/>
            <a:endCxn id="169" idx="0"/>
          </p:cNvCxnSpPr>
          <p:nvPr/>
        </p:nvCxnSpPr>
        <p:spPr>
          <a:xfrm rot="5400000">
            <a:off x="3589020" y="3724275"/>
            <a:ext cx="36576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sp>
        <p:nvSpPr>
          <p:cNvPr id="163" name="Rounded Rectangle 162"/>
          <p:cNvSpPr/>
          <p:nvPr/>
        </p:nvSpPr>
        <p:spPr>
          <a:xfrm>
            <a:off x="4277591" y="3907155"/>
            <a:ext cx="360218" cy="304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MS</a:t>
            </a:r>
            <a:endParaRPr lang="en-US" dirty="0">
              <a:solidFill>
                <a:schemeClr val="tx1"/>
              </a:solidFill>
            </a:endParaRPr>
          </a:p>
        </p:txBody>
      </p:sp>
      <p:sp>
        <p:nvSpPr>
          <p:cNvPr id="164" name="Rounded Rectangle 163"/>
          <p:cNvSpPr/>
          <p:nvPr/>
        </p:nvSpPr>
        <p:spPr>
          <a:xfrm>
            <a:off x="4277591" y="433387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G</a:t>
            </a:r>
            <a:r>
              <a:rPr lang="en-US" baseline="-25000" dirty="0" smtClean="0">
                <a:solidFill>
                  <a:schemeClr val="tx1"/>
                </a:solidFill>
              </a:rPr>
              <a:t>2</a:t>
            </a:r>
            <a:endParaRPr lang="en-US" dirty="0">
              <a:solidFill>
                <a:schemeClr val="tx1"/>
              </a:solidFill>
            </a:endParaRPr>
          </a:p>
        </p:txBody>
      </p:sp>
      <p:sp>
        <p:nvSpPr>
          <p:cNvPr id="165" name="Rounded Rectangle 164"/>
          <p:cNvSpPr/>
          <p:nvPr/>
        </p:nvSpPr>
        <p:spPr>
          <a:xfrm>
            <a:off x="4277591" y="476059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R</a:t>
            </a:r>
            <a:endParaRPr lang="en-US" dirty="0">
              <a:solidFill>
                <a:schemeClr val="tx1"/>
              </a:solidFill>
            </a:endParaRPr>
          </a:p>
        </p:txBody>
      </p:sp>
      <p:cxnSp>
        <p:nvCxnSpPr>
          <p:cNvPr id="166" name="Straight Arrow Connector 165"/>
          <p:cNvCxnSpPr/>
          <p:nvPr/>
        </p:nvCxnSpPr>
        <p:spPr>
          <a:xfrm rot="5400000">
            <a:off x="4396740" y="4272915"/>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rot="5400000">
            <a:off x="4396740" y="4699635"/>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165" idx="2"/>
            <a:endCxn id="139" idx="0"/>
          </p:cNvCxnSpPr>
          <p:nvPr/>
        </p:nvCxnSpPr>
        <p:spPr>
          <a:xfrm rot="5400000">
            <a:off x="4107180" y="5034915"/>
            <a:ext cx="320040" cy="381000"/>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sp>
        <p:nvSpPr>
          <p:cNvPr id="169" name="Rounded Rectangle 168"/>
          <p:cNvSpPr/>
          <p:nvPr/>
        </p:nvSpPr>
        <p:spPr>
          <a:xfrm>
            <a:off x="3591791" y="3907155"/>
            <a:ext cx="360218" cy="304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MS</a:t>
            </a:r>
            <a:endParaRPr lang="en-US" dirty="0">
              <a:solidFill>
                <a:schemeClr val="tx1"/>
              </a:solidFill>
            </a:endParaRPr>
          </a:p>
        </p:txBody>
      </p:sp>
      <p:sp>
        <p:nvSpPr>
          <p:cNvPr id="170" name="Rounded Rectangle 169"/>
          <p:cNvSpPr/>
          <p:nvPr/>
        </p:nvSpPr>
        <p:spPr>
          <a:xfrm>
            <a:off x="3591791" y="433387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G</a:t>
            </a:r>
            <a:r>
              <a:rPr lang="en-US" baseline="-25000" dirty="0" smtClean="0">
                <a:solidFill>
                  <a:schemeClr val="tx1"/>
                </a:solidFill>
              </a:rPr>
              <a:t>2</a:t>
            </a:r>
            <a:endParaRPr lang="en-US" dirty="0">
              <a:solidFill>
                <a:schemeClr val="tx1"/>
              </a:solidFill>
            </a:endParaRPr>
          </a:p>
        </p:txBody>
      </p:sp>
      <p:sp>
        <p:nvSpPr>
          <p:cNvPr id="171" name="Rounded Rectangle 170"/>
          <p:cNvSpPr/>
          <p:nvPr/>
        </p:nvSpPr>
        <p:spPr>
          <a:xfrm>
            <a:off x="3591791" y="4760595"/>
            <a:ext cx="360218" cy="304800"/>
          </a:xfrm>
          <a:prstGeom prst="roundRect">
            <a:avLst/>
          </a:prstGeom>
          <a:solidFill>
            <a:schemeClr val="bg1"/>
          </a:solidFill>
          <a:ln>
            <a:solidFill>
              <a:schemeClr val="tx1"/>
            </a:solidFill>
            <a:tailEnd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R</a:t>
            </a:r>
            <a:endParaRPr lang="en-US" dirty="0">
              <a:solidFill>
                <a:schemeClr val="tx1"/>
              </a:solidFill>
            </a:endParaRPr>
          </a:p>
        </p:txBody>
      </p:sp>
      <p:cxnSp>
        <p:nvCxnSpPr>
          <p:cNvPr id="172" name="Straight Arrow Connector 171"/>
          <p:cNvCxnSpPr/>
          <p:nvPr/>
        </p:nvCxnSpPr>
        <p:spPr>
          <a:xfrm rot="5400000">
            <a:off x="3710940" y="4272915"/>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rot="5400000">
            <a:off x="3710940" y="4699635"/>
            <a:ext cx="121920" cy="1588"/>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a:stCxn id="171" idx="2"/>
            <a:endCxn id="118" idx="0"/>
          </p:cNvCxnSpPr>
          <p:nvPr/>
        </p:nvCxnSpPr>
        <p:spPr>
          <a:xfrm rot="5400000">
            <a:off x="3421380" y="5034915"/>
            <a:ext cx="320040" cy="381000"/>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sp>
        <p:nvSpPr>
          <p:cNvPr id="175" name="Freeform 174"/>
          <p:cNvSpPr/>
          <p:nvPr/>
        </p:nvSpPr>
        <p:spPr>
          <a:xfrm>
            <a:off x="3162371" y="3544393"/>
            <a:ext cx="723829" cy="1843790"/>
          </a:xfrm>
          <a:custGeom>
            <a:avLst/>
            <a:gdLst>
              <a:gd name="connsiteX0" fmla="*/ 41223 w 296056"/>
              <a:gd name="connsiteY0" fmla="*/ 0 h 1993692"/>
              <a:gd name="connsiteX1" fmla="*/ 26233 w 296056"/>
              <a:gd name="connsiteY1" fmla="*/ 1244184 h 1993692"/>
              <a:gd name="connsiteX2" fmla="*/ 198619 w 296056"/>
              <a:gd name="connsiteY2" fmla="*/ 1723869 h 1993692"/>
              <a:gd name="connsiteX3" fmla="*/ 296056 w 296056"/>
              <a:gd name="connsiteY3" fmla="*/ 1993692 h 1993692"/>
              <a:gd name="connsiteX0" fmla="*/ 41223 w 296056"/>
              <a:gd name="connsiteY0" fmla="*/ 0 h 1993692"/>
              <a:gd name="connsiteX1" fmla="*/ 26233 w 296056"/>
              <a:gd name="connsiteY1" fmla="*/ 1244184 h 1993692"/>
              <a:gd name="connsiteX2" fmla="*/ 198619 w 296056"/>
              <a:gd name="connsiteY2" fmla="*/ 1723869 h 1993692"/>
              <a:gd name="connsiteX3" fmla="*/ 296056 w 296056"/>
              <a:gd name="connsiteY3" fmla="*/ 1993692 h 1993692"/>
              <a:gd name="connsiteX0" fmla="*/ 41223 w 296056"/>
              <a:gd name="connsiteY0" fmla="*/ 0 h 1993692"/>
              <a:gd name="connsiteX1" fmla="*/ 26233 w 296056"/>
              <a:gd name="connsiteY1" fmla="*/ 1244184 h 1993692"/>
              <a:gd name="connsiteX2" fmla="*/ 198619 w 296056"/>
              <a:gd name="connsiteY2" fmla="*/ 1723869 h 1993692"/>
              <a:gd name="connsiteX3" fmla="*/ 296056 w 296056"/>
              <a:gd name="connsiteY3" fmla="*/ 1993692 h 1993692"/>
              <a:gd name="connsiteX0" fmla="*/ 41223 w 296056"/>
              <a:gd name="connsiteY0" fmla="*/ 0 h 1993692"/>
              <a:gd name="connsiteX1" fmla="*/ 26233 w 296056"/>
              <a:gd name="connsiteY1" fmla="*/ 1244184 h 1993692"/>
              <a:gd name="connsiteX2" fmla="*/ 198619 w 296056"/>
              <a:gd name="connsiteY2" fmla="*/ 1800069 h 1993692"/>
              <a:gd name="connsiteX3" fmla="*/ 296056 w 296056"/>
              <a:gd name="connsiteY3" fmla="*/ 1993692 h 1993692"/>
              <a:gd name="connsiteX0" fmla="*/ 20612 w 329193"/>
              <a:gd name="connsiteY0" fmla="*/ 0 h 1993692"/>
              <a:gd name="connsiteX1" fmla="*/ 59370 w 329193"/>
              <a:gd name="connsiteY1" fmla="*/ 1244184 h 1993692"/>
              <a:gd name="connsiteX2" fmla="*/ 231756 w 329193"/>
              <a:gd name="connsiteY2" fmla="*/ 1800069 h 1993692"/>
              <a:gd name="connsiteX3" fmla="*/ 329193 w 329193"/>
              <a:gd name="connsiteY3" fmla="*/ 1993692 h 1993692"/>
              <a:gd name="connsiteX0" fmla="*/ 20612 w 370342"/>
              <a:gd name="connsiteY0" fmla="*/ 0 h 1993692"/>
              <a:gd name="connsiteX1" fmla="*/ 100519 w 370342"/>
              <a:gd name="connsiteY1" fmla="*/ 1244184 h 1993692"/>
              <a:gd name="connsiteX2" fmla="*/ 272905 w 370342"/>
              <a:gd name="connsiteY2" fmla="*/ 1800069 h 1993692"/>
              <a:gd name="connsiteX3" fmla="*/ 370342 w 370342"/>
              <a:gd name="connsiteY3" fmla="*/ 1993692 h 1993692"/>
              <a:gd name="connsiteX0" fmla="*/ 5097 w 354827"/>
              <a:gd name="connsiteY0" fmla="*/ 0 h 1993692"/>
              <a:gd name="connsiteX1" fmla="*/ 85004 w 354827"/>
              <a:gd name="connsiteY1" fmla="*/ 1244184 h 1993692"/>
              <a:gd name="connsiteX2" fmla="*/ 257390 w 354827"/>
              <a:gd name="connsiteY2" fmla="*/ 1800069 h 1993692"/>
              <a:gd name="connsiteX3" fmla="*/ 354827 w 354827"/>
              <a:gd name="connsiteY3" fmla="*/ 1993692 h 1993692"/>
              <a:gd name="connsiteX0" fmla="*/ 5097 w 395976"/>
              <a:gd name="connsiteY0" fmla="*/ 0 h 1993692"/>
              <a:gd name="connsiteX1" fmla="*/ 126153 w 395976"/>
              <a:gd name="connsiteY1" fmla="*/ 1244184 h 1993692"/>
              <a:gd name="connsiteX2" fmla="*/ 298539 w 395976"/>
              <a:gd name="connsiteY2" fmla="*/ 1800069 h 1993692"/>
              <a:gd name="connsiteX3" fmla="*/ 395976 w 395976"/>
              <a:gd name="connsiteY3" fmla="*/ 1993692 h 1993692"/>
              <a:gd name="connsiteX0" fmla="*/ 0 w 390879"/>
              <a:gd name="connsiteY0" fmla="*/ 0 h 1993692"/>
              <a:gd name="connsiteX1" fmla="*/ 121056 w 390879"/>
              <a:gd name="connsiteY1" fmla="*/ 1244184 h 1993692"/>
              <a:gd name="connsiteX2" fmla="*/ 293442 w 390879"/>
              <a:gd name="connsiteY2" fmla="*/ 1800069 h 1993692"/>
              <a:gd name="connsiteX3" fmla="*/ 390879 w 390879"/>
              <a:gd name="connsiteY3" fmla="*/ 1993692 h 1993692"/>
              <a:gd name="connsiteX0" fmla="*/ 0 w 390879"/>
              <a:gd name="connsiteY0" fmla="*/ 0 h 1993692"/>
              <a:gd name="connsiteX1" fmla="*/ 121056 w 390879"/>
              <a:gd name="connsiteY1" fmla="*/ 1244184 h 1993692"/>
              <a:gd name="connsiteX2" fmla="*/ 169995 w 390879"/>
              <a:gd name="connsiteY2" fmla="*/ 1800069 h 1993692"/>
              <a:gd name="connsiteX3" fmla="*/ 390879 w 390879"/>
              <a:gd name="connsiteY3" fmla="*/ 1993692 h 1993692"/>
            </a:gdLst>
            <a:ahLst/>
            <a:cxnLst>
              <a:cxn ang="0">
                <a:pos x="connsiteX0" y="connsiteY0"/>
              </a:cxn>
              <a:cxn ang="0">
                <a:pos x="connsiteX1" y="connsiteY1"/>
              </a:cxn>
              <a:cxn ang="0">
                <a:pos x="connsiteX2" y="connsiteY2"/>
              </a:cxn>
              <a:cxn ang="0">
                <a:pos x="connsiteX3" y="connsiteY3"/>
              </a:cxn>
            </a:cxnLst>
            <a:rect l="l" t="t" r="r" b="b"/>
            <a:pathLst>
              <a:path w="390879" h="1993692">
                <a:moveTo>
                  <a:pt x="0" y="0"/>
                </a:moveTo>
                <a:cubicBezTo>
                  <a:pt x="35378" y="525711"/>
                  <a:pt x="92724" y="944173"/>
                  <a:pt x="121056" y="1244184"/>
                </a:cubicBezTo>
                <a:cubicBezTo>
                  <a:pt x="149388" y="1544195"/>
                  <a:pt x="169995" y="1800069"/>
                  <a:pt x="169995" y="1800069"/>
                </a:cubicBezTo>
                <a:lnTo>
                  <a:pt x="390879" y="1993692"/>
                </a:lnTo>
              </a:path>
            </a:pathLst>
          </a:cu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76" name="TextBox 844"/>
          <p:cNvSpPr txBox="1"/>
          <p:nvPr/>
        </p:nvSpPr>
        <p:spPr>
          <a:xfrm>
            <a:off x="5142053" y="1514475"/>
            <a:ext cx="558166"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map</a:t>
            </a:r>
            <a:endParaRPr lang="en-US" sz="1600" i="1" dirty="0"/>
          </a:p>
        </p:txBody>
      </p:sp>
      <p:sp>
        <p:nvSpPr>
          <p:cNvPr id="177" name="TextBox 845"/>
          <p:cNvSpPr txBox="1"/>
          <p:nvPr/>
        </p:nvSpPr>
        <p:spPr>
          <a:xfrm>
            <a:off x="5142053" y="1971675"/>
            <a:ext cx="510076"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sort</a:t>
            </a:r>
            <a:endParaRPr lang="en-US" sz="1600" i="1" dirty="0"/>
          </a:p>
        </p:txBody>
      </p:sp>
      <p:sp>
        <p:nvSpPr>
          <p:cNvPr id="178" name="TextBox 846"/>
          <p:cNvSpPr txBox="1"/>
          <p:nvPr/>
        </p:nvSpPr>
        <p:spPr>
          <a:xfrm>
            <a:off x="5142053" y="2352675"/>
            <a:ext cx="874535"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err="1" smtClean="0"/>
              <a:t>groupby</a:t>
            </a:r>
            <a:endParaRPr lang="en-US" sz="1600" i="1" dirty="0"/>
          </a:p>
        </p:txBody>
      </p:sp>
      <p:sp>
        <p:nvSpPr>
          <p:cNvPr id="179" name="TextBox 847"/>
          <p:cNvSpPr txBox="1"/>
          <p:nvPr/>
        </p:nvSpPr>
        <p:spPr>
          <a:xfrm>
            <a:off x="5142053" y="2809875"/>
            <a:ext cx="891462"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combine</a:t>
            </a:r>
            <a:endParaRPr lang="en-US" sz="1600" i="1" dirty="0"/>
          </a:p>
        </p:txBody>
      </p:sp>
      <p:sp>
        <p:nvSpPr>
          <p:cNvPr id="180" name="TextBox 848"/>
          <p:cNvSpPr txBox="1"/>
          <p:nvPr/>
        </p:nvSpPr>
        <p:spPr>
          <a:xfrm>
            <a:off x="5142053" y="3190875"/>
            <a:ext cx="976870"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distribute</a:t>
            </a:r>
            <a:endParaRPr lang="en-US" sz="1600" i="1" dirty="0"/>
          </a:p>
        </p:txBody>
      </p:sp>
      <p:sp>
        <p:nvSpPr>
          <p:cNvPr id="181" name="TextBox 849"/>
          <p:cNvSpPr txBox="1"/>
          <p:nvPr/>
        </p:nvSpPr>
        <p:spPr>
          <a:xfrm>
            <a:off x="5142053" y="3876675"/>
            <a:ext cx="1043876"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err="1" smtClean="0"/>
              <a:t>mergesort</a:t>
            </a:r>
            <a:endParaRPr lang="en-US" sz="1600" i="1" dirty="0"/>
          </a:p>
        </p:txBody>
      </p:sp>
      <p:sp>
        <p:nvSpPr>
          <p:cNvPr id="182" name="TextBox 850"/>
          <p:cNvSpPr txBox="1"/>
          <p:nvPr/>
        </p:nvSpPr>
        <p:spPr>
          <a:xfrm>
            <a:off x="5142053" y="4257675"/>
            <a:ext cx="874535"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err="1" smtClean="0"/>
              <a:t>groupby</a:t>
            </a:r>
            <a:endParaRPr lang="en-US" sz="1600" i="1" dirty="0"/>
          </a:p>
        </p:txBody>
      </p:sp>
      <p:sp>
        <p:nvSpPr>
          <p:cNvPr id="183" name="TextBox 851"/>
          <p:cNvSpPr txBox="1"/>
          <p:nvPr/>
        </p:nvSpPr>
        <p:spPr>
          <a:xfrm>
            <a:off x="5142053" y="4714875"/>
            <a:ext cx="746038"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reduce</a:t>
            </a:r>
            <a:endParaRPr lang="en-US" sz="1600" i="1" dirty="0"/>
          </a:p>
        </p:txBody>
      </p:sp>
      <p:sp>
        <p:nvSpPr>
          <p:cNvPr id="184" name="TextBox 852"/>
          <p:cNvSpPr txBox="1"/>
          <p:nvPr/>
        </p:nvSpPr>
        <p:spPr>
          <a:xfrm>
            <a:off x="5142053" y="5324475"/>
            <a:ext cx="1043876"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err="1" smtClean="0"/>
              <a:t>mergesort</a:t>
            </a:r>
            <a:endParaRPr lang="en-US" sz="1600" i="1" dirty="0"/>
          </a:p>
        </p:txBody>
      </p:sp>
      <p:sp>
        <p:nvSpPr>
          <p:cNvPr id="185" name="TextBox 853"/>
          <p:cNvSpPr txBox="1"/>
          <p:nvPr/>
        </p:nvSpPr>
        <p:spPr>
          <a:xfrm>
            <a:off x="5142053" y="5781675"/>
            <a:ext cx="874535"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err="1" smtClean="0"/>
              <a:t>groupby</a:t>
            </a:r>
            <a:endParaRPr lang="en-US" sz="1600" i="1" dirty="0"/>
          </a:p>
        </p:txBody>
      </p:sp>
      <p:sp>
        <p:nvSpPr>
          <p:cNvPr id="186" name="TextBox 854"/>
          <p:cNvSpPr txBox="1"/>
          <p:nvPr/>
        </p:nvSpPr>
        <p:spPr>
          <a:xfrm>
            <a:off x="5142053" y="6238875"/>
            <a:ext cx="746038"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reduce</a:t>
            </a:r>
            <a:endParaRPr lang="en-US" sz="1600" i="1" dirty="0"/>
          </a:p>
        </p:txBody>
      </p:sp>
      <p:sp>
        <p:nvSpPr>
          <p:cNvPr id="188" name="Right Brace 187"/>
          <p:cNvSpPr/>
          <p:nvPr/>
        </p:nvSpPr>
        <p:spPr>
          <a:xfrm>
            <a:off x="6056453" y="1438275"/>
            <a:ext cx="228600" cy="2209800"/>
          </a:xfrm>
          <a:prstGeom prst="rightBrace">
            <a:avLst>
              <a:gd name="adj1" fmla="val 50956"/>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89" name="Right Brace 188"/>
          <p:cNvSpPr/>
          <p:nvPr/>
        </p:nvSpPr>
        <p:spPr>
          <a:xfrm>
            <a:off x="6056452" y="5248275"/>
            <a:ext cx="268147" cy="1356360"/>
          </a:xfrm>
          <a:prstGeom prst="rightBrace">
            <a:avLst>
              <a:gd name="adj1" fmla="val 50956"/>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90" name="Right Brace 189"/>
          <p:cNvSpPr/>
          <p:nvPr/>
        </p:nvSpPr>
        <p:spPr>
          <a:xfrm>
            <a:off x="6056453" y="3724275"/>
            <a:ext cx="228600" cy="1447800"/>
          </a:xfrm>
          <a:prstGeom prst="rightBrace">
            <a:avLst>
              <a:gd name="adj1" fmla="val 50956"/>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91" name="TextBox 859"/>
          <p:cNvSpPr txBox="1"/>
          <p:nvPr/>
        </p:nvSpPr>
        <p:spPr>
          <a:xfrm rot="16200000">
            <a:off x="6189605" y="2428875"/>
            <a:ext cx="558166"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map</a:t>
            </a:r>
            <a:endParaRPr lang="en-US" sz="1600" i="1" dirty="0"/>
          </a:p>
        </p:txBody>
      </p:sp>
      <p:sp>
        <p:nvSpPr>
          <p:cNvPr id="192" name="TextBox 860"/>
          <p:cNvSpPr txBox="1"/>
          <p:nvPr/>
        </p:nvSpPr>
        <p:spPr>
          <a:xfrm rot="16200000">
            <a:off x="5547109" y="4248937"/>
            <a:ext cx="1978427"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Dynamic aggregation</a:t>
            </a:r>
            <a:endParaRPr lang="en-US" sz="1600" i="1" dirty="0"/>
          </a:p>
        </p:txBody>
      </p:sp>
      <p:sp>
        <p:nvSpPr>
          <p:cNvPr id="193" name="TextBox 861"/>
          <p:cNvSpPr txBox="1"/>
          <p:nvPr/>
        </p:nvSpPr>
        <p:spPr>
          <a:xfrm rot="16200000">
            <a:off x="6163304" y="5741578"/>
            <a:ext cx="746038"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reduce</a:t>
            </a:r>
            <a:endParaRPr lang="en-US" sz="1600" i="1" dirty="0"/>
          </a:p>
        </p:txBody>
      </p:sp>
      <p:cxnSp>
        <p:nvCxnSpPr>
          <p:cNvPr id="194" name="Straight Arrow Connector 193"/>
          <p:cNvCxnSpPr>
            <a:stCxn id="112" idx="2"/>
            <a:endCxn id="118" idx="0"/>
          </p:cNvCxnSpPr>
          <p:nvPr/>
        </p:nvCxnSpPr>
        <p:spPr>
          <a:xfrm rot="16200000" flipH="1">
            <a:off x="2316480" y="4311015"/>
            <a:ext cx="1844040" cy="304800"/>
          </a:xfrm>
          <a:prstGeom prst="straightConnector1">
            <a:avLst/>
          </a:prstGeom>
          <a:ln w="3810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22931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p:txBody>
          <a:bodyPr/>
          <a:lstStyle/>
          <a:p>
            <a:endParaRPr lang="bg-BG"/>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57188"/>
            <a:ext cx="8886825" cy="6312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1687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An Example: </a:t>
            </a:r>
            <a:r>
              <a:rPr lang="en-US" b="1" i="1" dirty="0" err="1"/>
              <a:t>PageRank</a:t>
            </a:r>
            <a:endParaRPr lang="en-US" b="1" i="1" dirty="0"/>
          </a:p>
        </p:txBody>
      </p:sp>
      <p:sp>
        <p:nvSpPr>
          <p:cNvPr id="32" name="Content Placeholder 2"/>
          <p:cNvSpPr>
            <a:spLocks noGrp="1"/>
          </p:cNvSpPr>
          <p:nvPr>
            <p:ph idx="1"/>
          </p:nvPr>
        </p:nvSpPr>
        <p:spPr>
          <a:xfrm>
            <a:off x="457200" y="1524000"/>
            <a:ext cx="8305800" cy="4419600"/>
          </a:xfrm>
        </p:spPr>
        <p:txBody>
          <a:bodyPr>
            <a:normAutofit/>
          </a:bodyPr>
          <a:lstStyle/>
          <a:p>
            <a:pPr>
              <a:buNone/>
            </a:pPr>
            <a:r>
              <a:rPr lang="en-US" sz="2400" dirty="0" smtClean="0"/>
              <a:t>Ranks web pages by propagating scores along hyperlink structure</a:t>
            </a:r>
            <a:endParaRPr lang="en-US" dirty="0" smtClean="0"/>
          </a:p>
          <a:p>
            <a:pPr lvl="1">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endParaRPr lang="en-US" dirty="0" smtClean="0"/>
          </a:p>
          <a:p>
            <a:pPr>
              <a:buNone/>
            </a:pPr>
            <a:endParaRPr lang="en-US" dirty="0" smtClean="0"/>
          </a:p>
        </p:txBody>
      </p:sp>
      <p:sp>
        <p:nvSpPr>
          <p:cNvPr id="95" name="Oval 94"/>
          <p:cNvSpPr/>
          <p:nvPr/>
        </p:nvSpPr>
        <p:spPr bwMode="auto">
          <a:xfrm>
            <a:off x="5180269" y="2908912"/>
            <a:ext cx="618978" cy="618978"/>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96" name="Oval 95"/>
          <p:cNvSpPr/>
          <p:nvPr/>
        </p:nvSpPr>
        <p:spPr bwMode="auto">
          <a:xfrm>
            <a:off x="7517058" y="4740813"/>
            <a:ext cx="618978" cy="618978"/>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97" name="Oval 96"/>
          <p:cNvSpPr/>
          <p:nvPr/>
        </p:nvSpPr>
        <p:spPr bwMode="auto">
          <a:xfrm>
            <a:off x="6727714" y="3812346"/>
            <a:ext cx="618978" cy="618978"/>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98" name="Oval 97"/>
          <p:cNvSpPr/>
          <p:nvPr/>
        </p:nvSpPr>
        <p:spPr bwMode="auto">
          <a:xfrm>
            <a:off x="5580405" y="4867421"/>
            <a:ext cx="618978" cy="618978"/>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99" name="Oval 98"/>
          <p:cNvSpPr/>
          <p:nvPr/>
        </p:nvSpPr>
        <p:spPr bwMode="auto">
          <a:xfrm>
            <a:off x="8136036" y="2907324"/>
            <a:ext cx="618978" cy="618978"/>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00" name="Oval 99"/>
          <p:cNvSpPr/>
          <p:nvPr/>
        </p:nvSpPr>
        <p:spPr bwMode="auto">
          <a:xfrm>
            <a:off x="4038600" y="4121835"/>
            <a:ext cx="618978" cy="618978"/>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cxnSp>
        <p:nvCxnSpPr>
          <p:cNvPr id="101" name="Straight Arrow Connector 100"/>
          <p:cNvCxnSpPr>
            <a:stCxn id="100" idx="7"/>
            <a:endCxn id="95" idx="3"/>
          </p:cNvCxnSpPr>
          <p:nvPr/>
        </p:nvCxnSpPr>
        <p:spPr bwMode="auto">
          <a:xfrm rot="5400000" flipH="1" flipV="1">
            <a:off x="4531308" y="3472872"/>
            <a:ext cx="775239" cy="703985"/>
          </a:xfrm>
          <a:prstGeom prst="straightConnector1">
            <a:avLst/>
          </a:prstGeom>
          <a:solidFill>
            <a:srgbClr val="FF5050"/>
          </a:solidFill>
          <a:ln w="28575" cap="flat" cmpd="sng" algn="ctr">
            <a:solidFill>
              <a:schemeClr val="tx1"/>
            </a:solidFill>
            <a:prstDash val="solid"/>
            <a:round/>
            <a:headEnd type="none" w="med" len="med"/>
            <a:tailEnd type="arrow"/>
          </a:ln>
          <a:effectLst/>
        </p:spPr>
      </p:cxnSp>
      <p:cxnSp>
        <p:nvCxnSpPr>
          <p:cNvPr id="102" name="Straight Arrow Connector 101"/>
          <p:cNvCxnSpPr>
            <a:stCxn id="96" idx="2"/>
            <a:endCxn id="98" idx="6"/>
          </p:cNvCxnSpPr>
          <p:nvPr/>
        </p:nvCxnSpPr>
        <p:spPr bwMode="auto">
          <a:xfrm rot="10800000" flipV="1">
            <a:off x="6199384" y="5050302"/>
            <a:ext cx="1317675" cy="126608"/>
          </a:xfrm>
          <a:prstGeom prst="straightConnector1">
            <a:avLst/>
          </a:prstGeom>
          <a:solidFill>
            <a:srgbClr val="FF5050"/>
          </a:solidFill>
          <a:ln w="28575" cap="flat" cmpd="sng" algn="ctr">
            <a:solidFill>
              <a:schemeClr val="tx1"/>
            </a:solidFill>
            <a:prstDash val="solid"/>
            <a:round/>
            <a:headEnd type="none" w="med" len="med"/>
            <a:tailEnd type="arrow"/>
          </a:ln>
          <a:effectLst/>
        </p:spPr>
      </p:cxnSp>
      <p:cxnSp>
        <p:nvCxnSpPr>
          <p:cNvPr id="103" name="Straight Arrow Connector 102"/>
          <p:cNvCxnSpPr/>
          <p:nvPr/>
        </p:nvCxnSpPr>
        <p:spPr bwMode="auto">
          <a:xfrm rot="5400000">
            <a:off x="7507396" y="3927810"/>
            <a:ext cx="1255269" cy="411084"/>
          </a:xfrm>
          <a:prstGeom prst="straightConnector1">
            <a:avLst/>
          </a:prstGeom>
          <a:solidFill>
            <a:srgbClr val="FF5050"/>
          </a:solidFill>
          <a:ln w="28575" cap="flat" cmpd="sng" algn="ctr">
            <a:solidFill>
              <a:schemeClr val="tx1"/>
            </a:solidFill>
            <a:prstDash val="solid"/>
            <a:round/>
            <a:headEnd type="none" w="med" len="med"/>
            <a:tailEnd type="arrow"/>
          </a:ln>
          <a:effectLst/>
        </p:spPr>
      </p:cxnSp>
      <p:cxnSp>
        <p:nvCxnSpPr>
          <p:cNvPr id="104" name="Straight Arrow Connector 103"/>
          <p:cNvCxnSpPr/>
          <p:nvPr/>
        </p:nvCxnSpPr>
        <p:spPr bwMode="auto">
          <a:xfrm flipV="1">
            <a:off x="7299166" y="3388242"/>
            <a:ext cx="890975" cy="559044"/>
          </a:xfrm>
          <a:prstGeom prst="straightConnector1">
            <a:avLst/>
          </a:prstGeom>
          <a:solidFill>
            <a:srgbClr val="FF5050"/>
          </a:solidFill>
          <a:ln w="28575" cap="flat" cmpd="sng" algn="ctr">
            <a:solidFill>
              <a:schemeClr val="tx1"/>
            </a:solidFill>
            <a:prstDash val="solid"/>
            <a:round/>
            <a:headEnd type="none" w="med" len="med"/>
            <a:tailEnd type="arrow"/>
          </a:ln>
          <a:effectLst/>
        </p:spPr>
      </p:cxnSp>
      <p:cxnSp>
        <p:nvCxnSpPr>
          <p:cNvPr id="105" name="Straight Arrow Connector 104"/>
          <p:cNvCxnSpPr/>
          <p:nvPr/>
        </p:nvCxnSpPr>
        <p:spPr bwMode="auto">
          <a:xfrm>
            <a:off x="5768819" y="3377127"/>
            <a:ext cx="1000125" cy="600075"/>
          </a:xfrm>
          <a:prstGeom prst="straightConnector1">
            <a:avLst/>
          </a:prstGeom>
          <a:solidFill>
            <a:srgbClr val="FF5050"/>
          </a:solidFill>
          <a:ln w="28575" cap="flat" cmpd="sng" algn="ctr">
            <a:solidFill>
              <a:schemeClr val="tx1"/>
            </a:solidFill>
            <a:prstDash val="solid"/>
            <a:round/>
            <a:headEnd type="none" w="med" len="med"/>
            <a:tailEnd type="arrow"/>
          </a:ln>
          <a:effectLst/>
        </p:spPr>
      </p:cxnSp>
      <p:cxnSp>
        <p:nvCxnSpPr>
          <p:cNvPr id="106" name="Straight Arrow Connector 105"/>
          <p:cNvCxnSpPr>
            <a:stCxn id="95" idx="6"/>
          </p:cNvCxnSpPr>
          <p:nvPr/>
        </p:nvCxnSpPr>
        <p:spPr bwMode="auto">
          <a:xfrm flipV="1">
            <a:off x="5799247" y="3216813"/>
            <a:ext cx="2336789" cy="1588"/>
          </a:xfrm>
          <a:prstGeom prst="straightConnector1">
            <a:avLst/>
          </a:prstGeom>
          <a:solidFill>
            <a:srgbClr val="FF5050"/>
          </a:solidFill>
          <a:ln w="28575" cap="flat" cmpd="sng" algn="ctr">
            <a:solidFill>
              <a:schemeClr val="tx1"/>
            </a:solidFill>
            <a:prstDash val="solid"/>
            <a:round/>
            <a:headEnd type="none" w="med" len="med"/>
            <a:tailEnd type="arrow"/>
          </a:ln>
          <a:effectLst/>
        </p:spPr>
      </p:cxnSp>
      <p:cxnSp>
        <p:nvCxnSpPr>
          <p:cNvPr id="107" name="Straight Arrow Connector 106"/>
          <p:cNvCxnSpPr/>
          <p:nvPr/>
        </p:nvCxnSpPr>
        <p:spPr bwMode="auto">
          <a:xfrm>
            <a:off x="4616293" y="4577277"/>
            <a:ext cx="964112" cy="473025"/>
          </a:xfrm>
          <a:prstGeom prst="straightConnector1">
            <a:avLst/>
          </a:prstGeom>
          <a:solidFill>
            <a:srgbClr val="FF5050"/>
          </a:solidFill>
          <a:ln w="28575" cap="flat" cmpd="sng" algn="ctr">
            <a:solidFill>
              <a:schemeClr val="tx1"/>
            </a:solidFill>
            <a:prstDash val="solid"/>
            <a:round/>
            <a:headEnd type="none" w="med" len="med"/>
            <a:tailEnd type="arrow"/>
          </a:ln>
          <a:effectLst/>
        </p:spPr>
      </p:cxnSp>
      <p:cxnSp>
        <p:nvCxnSpPr>
          <p:cNvPr id="108" name="Straight Arrow Connector 107"/>
          <p:cNvCxnSpPr>
            <a:stCxn id="98" idx="7"/>
            <a:endCxn id="97" idx="3"/>
          </p:cNvCxnSpPr>
          <p:nvPr/>
        </p:nvCxnSpPr>
        <p:spPr bwMode="auto">
          <a:xfrm rot="5400000" flipH="1" flipV="1">
            <a:off x="6154857" y="4294562"/>
            <a:ext cx="617391" cy="709625"/>
          </a:xfrm>
          <a:prstGeom prst="straightConnector1">
            <a:avLst/>
          </a:prstGeom>
          <a:solidFill>
            <a:srgbClr val="FF5050"/>
          </a:solidFill>
          <a:ln w="28575" cap="flat" cmpd="sng" algn="ctr">
            <a:solidFill>
              <a:schemeClr val="tx1"/>
            </a:solidFill>
            <a:prstDash val="solid"/>
            <a:round/>
            <a:headEnd type="none" w="med" len="med"/>
            <a:tailEnd type="arrow"/>
          </a:ln>
          <a:effectLst/>
        </p:spPr>
      </p:cxnSp>
      <p:sp>
        <p:nvSpPr>
          <p:cNvPr id="109" name="Oval 108"/>
          <p:cNvSpPr/>
          <p:nvPr/>
        </p:nvSpPr>
        <p:spPr bwMode="auto">
          <a:xfrm>
            <a:off x="5180269" y="2910548"/>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cxnSp>
        <p:nvCxnSpPr>
          <p:cNvPr id="110" name="Straight Arrow Connector 109"/>
          <p:cNvCxnSpPr/>
          <p:nvPr/>
        </p:nvCxnSpPr>
        <p:spPr bwMode="auto">
          <a:xfrm rot="16200000" flipV="1">
            <a:off x="5016343" y="4062927"/>
            <a:ext cx="1333500" cy="266700"/>
          </a:xfrm>
          <a:prstGeom prst="straightConnector1">
            <a:avLst/>
          </a:prstGeom>
          <a:solidFill>
            <a:srgbClr val="FF5050"/>
          </a:solidFill>
          <a:ln w="28575" cap="flat" cmpd="sng" algn="ctr">
            <a:solidFill>
              <a:schemeClr val="tx1"/>
            </a:solidFill>
            <a:prstDash val="solid"/>
            <a:round/>
            <a:headEnd type="none" w="med" len="med"/>
            <a:tailEnd type="arrow"/>
          </a:ln>
          <a:effectLst/>
        </p:spPr>
      </p:cxnSp>
      <p:sp>
        <p:nvSpPr>
          <p:cNvPr id="111" name="Oval 110"/>
          <p:cNvSpPr/>
          <p:nvPr/>
        </p:nvSpPr>
        <p:spPr bwMode="auto">
          <a:xfrm>
            <a:off x="5180269" y="2910548"/>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12" name="Oval 111"/>
          <p:cNvSpPr/>
          <p:nvPr/>
        </p:nvSpPr>
        <p:spPr bwMode="auto">
          <a:xfrm>
            <a:off x="6727714" y="3812346"/>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13" name="Oval 112"/>
          <p:cNvSpPr/>
          <p:nvPr/>
        </p:nvSpPr>
        <p:spPr bwMode="auto">
          <a:xfrm>
            <a:off x="6727714" y="3812346"/>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14" name="Oval 113"/>
          <p:cNvSpPr/>
          <p:nvPr/>
        </p:nvSpPr>
        <p:spPr bwMode="auto">
          <a:xfrm>
            <a:off x="8136036" y="2910548"/>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15" name="Oval 114"/>
          <p:cNvSpPr/>
          <p:nvPr/>
        </p:nvSpPr>
        <p:spPr bwMode="auto">
          <a:xfrm>
            <a:off x="8136036" y="2913772"/>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16" name="Oval 115"/>
          <p:cNvSpPr/>
          <p:nvPr/>
        </p:nvSpPr>
        <p:spPr bwMode="auto">
          <a:xfrm>
            <a:off x="7517058" y="4740813"/>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17" name="Oval 116"/>
          <p:cNvSpPr/>
          <p:nvPr/>
        </p:nvSpPr>
        <p:spPr bwMode="auto">
          <a:xfrm>
            <a:off x="7517058" y="4740813"/>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18" name="Oval 117"/>
          <p:cNvSpPr/>
          <p:nvPr/>
        </p:nvSpPr>
        <p:spPr bwMode="auto">
          <a:xfrm>
            <a:off x="5580405" y="4867421"/>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19" name="Oval 118"/>
          <p:cNvSpPr/>
          <p:nvPr/>
        </p:nvSpPr>
        <p:spPr bwMode="auto">
          <a:xfrm>
            <a:off x="5580405" y="4867422"/>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20" name="Oval 119"/>
          <p:cNvSpPr/>
          <p:nvPr/>
        </p:nvSpPr>
        <p:spPr bwMode="auto">
          <a:xfrm>
            <a:off x="4038600" y="4121835"/>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sp>
        <p:nvSpPr>
          <p:cNvPr id="121" name="Oval 120"/>
          <p:cNvSpPr/>
          <p:nvPr/>
        </p:nvSpPr>
        <p:spPr bwMode="auto">
          <a:xfrm>
            <a:off x="4038600" y="4121835"/>
            <a:ext cx="618978" cy="618978"/>
          </a:xfrm>
          <a:prstGeom prst="ellipse">
            <a:avLst/>
          </a:prstGeom>
          <a:solidFill>
            <a:srgbClr val="000099">
              <a:alpha val="40000"/>
            </a:srgbClr>
          </a:solidFill>
          <a:ln w="12700" cap="flat" cmpd="sng" algn="ctr">
            <a:solidFill>
              <a:schemeClr val="tx1"/>
            </a:solidFill>
            <a:prstDash val="solid"/>
            <a:round/>
            <a:headEnd type="none" w="med" len="med"/>
            <a:tailEnd type="none" w="med" len="med"/>
          </a:ln>
          <a:effectLst/>
        </p:spPr>
        <p:txBody>
          <a:bodyPr vert="horz" wrap="none" lIns="91348" tIns="45676" rIns="91348" bIns="45676" numCol="1" rtlCol="0" anchor="ctr" anchorCtr="0" compatLnSpc="1">
            <a:prstTxWarp prst="textNoShape">
              <a:avLst/>
            </a:prstTxWarp>
          </a:bodyPr>
          <a:lstStyle/>
          <a:p>
            <a:pPr algn="r" fontAlgn="base">
              <a:spcBef>
                <a:spcPct val="0"/>
              </a:spcBef>
              <a:spcAft>
                <a:spcPct val="0"/>
              </a:spcAft>
            </a:pPr>
            <a:endParaRPr lang="en-US" b="1" dirty="0" smtClean="0">
              <a:latin typeface="Arial" charset="0"/>
            </a:endParaRPr>
          </a:p>
        </p:txBody>
      </p:sp>
      <p:cxnSp>
        <p:nvCxnSpPr>
          <p:cNvPr id="122" name="Straight Arrow Connector 121"/>
          <p:cNvCxnSpPr/>
          <p:nvPr/>
        </p:nvCxnSpPr>
        <p:spPr bwMode="auto">
          <a:xfrm rot="16200000" flipV="1">
            <a:off x="7191078" y="4385046"/>
            <a:ext cx="463941" cy="387248"/>
          </a:xfrm>
          <a:prstGeom prst="straightConnector1">
            <a:avLst/>
          </a:prstGeom>
          <a:solidFill>
            <a:srgbClr val="FF5050"/>
          </a:solidFill>
          <a:ln w="28575" cap="flat" cmpd="sng" algn="ctr">
            <a:solidFill>
              <a:schemeClr val="tx1"/>
            </a:solidFill>
            <a:prstDash val="solid"/>
            <a:round/>
            <a:headEnd type="none" w="med" len="med"/>
            <a:tailEnd type="arrow"/>
          </a:ln>
          <a:effectLst/>
        </p:spPr>
      </p:cxnSp>
      <p:sp>
        <p:nvSpPr>
          <p:cNvPr id="123" name="TextBox 122"/>
          <p:cNvSpPr txBox="1"/>
          <p:nvPr/>
        </p:nvSpPr>
        <p:spPr>
          <a:xfrm>
            <a:off x="457200" y="2667000"/>
            <a:ext cx="3733800" cy="2462124"/>
          </a:xfrm>
          <a:prstGeom prst="rect">
            <a:avLst/>
          </a:prstGeom>
          <a:noFill/>
        </p:spPr>
        <p:txBody>
          <a:bodyPr wrap="square" lIns="91348" tIns="45676" rIns="91348" bIns="45676" rtlCol="0">
            <a:spAutoFit/>
          </a:bodyPr>
          <a:lstStyle/>
          <a:p>
            <a:r>
              <a:rPr lang="en-US" sz="2200" dirty="0" smtClean="0"/>
              <a:t>Each iteration as an SQL query:</a:t>
            </a:r>
          </a:p>
          <a:p>
            <a:endParaRPr lang="en-US" sz="2200" dirty="0" smtClean="0"/>
          </a:p>
          <a:p>
            <a:pPr marL="342558" indent="-342558">
              <a:buAutoNum type="arabicPeriod"/>
            </a:pPr>
            <a:r>
              <a:rPr lang="en-US" sz="2200" dirty="0" smtClean="0"/>
              <a:t>Join </a:t>
            </a:r>
            <a:r>
              <a:rPr lang="en-US" sz="2200" b="1" dirty="0" smtClean="0"/>
              <a:t>edges </a:t>
            </a:r>
            <a:r>
              <a:rPr lang="en-US" sz="2200" dirty="0" smtClean="0"/>
              <a:t>with </a:t>
            </a:r>
            <a:r>
              <a:rPr lang="en-US" sz="2200" b="1" dirty="0" smtClean="0"/>
              <a:t>ranks</a:t>
            </a:r>
          </a:p>
          <a:p>
            <a:pPr marL="342558" indent="-342558">
              <a:buAutoNum type="arabicPeriod"/>
            </a:pPr>
            <a:r>
              <a:rPr lang="en-US" sz="2200" dirty="0" smtClean="0"/>
              <a:t>Distribute </a:t>
            </a:r>
            <a:r>
              <a:rPr lang="en-US" sz="2200" b="1" dirty="0" smtClean="0"/>
              <a:t>ranks</a:t>
            </a:r>
            <a:r>
              <a:rPr lang="en-US" sz="2200" dirty="0" smtClean="0"/>
              <a:t> on </a:t>
            </a:r>
            <a:r>
              <a:rPr lang="en-US" sz="2200" b="1" dirty="0" smtClean="0"/>
              <a:t>edges</a:t>
            </a:r>
          </a:p>
          <a:p>
            <a:pPr marL="342558" indent="-342558">
              <a:buAutoNum type="arabicPeriod"/>
            </a:pPr>
            <a:r>
              <a:rPr lang="en-US" sz="2200" dirty="0" err="1" smtClean="0"/>
              <a:t>GroupBy</a:t>
            </a:r>
            <a:r>
              <a:rPr lang="en-US" sz="2200" dirty="0" smtClean="0"/>
              <a:t> edge destination</a:t>
            </a:r>
          </a:p>
          <a:p>
            <a:pPr marL="342558" indent="-342558">
              <a:buAutoNum type="arabicPeriod"/>
            </a:pPr>
            <a:r>
              <a:rPr lang="en-US" sz="2200" dirty="0" smtClean="0"/>
              <a:t>Aggregate into </a:t>
            </a:r>
            <a:r>
              <a:rPr lang="en-US" sz="2200" b="1" dirty="0" smtClean="0"/>
              <a:t>ranks</a:t>
            </a:r>
            <a:endParaRPr lang="en-US" sz="2200" dirty="0" smtClean="0"/>
          </a:p>
          <a:p>
            <a:pPr marL="342558" indent="-342558">
              <a:buAutoNum type="arabicPeriod"/>
            </a:pPr>
            <a:r>
              <a:rPr lang="en-US" sz="2200" dirty="0" smtClean="0"/>
              <a:t>Repeat</a:t>
            </a:r>
            <a:endParaRPr lang="en-US" sz="2200" dirty="0"/>
          </a:p>
        </p:txBody>
      </p:sp>
    </p:spTree>
    <p:extLst>
      <p:ext uri="{BB962C8B-B14F-4D97-AF65-F5344CB8AC3E}">
        <p14:creationId xmlns:p14="http://schemas.microsoft.com/office/powerpoint/2010/main" val="281196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05556E-6 -5.22906E-7 L 0.02396 -0.02869 " pathEditMode="relative" ptsTypes="AA">
                                      <p:cBhvr>
                                        <p:cTn id="6" dur="2000" fill="hold"/>
                                        <p:tgtEl>
                                          <p:spTgt spid="121"/>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5.55556E-7 -3.50764E-6 L 0.03125 0.0273 " pathEditMode="relative" ptsTypes="AA">
                                      <p:cBhvr>
                                        <p:cTn id="8" dur="2000" fill="hold"/>
                                        <p:tgtEl>
                                          <p:spTgt spid="111"/>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3.05556E-6 1.10597E-6 L 0.03021 0.02082 " pathEditMode="relative" rAng="0" ptsTypes="AA">
                                      <p:cBhvr>
                                        <p:cTn id="10" dur="2000" fill="hold"/>
                                        <p:tgtEl>
                                          <p:spTgt spid="120"/>
                                        </p:tgtEl>
                                        <p:attrNameLst>
                                          <p:attrName>ppt_x</p:attrName>
                                          <p:attrName>ppt_y</p:attrName>
                                        </p:attrNameLst>
                                      </p:cBhvr>
                                      <p:rCtr x="15" y="10"/>
                                    </p:animMotion>
                                  </p:childTnLst>
                                </p:cTn>
                              </p:par>
                              <p:par>
                                <p:cTn id="11" presetID="0" presetClass="path" presetSubtype="0" accel="50000" decel="50000" fill="hold" grpId="0" nodeType="withEffect">
                                  <p:stCondLst>
                                    <p:cond delay="0"/>
                                  </p:stCondLst>
                                  <p:childTnLst>
                                    <p:animMotion origin="layout" path="M -1.38889E-6 -4.50255E-6 L 0.03125 -4.50255E-6 " pathEditMode="relative" ptsTypes="AA">
                                      <p:cBhvr>
                                        <p:cTn id="12" dur="2000" fill="hold"/>
                                        <p:tgtEl>
                                          <p:spTgt spid="109"/>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5.55556E-7 2.36927E-6 L -0.00851 -0.04327 " pathEditMode="relative" ptsTypes="AA">
                                      <p:cBhvr>
                                        <p:cTn id="14" dur="2000" fill="hold"/>
                                        <p:tgtEl>
                                          <p:spTgt spid="119"/>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1.94444E-6 9.9491E-7 L 0.02604 -0.03378 " pathEditMode="relative" ptsTypes="AA">
                                      <p:cBhvr>
                                        <p:cTn id="16" dur="2000" fill="hold"/>
                                        <p:tgtEl>
                                          <p:spTgt spid="118"/>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02934 -0.02106 " pathEditMode="relative" ptsTypes="AA">
                                      <p:cBhvr>
                                        <p:cTn id="18" dur="2000" fill="hold"/>
                                        <p:tgtEl>
                                          <p:spTgt spid="112"/>
                                        </p:tgtEl>
                                        <p:attrNameLst>
                                          <p:attrName>ppt_x</p:attrName>
                                          <p:attrName>ppt_y</p:attrName>
                                        </p:attrNameLst>
                                      </p:cBhvr>
                                    </p:animMotion>
                                  </p:childTnLst>
                                </p:cTn>
                              </p:par>
                              <p:par>
                                <p:cTn id="19" presetID="0" presetClass="path" presetSubtype="0" accel="50000" decel="50000" fill="hold" grpId="0" nodeType="withEffect">
                                  <p:stCondLst>
                                    <p:cond delay="0"/>
                                  </p:stCondLst>
                                  <p:childTnLst>
                                    <p:animMotion origin="layout" path="M -3.61111E-6 4.81481E-6 L 0.02934 -0.02107 " pathEditMode="relative" rAng="0" ptsTypes="AA">
                                      <p:cBhvr>
                                        <p:cTn id="20" dur="2000" fill="hold"/>
                                        <p:tgtEl>
                                          <p:spTgt spid="113"/>
                                        </p:tgtEl>
                                        <p:attrNameLst>
                                          <p:attrName>ppt_x</p:attrName>
                                          <p:attrName>ppt_y</p:attrName>
                                        </p:attrNameLst>
                                      </p:cBhvr>
                                      <p:rCtr x="15" y="-11"/>
                                    </p:animMotion>
                                  </p:childTnLst>
                                </p:cTn>
                              </p:par>
                              <p:par>
                                <p:cTn id="21" presetID="0" presetClass="path" presetSubtype="0" accel="50000" decel="50000" fill="hold" grpId="0" nodeType="withEffect">
                                  <p:stCondLst>
                                    <p:cond delay="0"/>
                                  </p:stCondLst>
                                  <p:childTnLst>
                                    <p:animMotion origin="layout" path="M 0 0 L -0.0118 0.04512 " pathEditMode="relative" ptsTypes="AA">
                                      <p:cBhvr>
                                        <p:cTn id="22" dur="2000" fill="hold"/>
                                        <p:tgtEl>
                                          <p:spTgt spid="114"/>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0 0 L -0.0118 0.04512 " pathEditMode="relative" ptsTypes="AA">
                                      <p:cBhvr>
                                        <p:cTn id="24" dur="2000" fill="hold"/>
                                        <p:tgtEl>
                                          <p:spTgt spid="115"/>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1.94444E-6 6.87182E-6 L -0.03438 6.87182E-6 " pathEditMode="relative" ptsTypes="AA">
                                      <p:cBhvr>
                                        <p:cTn id="26" dur="2000" fill="hold"/>
                                        <p:tgtEl>
                                          <p:spTgt spid="117"/>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5E-6 -4.89588E-6 L -0.02344 -0.03794 " pathEditMode="relative" rAng="0" ptsTypes="AA">
                                      <p:cBhvr>
                                        <p:cTn id="28" dur="2000" fill="hold"/>
                                        <p:tgtEl>
                                          <p:spTgt spid="116"/>
                                        </p:tgtEl>
                                        <p:attrNameLst>
                                          <p:attrName>ppt_x</p:attrName>
                                          <p:attrName>ppt_y</p:attrName>
                                        </p:attrNameLst>
                                      </p:cBhvr>
                                      <p:rCtr x="-12" y="-19"/>
                                    </p:animMotion>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grpId="1" nodeType="clickEffect">
                                  <p:stCondLst>
                                    <p:cond delay="0"/>
                                  </p:stCondLst>
                                  <p:childTnLst>
                                    <p:animMotion origin="layout" path="M 0.02396 -0.02869 L 0.12483 -0.17654 " pathEditMode="relative" rAng="0" ptsTypes="AA">
                                      <p:cBhvr>
                                        <p:cTn id="32" dur="2000" fill="hold"/>
                                        <p:tgtEl>
                                          <p:spTgt spid="121"/>
                                        </p:tgtEl>
                                        <p:attrNameLst>
                                          <p:attrName>ppt_x</p:attrName>
                                          <p:attrName>ppt_y</p:attrName>
                                        </p:attrNameLst>
                                      </p:cBhvr>
                                      <p:rCtr x="50" y="-74"/>
                                    </p:animMotion>
                                  </p:childTnLst>
                                </p:cTn>
                              </p:par>
                              <p:par>
                                <p:cTn id="33" presetID="0" presetClass="path" presetSubtype="0" accel="50000" decel="50000" fill="hold" grpId="1" nodeType="withEffect">
                                  <p:stCondLst>
                                    <p:cond delay="0"/>
                                  </p:stCondLst>
                                  <p:childTnLst>
                                    <p:animMotion origin="layout" path="M 0.03125 0.0273 L 0.16927 0.13142 " pathEditMode="relative" rAng="0" ptsTypes="AA">
                                      <p:cBhvr>
                                        <p:cTn id="34" dur="2000" fill="hold"/>
                                        <p:tgtEl>
                                          <p:spTgt spid="111"/>
                                        </p:tgtEl>
                                        <p:attrNameLst>
                                          <p:attrName>ppt_x</p:attrName>
                                          <p:attrName>ppt_y</p:attrName>
                                        </p:attrNameLst>
                                      </p:cBhvr>
                                      <p:rCtr x="69" y="52"/>
                                    </p:animMotion>
                                  </p:childTnLst>
                                </p:cTn>
                              </p:par>
                              <p:par>
                                <p:cTn id="35" presetID="0" presetClass="path" presetSubtype="0" accel="50000" decel="50000" fill="hold" grpId="1" nodeType="withEffect">
                                  <p:stCondLst>
                                    <p:cond delay="0"/>
                                  </p:stCondLst>
                                  <p:childTnLst>
                                    <p:animMotion origin="layout" path="M 0.03021 0.02083 L 0.16858 0.10875 " pathEditMode="relative" rAng="0" ptsTypes="AA">
                                      <p:cBhvr>
                                        <p:cTn id="36" dur="2000" fill="hold"/>
                                        <p:tgtEl>
                                          <p:spTgt spid="120"/>
                                        </p:tgtEl>
                                        <p:attrNameLst>
                                          <p:attrName>ppt_x</p:attrName>
                                          <p:attrName>ppt_y</p:attrName>
                                        </p:attrNameLst>
                                      </p:cBhvr>
                                      <p:rCtr x="69" y="44"/>
                                    </p:animMotion>
                                  </p:childTnLst>
                                </p:cTn>
                              </p:par>
                              <p:par>
                                <p:cTn id="37" presetID="0" presetClass="path" presetSubtype="0" accel="50000" decel="50000" fill="hold" grpId="1" nodeType="withEffect">
                                  <p:stCondLst>
                                    <p:cond delay="0"/>
                                  </p:stCondLst>
                                  <p:childTnLst>
                                    <p:animMotion origin="layout" path="M 0.03125 -4.54987E-6 L 0.32326 -4.54987E-6 " pathEditMode="relative" rAng="0" ptsTypes="AA">
                                      <p:cBhvr>
                                        <p:cTn id="38" dur="2000" fill="hold"/>
                                        <p:tgtEl>
                                          <p:spTgt spid="109"/>
                                        </p:tgtEl>
                                        <p:attrNameLst>
                                          <p:attrName>ppt_x</p:attrName>
                                          <p:attrName>ppt_y</p:attrName>
                                        </p:attrNameLst>
                                      </p:cBhvr>
                                      <p:rCtr x="146" y="0"/>
                                    </p:animMotion>
                                  </p:childTnLst>
                                </p:cTn>
                              </p:par>
                              <p:par>
                                <p:cTn id="39" presetID="0" presetClass="path" presetSubtype="0" accel="50000" decel="50000" fill="hold" grpId="1" nodeType="withEffect">
                                  <p:stCondLst>
                                    <p:cond delay="0"/>
                                  </p:stCondLst>
                                  <p:childTnLst>
                                    <p:animMotion origin="layout" path="M -0.00851 -0.04327 L -0.04375 -0.28489 " pathEditMode="relative" rAng="0" ptsTypes="AA">
                                      <p:cBhvr>
                                        <p:cTn id="40" dur="2000" fill="hold"/>
                                        <p:tgtEl>
                                          <p:spTgt spid="119"/>
                                        </p:tgtEl>
                                        <p:attrNameLst>
                                          <p:attrName>ppt_x</p:attrName>
                                          <p:attrName>ppt_y</p:attrName>
                                        </p:attrNameLst>
                                      </p:cBhvr>
                                      <p:rCtr x="-18" y="-121"/>
                                    </p:animMotion>
                                  </p:childTnLst>
                                </p:cTn>
                              </p:par>
                              <p:par>
                                <p:cTn id="41" presetID="0" presetClass="path" presetSubtype="0" accel="50000" decel="50000" fill="hold" grpId="1" nodeType="withEffect">
                                  <p:stCondLst>
                                    <p:cond delay="0"/>
                                  </p:stCondLst>
                                  <p:childTnLst>
                                    <p:animMotion origin="layout" path="M 0.02604 -0.0338 L 0.12552 -0.15394 " pathEditMode="relative" rAng="0" ptsTypes="AA">
                                      <p:cBhvr>
                                        <p:cTn id="42" dur="2000" fill="hold"/>
                                        <p:tgtEl>
                                          <p:spTgt spid="118"/>
                                        </p:tgtEl>
                                        <p:attrNameLst>
                                          <p:attrName>ppt_x</p:attrName>
                                          <p:attrName>ppt_y</p:attrName>
                                        </p:attrNameLst>
                                      </p:cBhvr>
                                      <p:rCtr x="50" y="-60"/>
                                    </p:animMotion>
                                  </p:childTnLst>
                                </p:cTn>
                              </p:par>
                              <p:par>
                                <p:cTn id="43" presetID="0" presetClass="path" presetSubtype="0" accel="50000" decel="50000" fill="hold" grpId="1" nodeType="withEffect">
                                  <p:stCondLst>
                                    <p:cond delay="0"/>
                                  </p:stCondLst>
                                  <p:childTnLst>
                                    <p:animMotion origin="layout" path="M 0.02934 -0.02106 L 0.15399 -0.13148 " pathEditMode="relative" rAng="0" ptsTypes="AA">
                                      <p:cBhvr>
                                        <p:cTn id="44" dur="2000" fill="hold"/>
                                        <p:tgtEl>
                                          <p:spTgt spid="113"/>
                                        </p:tgtEl>
                                        <p:attrNameLst>
                                          <p:attrName>ppt_x</p:attrName>
                                          <p:attrName>ppt_y</p:attrName>
                                        </p:attrNameLst>
                                      </p:cBhvr>
                                      <p:rCtr x="62" y="-55"/>
                                    </p:animMotion>
                                  </p:childTnLst>
                                </p:cTn>
                              </p:par>
                              <p:par>
                                <p:cTn id="45" presetID="0" presetClass="path" presetSubtype="0" accel="50000" decel="50000" fill="hold" grpId="1" nodeType="withEffect">
                                  <p:stCondLst>
                                    <p:cond delay="0"/>
                                  </p:stCondLst>
                                  <p:childTnLst>
                                    <p:animMotion origin="layout" path="M 0.02934 -0.02106 L 0.15399 -0.13102 " pathEditMode="relative" rAng="0" ptsTypes="AA">
                                      <p:cBhvr>
                                        <p:cTn id="46" dur="2000" fill="hold"/>
                                        <p:tgtEl>
                                          <p:spTgt spid="112"/>
                                        </p:tgtEl>
                                        <p:attrNameLst>
                                          <p:attrName>ppt_x</p:attrName>
                                          <p:attrName>ppt_y</p:attrName>
                                        </p:attrNameLst>
                                      </p:cBhvr>
                                      <p:rCtr x="62" y="-55"/>
                                    </p:animMotion>
                                  </p:childTnLst>
                                </p:cTn>
                              </p:par>
                              <p:par>
                                <p:cTn id="47" presetID="0" presetClass="path" presetSubtype="0" accel="50000" decel="50000" fill="hold" grpId="1" nodeType="withEffect">
                                  <p:stCondLst>
                                    <p:cond delay="0"/>
                                  </p:stCondLst>
                                  <p:childTnLst>
                                    <p:animMotion origin="layout" path="M -0.0118 0.04514 L -0.0677 0.2669 " pathEditMode="relative" rAng="0" ptsTypes="AA">
                                      <p:cBhvr>
                                        <p:cTn id="48" dur="2000" fill="hold"/>
                                        <p:tgtEl>
                                          <p:spTgt spid="114"/>
                                        </p:tgtEl>
                                        <p:attrNameLst>
                                          <p:attrName>ppt_x</p:attrName>
                                          <p:attrName>ppt_y</p:attrName>
                                        </p:attrNameLst>
                                      </p:cBhvr>
                                      <p:rCtr x="-28" y="111"/>
                                    </p:animMotion>
                                  </p:childTnLst>
                                </p:cTn>
                              </p:par>
                              <p:par>
                                <p:cTn id="49" presetID="0" presetClass="path" presetSubtype="0" accel="50000" decel="50000" fill="hold" grpId="1" nodeType="withEffect">
                                  <p:stCondLst>
                                    <p:cond delay="0"/>
                                  </p:stCondLst>
                                  <p:childTnLst>
                                    <p:animMotion origin="layout" path="M -0.0118 0.04468 L -0.0677 0.26598 " pathEditMode="relative" rAng="0" ptsTypes="AA">
                                      <p:cBhvr>
                                        <p:cTn id="50" dur="2000" fill="hold"/>
                                        <p:tgtEl>
                                          <p:spTgt spid="115"/>
                                        </p:tgtEl>
                                        <p:attrNameLst>
                                          <p:attrName>ppt_x</p:attrName>
                                          <p:attrName>ppt_y</p:attrName>
                                        </p:attrNameLst>
                                      </p:cBhvr>
                                      <p:rCtr x="-28" y="111"/>
                                    </p:animMotion>
                                  </p:childTnLst>
                                </p:cTn>
                              </p:par>
                              <p:par>
                                <p:cTn id="51" presetID="0" presetClass="path" presetSubtype="0" accel="50000" decel="50000" fill="hold" grpId="1" nodeType="withEffect">
                                  <p:stCondLst>
                                    <p:cond delay="0"/>
                                  </p:stCondLst>
                                  <p:childTnLst>
                                    <p:animMotion origin="layout" path="M -0.03438 2.96296E-6 L -0.21181 0.01852 " pathEditMode="relative" rAng="0" ptsTypes="AA">
                                      <p:cBhvr>
                                        <p:cTn id="52" dur="2000" fill="hold"/>
                                        <p:tgtEl>
                                          <p:spTgt spid="117"/>
                                        </p:tgtEl>
                                        <p:attrNameLst>
                                          <p:attrName>ppt_x</p:attrName>
                                          <p:attrName>ppt_y</p:attrName>
                                        </p:attrNameLst>
                                      </p:cBhvr>
                                      <p:rCtr x="-89" y="9"/>
                                    </p:animMotion>
                                  </p:childTnLst>
                                </p:cTn>
                              </p:par>
                              <p:par>
                                <p:cTn id="53" presetID="0" presetClass="path" presetSubtype="0" accel="50000" decel="50000" fill="hold" grpId="1" nodeType="withEffect">
                                  <p:stCondLst>
                                    <p:cond delay="0"/>
                                  </p:stCondLst>
                                  <p:childTnLst>
                                    <p:animMotion origin="layout" path="M -0.02344 -0.03796 L -0.08628 -0.13541 " pathEditMode="relative" rAng="0" ptsTypes="AA">
                                      <p:cBhvr>
                                        <p:cTn id="54" dur="2000" fill="hold"/>
                                        <p:tgtEl>
                                          <p:spTgt spid="116"/>
                                        </p:tgtEl>
                                        <p:attrNameLst>
                                          <p:attrName>ppt_x</p:attrName>
                                          <p:attrName>ppt_y</p:attrName>
                                        </p:attrNameLst>
                                      </p:cBhvr>
                                      <p:rCtr x="-31" y="-49"/>
                                    </p:animMotion>
                                  </p:childTnLst>
                                </p:cTn>
                              </p:par>
                            </p:childTnLst>
                          </p:cTn>
                        </p:par>
                      </p:childTnLst>
                    </p:cTn>
                  </p:par>
                  <p:par>
                    <p:cTn id="55" fill="hold">
                      <p:stCondLst>
                        <p:cond delay="indefinite"/>
                      </p:stCondLst>
                      <p:childTnLst>
                        <p:par>
                          <p:cTn id="56" fill="hold">
                            <p:stCondLst>
                              <p:cond delay="0"/>
                            </p:stCondLst>
                            <p:childTnLst>
                              <p:par>
                                <p:cTn id="57" presetID="0" presetClass="path" presetSubtype="0" accel="50000" decel="50000" fill="hold" grpId="2" nodeType="clickEffect">
                                  <p:stCondLst>
                                    <p:cond delay="0"/>
                                  </p:stCondLst>
                                  <p:childTnLst>
                                    <p:animMotion origin="layout" path="M 0.12483 -0.17662 L 0.15608 -0.14977 " pathEditMode="relative" rAng="0" ptsTypes="AA">
                                      <p:cBhvr>
                                        <p:cTn id="58" dur="2000" fill="hold"/>
                                        <p:tgtEl>
                                          <p:spTgt spid="121"/>
                                        </p:tgtEl>
                                        <p:attrNameLst>
                                          <p:attrName>ppt_x</p:attrName>
                                          <p:attrName>ppt_y</p:attrName>
                                        </p:attrNameLst>
                                      </p:cBhvr>
                                      <p:rCtr x="16" y="13"/>
                                    </p:animMotion>
                                  </p:childTnLst>
                                </p:cTn>
                              </p:par>
                              <p:par>
                                <p:cTn id="59" presetID="0" presetClass="path" presetSubtype="0" accel="50000" decel="50000" fill="hold" grpId="2" nodeType="withEffect">
                                  <p:stCondLst>
                                    <p:cond delay="0"/>
                                  </p:stCondLst>
                                  <p:childTnLst>
                                    <p:animMotion origin="layout" path="M 0.16858 0.1088 L 0.16007 0.06551 " pathEditMode="relative" rAng="0" ptsTypes="AA">
                                      <p:cBhvr>
                                        <p:cTn id="60" dur="2000" fill="hold"/>
                                        <p:tgtEl>
                                          <p:spTgt spid="120"/>
                                        </p:tgtEl>
                                        <p:attrNameLst>
                                          <p:attrName>ppt_x</p:attrName>
                                          <p:attrName>ppt_y</p:attrName>
                                        </p:attrNameLst>
                                      </p:cBhvr>
                                      <p:rCtr x="-4" y="-22"/>
                                    </p:animMotion>
                                  </p:childTnLst>
                                </p:cTn>
                              </p:par>
                              <p:par>
                                <p:cTn id="61" presetID="0" presetClass="path" presetSubtype="0" accel="50000" decel="50000" fill="hold" grpId="2" nodeType="withEffect">
                                  <p:stCondLst>
                                    <p:cond delay="0"/>
                                  </p:stCondLst>
                                  <p:childTnLst>
                                    <p:animMotion origin="layout" path="M 0.16927 0.13148 L 0.19861 0.11042 " pathEditMode="relative" rAng="0" ptsTypes="AA">
                                      <p:cBhvr>
                                        <p:cTn id="62" dur="2000" fill="hold"/>
                                        <p:tgtEl>
                                          <p:spTgt spid="111"/>
                                        </p:tgtEl>
                                        <p:attrNameLst>
                                          <p:attrName>ppt_x</p:attrName>
                                          <p:attrName>ppt_y</p:attrName>
                                        </p:attrNameLst>
                                      </p:cBhvr>
                                      <p:rCtr x="15" y="-11"/>
                                    </p:animMotion>
                                  </p:childTnLst>
                                </p:cTn>
                              </p:par>
                              <p:par>
                                <p:cTn id="63" presetID="0" presetClass="path" presetSubtype="0" accel="50000" decel="50000" fill="hold" grpId="2" nodeType="withEffect">
                                  <p:stCondLst>
                                    <p:cond delay="0"/>
                                  </p:stCondLst>
                                  <p:childTnLst>
                                    <p:animMotion origin="layout" path="M 0.32326 -4.81481E-6 L 0.31146 0.04468 " pathEditMode="relative" rAng="0" ptsTypes="AA">
                                      <p:cBhvr>
                                        <p:cTn id="64" dur="2000" fill="hold"/>
                                        <p:tgtEl>
                                          <p:spTgt spid="109"/>
                                        </p:tgtEl>
                                        <p:attrNameLst>
                                          <p:attrName>ppt_x</p:attrName>
                                          <p:attrName>ppt_y</p:attrName>
                                        </p:attrNameLst>
                                      </p:cBhvr>
                                      <p:rCtr x="-6" y="22"/>
                                    </p:animMotion>
                                  </p:childTnLst>
                                </p:cTn>
                              </p:par>
                              <p:par>
                                <p:cTn id="65" presetID="0" presetClass="path" presetSubtype="0" accel="50000" decel="50000" fill="hold" grpId="2" nodeType="withEffect">
                                  <p:stCondLst>
                                    <p:cond delay="0"/>
                                  </p:stCondLst>
                                  <p:childTnLst>
                                    <p:animMotion origin="layout" path="M -0.04375 -0.28542 L -0.00851 -0.28542 " pathEditMode="relative" rAng="0" ptsTypes="AA">
                                      <p:cBhvr>
                                        <p:cTn id="66" dur="2000" fill="hold"/>
                                        <p:tgtEl>
                                          <p:spTgt spid="119"/>
                                        </p:tgtEl>
                                        <p:attrNameLst>
                                          <p:attrName>ppt_x</p:attrName>
                                          <p:attrName>ppt_y</p:attrName>
                                        </p:attrNameLst>
                                      </p:cBhvr>
                                      <p:rCtr x="18" y="0"/>
                                    </p:animMotion>
                                  </p:childTnLst>
                                </p:cTn>
                              </p:par>
                              <p:par>
                                <p:cTn id="67" presetID="0" presetClass="path" presetSubtype="0" accel="50000" decel="50000" fill="hold" grpId="2" nodeType="withEffect">
                                  <p:stCondLst>
                                    <p:cond delay="0"/>
                                  </p:stCondLst>
                                  <p:childTnLst>
                                    <p:animMotion origin="layout" path="M 0.12552 -0.15394 L 0.15486 -0.175 " pathEditMode="relative" rAng="0" ptsTypes="AA">
                                      <p:cBhvr>
                                        <p:cTn id="68" dur="2000" fill="hold"/>
                                        <p:tgtEl>
                                          <p:spTgt spid="118"/>
                                        </p:tgtEl>
                                        <p:attrNameLst>
                                          <p:attrName>ppt_x</p:attrName>
                                          <p:attrName>ppt_y</p:attrName>
                                        </p:attrNameLst>
                                      </p:cBhvr>
                                      <p:rCtr x="15" y="-11"/>
                                    </p:animMotion>
                                  </p:childTnLst>
                                </p:cTn>
                              </p:par>
                              <p:par>
                                <p:cTn id="69" presetID="0" presetClass="path" presetSubtype="0" accel="50000" decel="50000" fill="hold" grpId="2" nodeType="withEffect">
                                  <p:stCondLst>
                                    <p:cond delay="0"/>
                                  </p:stCondLst>
                                  <p:childTnLst>
                                    <p:animMotion origin="layout" path="M 0.15399 -0.13148 L 0.14219 -0.08727 " pathEditMode="relative" rAng="0" ptsTypes="AA">
                                      <p:cBhvr>
                                        <p:cTn id="70" dur="2000" fill="hold"/>
                                        <p:tgtEl>
                                          <p:spTgt spid="112"/>
                                        </p:tgtEl>
                                        <p:attrNameLst>
                                          <p:attrName>ppt_x</p:attrName>
                                          <p:attrName>ppt_y</p:attrName>
                                        </p:attrNameLst>
                                      </p:cBhvr>
                                      <p:rCtr x="-6" y="22"/>
                                    </p:animMotion>
                                  </p:childTnLst>
                                </p:cTn>
                              </p:par>
                              <p:par>
                                <p:cTn id="71" presetID="0" presetClass="path" presetSubtype="0" accel="50000" decel="50000" fill="hold" grpId="2" nodeType="withEffect">
                                  <p:stCondLst>
                                    <p:cond delay="0"/>
                                  </p:stCondLst>
                                  <p:childTnLst>
                                    <p:animMotion origin="layout" path="M 0.15399 -0.13148 L 0.14219 -0.08773 " pathEditMode="relative" rAng="0" ptsTypes="AA">
                                      <p:cBhvr>
                                        <p:cTn id="72" dur="2000" fill="hold"/>
                                        <p:tgtEl>
                                          <p:spTgt spid="113"/>
                                        </p:tgtEl>
                                        <p:attrNameLst>
                                          <p:attrName>ppt_x</p:attrName>
                                          <p:attrName>ppt_y</p:attrName>
                                        </p:attrNameLst>
                                      </p:cBhvr>
                                      <p:rCtr x="-6" y="22"/>
                                    </p:animMotion>
                                  </p:childTnLst>
                                </p:cTn>
                              </p:par>
                              <p:par>
                                <p:cTn id="73" presetID="0" presetClass="path" presetSubtype="0" accel="50000" decel="50000" fill="hold" grpId="2" nodeType="withEffect">
                                  <p:stCondLst>
                                    <p:cond delay="0"/>
                                  </p:stCondLst>
                                  <p:childTnLst>
                                    <p:animMotion origin="layout" path="M -0.0677 0.2669 L -0.10208 0.26644 " pathEditMode="relative" rAng="0" ptsTypes="AA">
                                      <p:cBhvr>
                                        <p:cTn id="74" dur="2000" fill="hold"/>
                                        <p:tgtEl>
                                          <p:spTgt spid="114"/>
                                        </p:tgtEl>
                                        <p:attrNameLst>
                                          <p:attrName>ppt_x</p:attrName>
                                          <p:attrName>ppt_y</p:attrName>
                                        </p:attrNameLst>
                                      </p:cBhvr>
                                      <p:rCtr x="-17" y="0"/>
                                    </p:animMotion>
                                  </p:childTnLst>
                                </p:cTn>
                              </p:par>
                              <p:par>
                                <p:cTn id="75" presetID="0" presetClass="path" presetSubtype="0" accel="50000" decel="50000" fill="hold" grpId="2" nodeType="withEffect">
                                  <p:stCondLst>
                                    <p:cond delay="0"/>
                                  </p:stCondLst>
                                  <p:childTnLst>
                                    <p:animMotion origin="layout" path="M -0.0677 0.26644 L -0.09114 0.22847 " pathEditMode="relative" rAng="0" ptsTypes="AA">
                                      <p:cBhvr>
                                        <p:cTn id="76" dur="2000" fill="hold"/>
                                        <p:tgtEl>
                                          <p:spTgt spid="115"/>
                                        </p:tgtEl>
                                        <p:attrNameLst>
                                          <p:attrName>ppt_x</p:attrName>
                                          <p:attrName>ppt_y</p:attrName>
                                        </p:attrNameLst>
                                      </p:cBhvr>
                                      <p:rCtr x="-12" y="-19"/>
                                    </p:animMotion>
                                  </p:childTnLst>
                                </p:cTn>
                              </p:par>
                              <p:par>
                                <p:cTn id="77" presetID="0" presetClass="path" presetSubtype="0" accel="50000" decel="50000" fill="hold" grpId="2" nodeType="withEffect">
                                  <p:stCondLst>
                                    <p:cond delay="0"/>
                                  </p:stCondLst>
                                  <p:childTnLst>
                                    <p:animMotion origin="layout" path="M -0.21181 0.01852 L -0.18577 -0.01527 " pathEditMode="relative" rAng="0" ptsTypes="AA">
                                      <p:cBhvr>
                                        <p:cTn id="78" dur="2000" fill="hold"/>
                                        <p:tgtEl>
                                          <p:spTgt spid="117"/>
                                        </p:tgtEl>
                                        <p:attrNameLst>
                                          <p:attrName>ppt_x</p:attrName>
                                          <p:attrName>ppt_y</p:attrName>
                                        </p:attrNameLst>
                                      </p:cBhvr>
                                      <p:rCtr x="13" y="-17"/>
                                    </p:animMotion>
                                  </p:childTnLst>
                                </p:cTn>
                              </p:par>
                              <p:par>
                                <p:cTn id="79" presetID="0" presetClass="path" presetSubtype="0" accel="50000" decel="50000" fill="hold" grpId="2" nodeType="withEffect">
                                  <p:stCondLst>
                                    <p:cond delay="0"/>
                                  </p:stCondLst>
                                  <p:childTnLst>
                                    <p:animMotion origin="layout" path="M -0.08629 -0.13542 L -0.05695 -0.15648 " pathEditMode="relative" rAng="0" ptsTypes="AA">
                                      <p:cBhvr>
                                        <p:cTn id="80" dur="2000" fill="hold"/>
                                        <p:tgtEl>
                                          <p:spTgt spid="116"/>
                                        </p:tgtEl>
                                        <p:attrNameLst>
                                          <p:attrName>ppt_x</p:attrName>
                                          <p:attrName>ppt_y</p:attrName>
                                        </p:attrNameLst>
                                      </p:cBhvr>
                                      <p:rCtr x="15" y="-11"/>
                                    </p:animMotion>
                                  </p:childTnLst>
                                </p:cTn>
                              </p:par>
                            </p:childTnLst>
                          </p:cTn>
                        </p:par>
                      </p:childTnLst>
                    </p:cTn>
                  </p:par>
                  <p:par>
                    <p:cTn id="81" fill="hold">
                      <p:stCondLst>
                        <p:cond delay="indefinite"/>
                      </p:stCondLst>
                      <p:childTnLst>
                        <p:par>
                          <p:cTn id="82" fill="hold">
                            <p:stCondLst>
                              <p:cond delay="0"/>
                            </p:stCondLst>
                            <p:childTnLst>
                              <p:par>
                                <p:cTn id="83" presetID="0" presetClass="path" presetSubtype="0" accel="50000" decel="50000" fill="hold" grpId="3" nodeType="clickEffect">
                                  <p:stCondLst>
                                    <p:cond delay="0"/>
                                  </p:stCondLst>
                                  <p:childTnLst>
                                    <p:animMotion origin="layout" path="M 0.15608 -0.14931 L 0.2941 -0.04468 " pathEditMode="relative" rAng="0" ptsTypes="AA">
                                      <p:cBhvr>
                                        <p:cTn id="84" dur="2000" fill="hold"/>
                                        <p:tgtEl>
                                          <p:spTgt spid="121"/>
                                        </p:tgtEl>
                                        <p:attrNameLst>
                                          <p:attrName>ppt_x</p:attrName>
                                          <p:attrName>ppt_y</p:attrName>
                                        </p:attrNameLst>
                                      </p:cBhvr>
                                      <p:rCtr x="69" y="52"/>
                                    </p:animMotion>
                                  </p:childTnLst>
                                </p:cTn>
                              </p:par>
                              <p:par>
                                <p:cTn id="85" presetID="0" presetClass="path" presetSubtype="0" accel="50000" decel="50000" fill="hold" grpId="3" nodeType="withEffect">
                                  <p:stCondLst>
                                    <p:cond delay="0"/>
                                  </p:stCondLst>
                                  <p:childTnLst>
                                    <p:animMotion origin="layout" path="M 0.16007 0.06551 L 0.12483 -0.17662 " pathEditMode="relative" rAng="0" ptsTypes="AA">
                                      <p:cBhvr>
                                        <p:cTn id="86" dur="2000" fill="hold"/>
                                        <p:tgtEl>
                                          <p:spTgt spid="120"/>
                                        </p:tgtEl>
                                        <p:attrNameLst>
                                          <p:attrName>ppt_x</p:attrName>
                                          <p:attrName>ppt_y</p:attrName>
                                        </p:attrNameLst>
                                      </p:cBhvr>
                                      <p:rCtr x="-18" y="-121"/>
                                    </p:animMotion>
                                  </p:childTnLst>
                                </p:cTn>
                              </p:par>
                              <p:par>
                                <p:cTn id="87" presetID="0" presetClass="path" presetSubtype="0" accel="50000" decel="50000" fill="hold" grpId="3" nodeType="withEffect">
                                  <p:stCondLst>
                                    <p:cond delay="0"/>
                                  </p:stCondLst>
                                  <p:childTnLst>
                                    <p:animMotion origin="layout" path="M 0.19861 0.11042 L 0.32326 1.11111E-6 " pathEditMode="relative" rAng="0" ptsTypes="AA">
                                      <p:cBhvr>
                                        <p:cTn id="88" dur="2000" fill="hold"/>
                                        <p:tgtEl>
                                          <p:spTgt spid="111"/>
                                        </p:tgtEl>
                                        <p:attrNameLst>
                                          <p:attrName>ppt_x</p:attrName>
                                          <p:attrName>ppt_y</p:attrName>
                                        </p:attrNameLst>
                                      </p:cBhvr>
                                      <p:rCtr x="62" y="-55"/>
                                    </p:animMotion>
                                  </p:childTnLst>
                                </p:cTn>
                              </p:par>
                              <p:par>
                                <p:cTn id="89" presetID="0" presetClass="path" presetSubtype="0" accel="50000" decel="50000" fill="hold" grpId="3" nodeType="withEffect">
                                  <p:stCondLst>
                                    <p:cond delay="0"/>
                                  </p:stCondLst>
                                  <p:childTnLst>
                                    <p:animMotion origin="layout" path="M 0.31146 0.04514 L 0.25556 0.26597 " pathEditMode="relative" rAng="0" ptsTypes="AA">
                                      <p:cBhvr>
                                        <p:cTn id="90" dur="2000" fill="hold"/>
                                        <p:tgtEl>
                                          <p:spTgt spid="109"/>
                                        </p:tgtEl>
                                        <p:attrNameLst>
                                          <p:attrName>ppt_x</p:attrName>
                                          <p:attrName>ppt_y</p:attrName>
                                        </p:attrNameLst>
                                      </p:cBhvr>
                                      <p:rCtr x="-28" y="110"/>
                                    </p:animMotion>
                                  </p:childTnLst>
                                </p:cTn>
                              </p:par>
                              <p:par>
                                <p:cTn id="91" presetID="0" presetClass="path" presetSubtype="0" accel="50000" decel="50000" fill="hold" grpId="3" nodeType="withEffect">
                                  <p:stCondLst>
                                    <p:cond delay="0"/>
                                  </p:stCondLst>
                                  <p:childTnLst>
                                    <p:animMotion origin="layout" path="M -0.0125 -0.28535 L 0.27952 -0.28489 " pathEditMode="relative" rAng="0" ptsTypes="AA">
                                      <p:cBhvr>
                                        <p:cTn id="92" dur="2000" fill="hold"/>
                                        <p:tgtEl>
                                          <p:spTgt spid="119"/>
                                        </p:tgtEl>
                                        <p:attrNameLst>
                                          <p:attrName>ppt_x</p:attrName>
                                          <p:attrName>ppt_y</p:attrName>
                                        </p:attrNameLst>
                                      </p:cBhvr>
                                      <p:rCtr x="146" y="0"/>
                                    </p:animMotion>
                                  </p:childTnLst>
                                </p:cTn>
                              </p:par>
                              <p:par>
                                <p:cTn id="93" presetID="0" presetClass="path" presetSubtype="0" accel="50000" decel="50000" fill="hold" grpId="3" nodeType="withEffect">
                                  <p:stCondLst>
                                    <p:cond delay="0"/>
                                  </p:stCondLst>
                                  <p:childTnLst>
                                    <p:animMotion origin="layout" path="M 0.15486 -0.175 L 0.27951 -0.28495 " pathEditMode="relative" rAng="0" ptsTypes="AA">
                                      <p:cBhvr>
                                        <p:cTn id="94" dur="2000" fill="hold"/>
                                        <p:tgtEl>
                                          <p:spTgt spid="118"/>
                                        </p:tgtEl>
                                        <p:attrNameLst>
                                          <p:attrName>ppt_x</p:attrName>
                                          <p:attrName>ppt_y</p:attrName>
                                        </p:attrNameLst>
                                      </p:cBhvr>
                                      <p:rCtr x="62" y="-55"/>
                                    </p:animMotion>
                                  </p:childTnLst>
                                </p:cTn>
                              </p:par>
                              <p:par>
                                <p:cTn id="95" presetID="0" presetClass="path" presetSubtype="0" accel="50000" decel="50000" fill="hold" grpId="3" nodeType="withEffect">
                                  <p:stCondLst>
                                    <p:cond delay="0"/>
                                  </p:stCondLst>
                                  <p:childTnLst>
                                    <p:animMotion origin="layout" path="M 0.14219 -0.08634 L 0.08629 0.13496 " pathEditMode="relative" rAng="0" ptsTypes="AA">
                                      <p:cBhvr>
                                        <p:cTn id="96" dur="2000" fill="hold"/>
                                        <p:tgtEl>
                                          <p:spTgt spid="112"/>
                                        </p:tgtEl>
                                        <p:attrNameLst>
                                          <p:attrName>ppt_x</p:attrName>
                                          <p:attrName>ppt_y</p:attrName>
                                        </p:attrNameLst>
                                      </p:cBhvr>
                                      <p:rCtr x="-28" y="111"/>
                                    </p:animMotion>
                                  </p:childTnLst>
                                </p:cTn>
                              </p:par>
                              <p:par>
                                <p:cTn id="97" presetID="0" presetClass="path" presetSubtype="0" accel="50000" decel="50000" fill="hold" grpId="3" nodeType="withEffect">
                                  <p:stCondLst>
                                    <p:cond delay="0"/>
                                  </p:stCondLst>
                                  <p:childTnLst>
                                    <p:animMotion origin="layout" path="M 0.14219 -0.08634 L 0.08629 0.13403 " pathEditMode="relative" rAng="0" ptsTypes="AA">
                                      <p:cBhvr>
                                        <p:cTn id="98" dur="2000" fill="hold"/>
                                        <p:tgtEl>
                                          <p:spTgt spid="113"/>
                                        </p:tgtEl>
                                        <p:attrNameLst>
                                          <p:attrName>ppt_x</p:attrName>
                                          <p:attrName>ppt_y</p:attrName>
                                        </p:attrNameLst>
                                      </p:cBhvr>
                                      <p:rCtr x="-28" y="110"/>
                                    </p:animMotion>
                                  </p:childTnLst>
                                </p:cTn>
                              </p:par>
                              <p:par>
                                <p:cTn id="99" presetID="0" presetClass="path" presetSubtype="0" accel="50000" decel="50000" fill="hold" grpId="3" nodeType="withEffect">
                                  <p:stCondLst>
                                    <p:cond delay="0"/>
                                  </p:stCondLst>
                                  <p:childTnLst>
                                    <p:animMotion origin="layout" path="M -0.09114 0.22848 L -0.15399 0.13102 " pathEditMode="relative" rAng="0" ptsTypes="AA">
                                      <p:cBhvr>
                                        <p:cTn id="100" dur="2000" fill="hold"/>
                                        <p:tgtEl>
                                          <p:spTgt spid="115"/>
                                        </p:tgtEl>
                                        <p:attrNameLst>
                                          <p:attrName>ppt_x</p:attrName>
                                          <p:attrName>ppt_y</p:attrName>
                                        </p:attrNameLst>
                                      </p:cBhvr>
                                      <p:rCtr x="-31" y="-49"/>
                                    </p:animMotion>
                                  </p:childTnLst>
                                </p:cTn>
                              </p:par>
                              <p:par>
                                <p:cTn id="101" presetID="0" presetClass="path" presetSubtype="0" accel="50000" decel="50000" fill="hold" grpId="3" nodeType="withEffect">
                                  <p:stCondLst>
                                    <p:cond delay="0"/>
                                  </p:stCondLst>
                                  <p:childTnLst>
                                    <p:animMotion origin="layout" path="M -0.10208 0.2669 L -0.27951 0.28542 " pathEditMode="relative" rAng="0" ptsTypes="AA">
                                      <p:cBhvr>
                                        <p:cTn id="102" dur="2000" fill="hold"/>
                                        <p:tgtEl>
                                          <p:spTgt spid="114"/>
                                        </p:tgtEl>
                                        <p:attrNameLst>
                                          <p:attrName>ppt_x</p:attrName>
                                          <p:attrName>ppt_y</p:attrName>
                                        </p:attrNameLst>
                                      </p:cBhvr>
                                      <p:rCtr x="-89" y="9"/>
                                    </p:animMotion>
                                  </p:childTnLst>
                                </p:cTn>
                              </p:par>
                              <p:par>
                                <p:cTn id="103" presetID="0" presetClass="path" presetSubtype="0" accel="50000" decel="50000" fill="hold" grpId="3" nodeType="withEffect">
                                  <p:stCondLst>
                                    <p:cond delay="0"/>
                                  </p:stCondLst>
                                  <p:childTnLst>
                                    <p:animMotion origin="layout" path="M -0.18577 -0.01527 L -0.08629 -0.13495 " pathEditMode="relative" rAng="0" ptsTypes="AA">
                                      <p:cBhvr>
                                        <p:cTn id="104" dur="2000" fill="hold"/>
                                        <p:tgtEl>
                                          <p:spTgt spid="117"/>
                                        </p:tgtEl>
                                        <p:attrNameLst>
                                          <p:attrName>ppt_x</p:attrName>
                                          <p:attrName>ppt_y</p:attrName>
                                        </p:attrNameLst>
                                      </p:cBhvr>
                                      <p:rCtr x="50" y="-60"/>
                                    </p:animMotion>
                                  </p:childTnLst>
                                </p:cTn>
                              </p:par>
                              <p:par>
                                <p:cTn id="105" presetID="0" presetClass="path" presetSubtype="0" accel="50000" decel="50000" fill="hold" grpId="3" nodeType="withEffect">
                                  <p:stCondLst>
                                    <p:cond delay="0"/>
                                  </p:stCondLst>
                                  <p:childTnLst>
                                    <p:animMotion origin="layout" path="M -0.05695 -0.15648 L 0.06771 -0.2669 " pathEditMode="relative" rAng="0" ptsTypes="AA">
                                      <p:cBhvr>
                                        <p:cTn id="106" dur="2000" fill="hold"/>
                                        <p:tgtEl>
                                          <p:spTgt spid="116"/>
                                        </p:tgtEl>
                                        <p:attrNameLst>
                                          <p:attrName>ppt_x</p:attrName>
                                          <p:attrName>ppt_y</p:attrName>
                                        </p:attrNameLst>
                                      </p:cBhvr>
                                      <p:rCtr x="62" y="-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09" grpId="1" animBg="1"/>
      <p:bldP spid="109" grpId="2" animBg="1"/>
      <p:bldP spid="109" grpId="3" animBg="1"/>
      <p:bldP spid="111" grpId="0" animBg="1"/>
      <p:bldP spid="111" grpId="1" animBg="1"/>
      <p:bldP spid="111" grpId="2" animBg="1"/>
      <p:bldP spid="111" grpId="3" animBg="1"/>
      <p:bldP spid="112" grpId="0" animBg="1"/>
      <p:bldP spid="112" grpId="1" animBg="1"/>
      <p:bldP spid="112" grpId="2" animBg="1"/>
      <p:bldP spid="112" grpId="3" animBg="1"/>
      <p:bldP spid="113" grpId="0" animBg="1"/>
      <p:bldP spid="113" grpId="1" animBg="1"/>
      <p:bldP spid="113" grpId="2" animBg="1"/>
      <p:bldP spid="113" grpId="3" animBg="1"/>
      <p:bldP spid="114" grpId="0" animBg="1"/>
      <p:bldP spid="114" grpId="1" animBg="1"/>
      <p:bldP spid="114" grpId="2" animBg="1"/>
      <p:bldP spid="114" grpId="3" animBg="1"/>
      <p:bldP spid="115" grpId="0" animBg="1"/>
      <p:bldP spid="115" grpId="1" animBg="1"/>
      <p:bldP spid="115" grpId="2" animBg="1"/>
      <p:bldP spid="115" grpId="3" animBg="1"/>
      <p:bldP spid="116" grpId="0" animBg="1"/>
      <p:bldP spid="116" grpId="1" animBg="1"/>
      <p:bldP spid="116" grpId="2" animBg="1"/>
      <p:bldP spid="116" grpId="3" animBg="1"/>
      <p:bldP spid="117" grpId="0" animBg="1"/>
      <p:bldP spid="117" grpId="1" animBg="1"/>
      <p:bldP spid="117" grpId="2" animBg="1"/>
      <p:bldP spid="117" grpId="3" animBg="1"/>
      <p:bldP spid="118" grpId="0" animBg="1"/>
      <p:bldP spid="118" grpId="1" animBg="1"/>
      <p:bldP spid="118" grpId="2" animBg="1"/>
      <p:bldP spid="118" grpId="3" animBg="1"/>
      <p:bldP spid="119" grpId="0" animBg="1"/>
      <p:bldP spid="119" grpId="1" animBg="1"/>
      <p:bldP spid="119" grpId="2" animBg="1"/>
      <p:bldP spid="119" grpId="3" animBg="1"/>
      <p:bldP spid="120" grpId="0" animBg="1"/>
      <p:bldP spid="120" grpId="1" animBg="1"/>
      <p:bldP spid="120" grpId="2" animBg="1"/>
      <p:bldP spid="120" grpId="3" animBg="1"/>
      <p:bldP spid="121" grpId="0" animBg="1"/>
      <p:bldP spid="121" grpId="1" animBg="1"/>
      <p:bldP spid="121" grpId="2" animBg="1"/>
      <p:bldP spid="121" grpId="3"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i="1" dirty="0"/>
              <a:t>Multi-Iteration </a:t>
            </a:r>
            <a:r>
              <a:rPr lang="en-US" b="1" i="1" dirty="0" err="1"/>
              <a:t>PageRank</a:t>
            </a:r>
            <a:endParaRPr lang="en-US" b="1" i="1" dirty="0"/>
          </a:p>
        </p:txBody>
      </p:sp>
      <p:grpSp>
        <p:nvGrpSpPr>
          <p:cNvPr id="3" name="Group 85"/>
          <p:cNvGrpSpPr>
            <a:grpSpLocks/>
          </p:cNvGrpSpPr>
          <p:nvPr/>
        </p:nvGrpSpPr>
        <p:grpSpPr bwMode="auto">
          <a:xfrm>
            <a:off x="1828800" y="1524006"/>
            <a:ext cx="1676400" cy="304800"/>
            <a:chOff x="3600" y="1056"/>
            <a:chExt cx="1056" cy="192"/>
          </a:xfrm>
        </p:grpSpPr>
        <p:sp>
          <p:nvSpPr>
            <p:cNvPr id="54" name="Oval 86"/>
            <p:cNvSpPr>
              <a:spLocks noChangeArrowheads="1"/>
            </p:cNvSpPr>
            <p:nvPr/>
          </p:nvSpPr>
          <p:spPr bwMode="auto">
            <a:xfrm>
              <a:off x="3600" y="1056"/>
              <a:ext cx="192" cy="192"/>
            </a:xfrm>
            <a:prstGeom prst="ellipse">
              <a:avLst/>
            </a:prstGeom>
            <a:solidFill>
              <a:srgbClr val="00FF00"/>
            </a:solidFill>
            <a:ln w="9525" algn="ctr">
              <a:solidFill>
                <a:schemeClr val="tx1"/>
              </a:solidFill>
              <a:round/>
              <a:headEnd/>
              <a:tailEnd/>
            </a:ln>
            <a:effectLst/>
          </p:spPr>
          <p:txBody>
            <a:bodyPr anchor="ctr">
              <a:spAutoFit/>
            </a:bodyPr>
            <a:lstStyle/>
            <a:p>
              <a:endParaRPr lang="en-US" dirty="0"/>
            </a:p>
          </p:txBody>
        </p:sp>
        <p:sp>
          <p:nvSpPr>
            <p:cNvPr id="55" name="Oval 87"/>
            <p:cNvSpPr>
              <a:spLocks noChangeArrowheads="1"/>
            </p:cNvSpPr>
            <p:nvPr/>
          </p:nvSpPr>
          <p:spPr bwMode="auto">
            <a:xfrm>
              <a:off x="4176" y="1056"/>
              <a:ext cx="192" cy="192"/>
            </a:xfrm>
            <a:prstGeom prst="ellipse">
              <a:avLst/>
            </a:prstGeom>
            <a:solidFill>
              <a:srgbClr val="00FF00"/>
            </a:solidFill>
            <a:ln w="9525" algn="ctr">
              <a:solidFill>
                <a:schemeClr val="tx1"/>
              </a:solidFill>
              <a:round/>
              <a:headEnd/>
              <a:tailEnd/>
            </a:ln>
            <a:effectLst/>
          </p:spPr>
          <p:txBody>
            <a:bodyPr anchor="ctr">
              <a:spAutoFit/>
            </a:bodyPr>
            <a:lstStyle/>
            <a:p>
              <a:endParaRPr lang="en-US"/>
            </a:p>
          </p:txBody>
        </p:sp>
        <p:sp>
          <p:nvSpPr>
            <p:cNvPr id="56" name="Oval 88"/>
            <p:cNvSpPr>
              <a:spLocks noChangeArrowheads="1"/>
            </p:cNvSpPr>
            <p:nvPr/>
          </p:nvSpPr>
          <p:spPr bwMode="auto">
            <a:xfrm>
              <a:off x="4464" y="1056"/>
              <a:ext cx="192" cy="192"/>
            </a:xfrm>
            <a:prstGeom prst="ellipse">
              <a:avLst/>
            </a:prstGeom>
            <a:solidFill>
              <a:srgbClr val="00FF00"/>
            </a:solidFill>
            <a:ln w="9525" algn="ctr">
              <a:solidFill>
                <a:schemeClr val="tx1"/>
              </a:solidFill>
              <a:round/>
              <a:headEnd/>
              <a:tailEnd/>
            </a:ln>
            <a:effectLst/>
          </p:spPr>
          <p:txBody>
            <a:bodyPr anchor="ctr">
              <a:spAutoFit/>
            </a:bodyPr>
            <a:lstStyle/>
            <a:p>
              <a:endParaRPr lang="en-US"/>
            </a:p>
          </p:txBody>
        </p:sp>
        <p:sp>
          <p:nvSpPr>
            <p:cNvPr id="58" name="Oval 90"/>
            <p:cNvSpPr>
              <a:spLocks noChangeArrowheads="1"/>
            </p:cNvSpPr>
            <p:nvPr/>
          </p:nvSpPr>
          <p:spPr bwMode="auto">
            <a:xfrm>
              <a:off x="3888" y="1056"/>
              <a:ext cx="192" cy="192"/>
            </a:xfrm>
            <a:prstGeom prst="ellipse">
              <a:avLst/>
            </a:prstGeom>
            <a:solidFill>
              <a:srgbClr val="00FF00"/>
            </a:solidFill>
            <a:ln w="9525" algn="ctr">
              <a:solidFill>
                <a:schemeClr val="tx1"/>
              </a:solidFill>
              <a:round/>
              <a:headEnd/>
              <a:tailEnd/>
            </a:ln>
            <a:effectLst/>
          </p:spPr>
          <p:txBody>
            <a:bodyPr anchor="ctr">
              <a:spAutoFit/>
            </a:bodyPr>
            <a:lstStyle/>
            <a:p>
              <a:endParaRPr lang="en-US"/>
            </a:p>
          </p:txBody>
        </p:sp>
      </p:grpSp>
      <p:grpSp>
        <p:nvGrpSpPr>
          <p:cNvPr id="4" name="Group 85"/>
          <p:cNvGrpSpPr>
            <a:grpSpLocks/>
          </p:cNvGrpSpPr>
          <p:nvPr/>
        </p:nvGrpSpPr>
        <p:grpSpPr bwMode="auto">
          <a:xfrm>
            <a:off x="4572000" y="1524006"/>
            <a:ext cx="1676400" cy="304800"/>
            <a:chOff x="3600" y="1056"/>
            <a:chExt cx="1056" cy="192"/>
          </a:xfrm>
        </p:grpSpPr>
        <p:sp>
          <p:nvSpPr>
            <p:cNvPr id="70" name="Oval 86"/>
            <p:cNvSpPr>
              <a:spLocks noChangeArrowheads="1"/>
            </p:cNvSpPr>
            <p:nvPr/>
          </p:nvSpPr>
          <p:spPr bwMode="auto">
            <a:xfrm>
              <a:off x="3600" y="1056"/>
              <a:ext cx="192" cy="192"/>
            </a:xfrm>
            <a:prstGeom prst="ellipse">
              <a:avLst/>
            </a:prstGeom>
            <a:solidFill>
              <a:srgbClr val="00FF00"/>
            </a:solidFill>
            <a:ln w="9525" algn="ctr">
              <a:solidFill>
                <a:schemeClr val="tx1"/>
              </a:solidFill>
              <a:round/>
              <a:headEnd/>
              <a:tailEnd/>
            </a:ln>
            <a:effectLst/>
          </p:spPr>
          <p:txBody>
            <a:bodyPr anchor="ctr">
              <a:spAutoFit/>
            </a:bodyPr>
            <a:lstStyle/>
            <a:p>
              <a:endParaRPr lang="en-US"/>
            </a:p>
          </p:txBody>
        </p:sp>
        <p:sp>
          <p:nvSpPr>
            <p:cNvPr id="71" name="Oval 87"/>
            <p:cNvSpPr>
              <a:spLocks noChangeArrowheads="1"/>
            </p:cNvSpPr>
            <p:nvPr/>
          </p:nvSpPr>
          <p:spPr bwMode="auto">
            <a:xfrm>
              <a:off x="4176" y="1056"/>
              <a:ext cx="192" cy="192"/>
            </a:xfrm>
            <a:prstGeom prst="ellipse">
              <a:avLst/>
            </a:prstGeom>
            <a:solidFill>
              <a:srgbClr val="00FF00"/>
            </a:solidFill>
            <a:ln w="9525" algn="ctr">
              <a:solidFill>
                <a:schemeClr val="tx1"/>
              </a:solidFill>
              <a:round/>
              <a:headEnd/>
              <a:tailEnd/>
            </a:ln>
            <a:effectLst/>
          </p:spPr>
          <p:txBody>
            <a:bodyPr anchor="ctr">
              <a:spAutoFit/>
            </a:bodyPr>
            <a:lstStyle/>
            <a:p>
              <a:endParaRPr lang="en-US"/>
            </a:p>
          </p:txBody>
        </p:sp>
        <p:sp>
          <p:nvSpPr>
            <p:cNvPr id="72" name="Oval 88"/>
            <p:cNvSpPr>
              <a:spLocks noChangeArrowheads="1"/>
            </p:cNvSpPr>
            <p:nvPr/>
          </p:nvSpPr>
          <p:spPr bwMode="auto">
            <a:xfrm>
              <a:off x="4464" y="1056"/>
              <a:ext cx="192" cy="192"/>
            </a:xfrm>
            <a:prstGeom prst="ellipse">
              <a:avLst/>
            </a:prstGeom>
            <a:solidFill>
              <a:srgbClr val="00FF00"/>
            </a:solidFill>
            <a:ln w="9525" algn="ctr">
              <a:solidFill>
                <a:schemeClr val="tx1"/>
              </a:solidFill>
              <a:round/>
              <a:headEnd/>
              <a:tailEnd/>
            </a:ln>
            <a:effectLst/>
          </p:spPr>
          <p:txBody>
            <a:bodyPr anchor="ctr">
              <a:spAutoFit/>
            </a:bodyPr>
            <a:lstStyle/>
            <a:p>
              <a:endParaRPr lang="en-US"/>
            </a:p>
          </p:txBody>
        </p:sp>
        <p:sp>
          <p:nvSpPr>
            <p:cNvPr id="74" name="Oval 90"/>
            <p:cNvSpPr>
              <a:spLocks noChangeArrowheads="1"/>
            </p:cNvSpPr>
            <p:nvPr/>
          </p:nvSpPr>
          <p:spPr bwMode="auto">
            <a:xfrm>
              <a:off x="3888" y="1056"/>
              <a:ext cx="192" cy="192"/>
            </a:xfrm>
            <a:prstGeom prst="ellipse">
              <a:avLst/>
            </a:prstGeom>
            <a:solidFill>
              <a:srgbClr val="00FF00"/>
            </a:solidFill>
            <a:ln w="9525" algn="ctr">
              <a:solidFill>
                <a:schemeClr val="tx1"/>
              </a:solidFill>
              <a:round/>
              <a:headEnd/>
              <a:tailEnd/>
            </a:ln>
            <a:effectLst/>
          </p:spPr>
          <p:txBody>
            <a:bodyPr anchor="ctr">
              <a:spAutoFit/>
            </a:bodyPr>
            <a:lstStyle/>
            <a:p>
              <a:endParaRPr lang="en-US"/>
            </a:p>
          </p:txBody>
        </p:sp>
      </p:grpSp>
      <p:cxnSp>
        <p:nvCxnSpPr>
          <p:cNvPr id="90" name="Straight Arrow Connector 89"/>
          <p:cNvCxnSpPr/>
          <p:nvPr/>
        </p:nvCxnSpPr>
        <p:spPr>
          <a:xfrm rot="5400000">
            <a:off x="5905500" y="2019306"/>
            <a:ext cx="3810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16200000" flipH="1">
            <a:off x="4533900" y="647706"/>
            <a:ext cx="381000" cy="27432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16200000" flipH="1">
            <a:off x="4076700" y="647706"/>
            <a:ext cx="381000" cy="27432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6200000" flipH="1">
            <a:off x="2371725" y="1895481"/>
            <a:ext cx="1809750" cy="1676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4991100" y="2019306"/>
            <a:ext cx="3810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4533900" y="2019306"/>
            <a:ext cx="3810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a:off x="5448300" y="2019306"/>
            <a:ext cx="3810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16200000" flipH="1">
            <a:off x="3619500" y="647706"/>
            <a:ext cx="381000" cy="27432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rot="16200000" flipH="1">
            <a:off x="3162300" y="647706"/>
            <a:ext cx="381000" cy="27432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 403"/>
          <p:cNvGrpSpPr/>
          <p:nvPr/>
        </p:nvGrpSpPr>
        <p:grpSpPr>
          <a:xfrm>
            <a:off x="4572000" y="2209806"/>
            <a:ext cx="1676400" cy="990600"/>
            <a:chOff x="5410200" y="2057400"/>
            <a:chExt cx="1676400" cy="990600"/>
          </a:xfrm>
        </p:grpSpPr>
        <p:grpSp>
          <p:nvGrpSpPr>
            <p:cNvPr id="10" name="Group 14"/>
            <p:cNvGrpSpPr>
              <a:grpSpLocks/>
            </p:cNvGrpSpPr>
            <p:nvPr/>
          </p:nvGrpSpPr>
          <p:grpSpPr bwMode="auto">
            <a:xfrm>
              <a:off x="5410200" y="2057400"/>
              <a:ext cx="1676400" cy="304800"/>
              <a:chOff x="3600" y="1056"/>
              <a:chExt cx="1056" cy="192"/>
            </a:xfrm>
          </p:grpSpPr>
          <p:sp>
            <p:nvSpPr>
              <p:cNvPr id="5" name="Oval 8"/>
              <p:cNvSpPr>
                <a:spLocks noChangeArrowheads="1"/>
              </p:cNvSpPr>
              <p:nvPr/>
            </p:nvSpPr>
            <p:spPr bwMode="auto">
              <a:xfrm>
                <a:off x="3600"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6" name="Oval 9"/>
              <p:cNvSpPr>
                <a:spLocks noChangeArrowheads="1"/>
              </p:cNvSpPr>
              <p:nvPr/>
            </p:nvSpPr>
            <p:spPr bwMode="auto">
              <a:xfrm>
                <a:off x="4176"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7" name="Oval 10"/>
              <p:cNvSpPr>
                <a:spLocks noChangeArrowheads="1"/>
              </p:cNvSpPr>
              <p:nvPr/>
            </p:nvSpPr>
            <p:spPr bwMode="auto">
              <a:xfrm>
                <a:off x="4464"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9" name="Oval 12"/>
              <p:cNvSpPr>
                <a:spLocks noChangeArrowheads="1"/>
              </p:cNvSpPr>
              <p:nvPr/>
            </p:nvSpPr>
            <p:spPr bwMode="auto">
              <a:xfrm>
                <a:off x="3888"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grpSp>
        <p:cxnSp>
          <p:nvCxnSpPr>
            <p:cNvPr id="91" name="Straight Arrow Connector 90"/>
            <p:cNvCxnSpPr>
              <a:stCxn id="5" idx="4"/>
              <a:endCxn id="127" idx="0"/>
            </p:cNvCxnSpPr>
            <p:nvPr/>
          </p:nvCxnSpPr>
          <p:spPr>
            <a:xfrm rot="16200000" flipH="1">
              <a:off x="6057900" y="1866900"/>
              <a:ext cx="381000" cy="1371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5" idx="4"/>
              <a:endCxn id="125" idx="0"/>
            </p:cNvCxnSpPr>
            <p:nvPr/>
          </p:nvCxnSpPr>
          <p:spPr>
            <a:xfrm rot="5400000">
              <a:off x="5372100" y="2552700"/>
              <a:ext cx="3810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6" idx="4"/>
              <a:endCxn id="128" idx="0"/>
            </p:cNvCxnSpPr>
            <p:nvPr/>
          </p:nvCxnSpPr>
          <p:spPr>
            <a:xfrm rot="5400000">
              <a:off x="6057900" y="2324100"/>
              <a:ext cx="38100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9" idx="4"/>
              <a:endCxn id="127" idx="0"/>
            </p:cNvCxnSpPr>
            <p:nvPr/>
          </p:nvCxnSpPr>
          <p:spPr>
            <a:xfrm rot="16200000" flipH="1">
              <a:off x="6286500" y="2095500"/>
              <a:ext cx="38100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9" idx="4"/>
              <a:endCxn id="126" idx="0"/>
            </p:cNvCxnSpPr>
            <p:nvPr/>
          </p:nvCxnSpPr>
          <p:spPr>
            <a:xfrm rot="16200000" flipH="1">
              <a:off x="6057900" y="2324100"/>
              <a:ext cx="38100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9" idx="4"/>
              <a:endCxn id="125" idx="0"/>
            </p:cNvCxnSpPr>
            <p:nvPr/>
          </p:nvCxnSpPr>
          <p:spPr>
            <a:xfrm rot="5400000">
              <a:off x="5600700" y="2324100"/>
              <a:ext cx="38100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6" idx="4"/>
              <a:endCxn id="125" idx="0"/>
            </p:cNvCxnSpPr>
            <p:nvPr/>
          </p:nvCxnSpPr>
          <p:spPr>
            <a:xfrm rot="5400000">
              <a:off x="5829300" y="2095500"/>
              <a:ext cx="38100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7" idx="4"/>
              <a:endCxn id="126" idx="0"/>
            </p:cNvCxnSpPr>
            <p:nvPr/>
          </p:nvCxnSpPr>
          <p:spPr>
            <a:xfrm rot="5400000">
              <a:off x="6515100" y="2324100"/>
              <a:ext cx="38100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oup 29"/>
            <p:cNvGrpSpPr>
              <a:grpSpLocks/>
            </p:cNvGrpSpPr>
            <p:nvPr/>
          </p:nvGrpSpPr>
          <p:grpSpPr bwMode="auto">
            <a:xfrm>
              <a:off x="5410200" y="2743200"/>
              <a:ext cx="1676400" cy="304800"/>
              <a:chOff x="3600" y="2832"/>
              <a:chExt cx="1056" cy="192"/>
            </a:xfrm>
          </p:grpSpPr>
          <p:sp>
            <p:nvSpPr>
              <p:cNvPr id="125" name="Oval 23"/>
              <p:cNvSpPr>
                <a:spLocks noChangeArrowheads="1"/>
              </p:cNvSpPr>
              <p:nvPr/>
            </p:nvSpPr>
            <p:spPr bwMode="auto">
              <a:xfrm>
                <a:off x="3600" y="2832"/>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126" name="Oval 24"/>
              <p:cNvSpPr>
                <a:spLocks noChangeArrowheads="1"/>
              </p:cNvSpPr>
              <p:nvPr/>
            </p:nvSpPr>
            <p:spPr bwMode="auto">
              <a:xfrm>
                <a:off x="4176" y="2832"/>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127" name="Oval 25"/>
              <p:cNvSpPr>
                <a:spLocks noChangeArrowheads="1"/>
              </p:cNvSpPr>
              <p:nvPr/>
            </p:nvSpPr>
            <p:spPr bwMode="auto">
              <a:xfrm>
                <a:off x="4464" y="2832"/>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128" name="Oval 27"/>
              <p:cNvSpPr>
                <a:spLocks noChangeArrowheads="1"/>
              </p:cNvSpPr>
              <p:nvPr/>
            </p:nvSpPr>
            <p:spPr bwMode="auto">
              <a:xfrm>
                <a:off x="3888" y="2832"/>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grpSp>
        <p:cxnSp>
          <p:nvCxnSpPr>
            <p:cNvPr id="151" name="Straight Arrow Connector 150"/>
            <p:cNvCxnSpPr>
              <a:stCxn id="9" idx="4"/>
              <a:endCxn id="128" idx="0"/>
            </p:cNvCxnSpPr>
            <p:nvPr/>
          </p:nvCxnSpPr>
          <p:spPr>
            <a:xfrm rot="5400000">
              <a:off x="5829300" y="2552700"/>
              <a:ext cx="3810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6" idx="4"/>
              <a:endCxn id="126" idx="0"/>
            </p:cNvCxnSpPr>
            <p:nvPr/>
          </p:nvCxnSpPr>
          <p:spPr>
            <a:xfrm rot="5400000">
              <a:off x="6286500" y="2552700"/>
              <a:ext cx="3810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5" idx="4"/>
              <a:endCxn id="128" idx="0"/>
            </p:cNvCxnSpPr>
            <p:nvPr/>
          </p:nvCxnSpPr>
          <p:spPr>
            <a:xfrm rot="16200000" flipH="1">
              <a:off x="5600700" y="2324100"/>
              <a:ext cx="38100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a:stCxn id="5" idx="4"/>
              <a:endCxn id="126" idx="0"/>
            </p:cNvCxnSpPr>
            <p:nvPr/>
          </p:nvCxnSpPr>
          <p:spPr>
            <a:xfrm rot="16200000" flipH="1">
              <a:off x="5829300" y="2095500"/>
              <a:ext cx="38100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7" idx="4"/>
              <a:endCxn id="127" idx="0"/>
            </p:cNvCxnSpPr>
            <p:nvPr/>
          </p:nvCxnSpPr>
          <p:spPr>
            <a:xfrm rot="5400000">
              <a:off x="6743700" y="2552700"/>
              <a:ext cx="3810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stCxn id="7" idx="4"/>
              <a:endCxn id="125" idx="0"/>
            </p:cNvCxnSpPr>
            <p:nvPr/>
          </p:nvCxnSpPr>
          <p:spPr>
            <a:xfrm rot="5400000">
              <a:off x="6057900" y="1866900"/>
              <a:ext cx="381000" cy="1371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a:stCxn id="6" idx="4"/>
              <a:endCxn id="127" idx="0"/>
            </p:cNvCxnSpPr>
            <p:nvPr/>
          </p:nvCxnSpPr>
          <p:spPr>
            <a:xfrm rot="16200000" flipH="1">
              <a:off x="6515100" y="2324100"/>
              <a:ext cx="38100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a:stCxn id="7" idx="4"/>
              <a:endCxn id="128" idx="0"/>
            </p:cNvCxnSpPr>
            <p:nvPr/>
          </p:nvCxnSpPr>
          <p:spPr>
            <a:xfrm rot="5400000">
              <a:off x="6286500" y="2095500"/>
              <a:ext cx="38100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81" name="Straight Arrow Connector 180"/>
          <p:cNvCxnSpPr/>
          <p:nvPr/>
        </p:nvCxnSpPr>
        <p:spPr>
          <a:xfrm rot="16200000" flipH="1">
            <a:off x="1914525" y="1895481"/>
            <a:ext cx="1809750" cy="1676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2" name="Group 402"/>
          <p:cNvGrpSpPr/>
          <p:nvPr/>
        </p:nvGrpSpPr>
        <p:grpSpPr>
          <a:xfrm>
            <a:off x="3505200" y="3638556"/>
            <a:ext cx="1676400" cy="1009650"/>
            <a:chOff x="5410200" y="3429000"/>
            <a:chExt cx="1676400" cy="1009650"/>
          </a:xfrm>
        </p:grpSpPr>
        <p:grpSp>
          <p:nvGrpSpPr>
            <p:cNvPr id="13" name="Group 14"/>
            <p:cNvGrpSpPr>
              <a:grpSpLocks/>
            </p:cNvGrpSpPr>
            <p:nvPr/>
          </p:nvGrpSpPr>
          <p:grpSpPr bwMode="auto">
            <a:xfrm>
              <a:off x="5410200" y="3429000"/>
              <a:ext cx="1676400" cy="304800"/>
              <a:chOff x="3600" y="1056"/>
              <a:chExt cx="1056" cy="192"/>
            </a:xfrm>
          </p:grpSpPr>
          <p:sp>
            <p:nvSpPr>
              <p:cNvPr id="194" name="Oval 8"/>
              <p:cNvSpPr>
                <a:spLocks noChangeArrowheads="1"/>
              </p:cNvSpPr>
              <p:nvPr/>
            </p:nvSpPr>
            <p:spPr bwMode="auto">
              <a:xfrm>
                <a:off x="3600"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195" name="Oval 9"/>
              <p:cNvSpPr>
                <a:spLocks noChangeArrowheads="1"/>
              </p:cNvSpPr>
              <p:nvPr/>
            </p:nvSpPr>
            <p:spPr bwMode="auto">
              <a:xfrm>
                <a:off x="4176"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196" name="Oval 10"/>
              <p:cNvSpPr>
                <a:spLocks noChangeArrowheads="1"/>
              </p:cNvSpPr>
              <p:nvPr/>
            </p:nvSpPr>
            <p:spPr bwMode="auto">
              <a:xfrm>
                <a:off x="4464"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197" name="Oval 12"/>
              <p:cNvSpPr>
                <a:spLocks noChangeArrowheads="1"/>
              </p:cNvSpPr>
              <p:nvPr/>
            </p:nvSpPr>
            <p:spPr bwMode="auto">
              <a:xfrm>
                <a:off x="3888"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grpSp>
        <p:cxnSp>
          <p:nvCxnSpPr>
            <p:cNvPr id="198" name="Straight Arrow Connector 197"/>
            <p:cNvCxnSpPr>
              <a:stCxn id="194" idx="4"/>
              <a:endCxn id="209" idx="0"/>
            </p:cNvCxnSpPr>
            <p:nvPr/>
          </p:nvCxnSpPr>
          <p:spPr>
            <a:xfrm rot="16200000" flipH="1">
              <a:off x="6048375" y="3248025"/>
              <a:ext cx="400050" cy="1371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194" idx="4"/>
              <a:endCxn id="207" idx="0"/>
            </p:cNvCxnSpPr>
            <p:nvPr/>
          </p:nvCxnSpPr>
          <p:spPr>
            <a:xfrm rot="5400000">
              <a:off x="5362575" y="3933825"/>
              <a:ext cx="40005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a:stCxn id="195" idx="4"/>
              <a:endCxn id="210" idx="0"/>
            </p:cNvCxnSpPr>
            <p:nvPr/>
          </p:nvCxnSpPr>
          <p:spPr>
            <a:xfrm rot="5400000">
              <a:off x="60483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a:stCxn id="197" idx="4"/>
              <a:endCxn id="209" idx="0"/>
            </p:cNvCxnSpPr>
            <p:nvPr/>
          </p:nvCxnSpPr>
          <p:spPr>
            <a:xfrm rot="16200000" flipH="1">
              <a:off x="6276975" y="3476625"/>
              <a:ext cx="40005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197" idx="4"/>
              <a:endCxn id="208" idx="0"/>
            </p:cNvCxnSpPr>
            <p:nvPr/>
          </p:nvCxnSpPr>
          <p:spPr>
            <a:xfrm rot="16200000" flipH="1">
              <a:off x="60483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197" idx="4"/>
              <a:endCxn id="207" idx="0"/>
            </p:cNvCxnSpPr>
            <p:nvPr/>
          </p:nvCxnSpPr>
          <p:spPr>
            <a:xfrm rot="5400000">
              <a:off x="55911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a:stCxn id="195" idx="4"/>
              <a:endCxn id="207" idx="0"/>
            </p:cNvCxnSpPr>
            <p:nvPr/>
          </p:nvCxnSpPr>
          <p:spPr>
            <a:xfrm rot="5400000">
              <a:off x="5819775" y="3476625"/>
              <a:ext cx="40005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a:stCxn id="196" idx="4"/>
              <a:endCxn id="208" idx="0"/>
            </p:cNvCxnSpPr>
            <p:nvPr/>
          </p:nvCxnSpPr>
          <p:spPr>
            <a:xfrm rot="5400000">
              <a:off x="65055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 name="Group 29"/>
            <p:cNvGrpSpPr>
              <a:grpSpLocks/>
            </p:cNvGrpSpPr>
            <p:nvPr/>
          </p:nvGrpSpPr>
          <p:grpSpPr bwMode="auto">
            <a:xfrm>
              <a:off x="5410200" y="4133850"/>
              <a:ext cx="1676400" cy="304800"/>
              <a:chOff x="3600" y="2796"/>
              <a:chExt cx="1056" cy="192"/>
            </a:xfrm>
          </p:grpSpPr>
          <p:sp>
            <p:nvSpPr>
              <p:cNvPr id="207" name="Oval 23"/>
              <p:cNvSpPr>
                <a:spLocks noChangeArrowheads="1"/>
              </p:cNvSpPr>
              <p:nvPr/>
            </p:nvSpPr>
            <p:spPr bwMode="auto">
              <a:xfrm>
                <a:off x="3600" y="279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208" name="Oval 24"/>
              <p:cNvSpPr>
                <a:spLocks noChangeArrowheads="1"/>
              </p:cNvSpPr>
              <p:nvPr/>
            </p:nvSpPr>
            <p:spPr bwMode="auto">
              <a:xfrm>
                <a:off x="4176" y="279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209" name="Oval 25"/>
              <p:cNvSpPr>
                <a:spLocks noChangeArrowheads="1"/>
              </p:cNvSpPr>
              <p:nvPr/>
            </p:nvSpPr>
            <p:spPr bwMode="auto">
              <a:xfrm>
                <a:off x="4464" y="279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210" name="Oval 27"/>
              <p:cNvSpPr>
                <a:spLocks noChangeArrowheads="1"/>
              </p:cNvSpPr>
              <p:nvPr/>
            </p:nvSpPr>
            <p:spPr bwMode="auto">
              <a:xfrm>
                <a:off x="3888" y="279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grpSp>
        <p:cxnSp>
          <p:nvCxnSpPr>
            <p:cNvPr id="211" name="Straight Arrow Connector 210"/>
            <p:cNvCxnSpPr>
              <a:stCxn id="197" idx="4"/>
              <a:endCxn id="210" idx="0"/>
            </p:cNvCxnSpPr>
            <p:nvPr/>
          </p:nvCxnSpPr>
          <p:spPr>
            <a:xfrm rot="5400000">
              <a:off x="5819775" y="3933825"/>
              <a:ext cx="40005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p:cNvCxnSpPr>
              <a:stCxn id="195" idx="4"/>
              <a:endCxn id="208" idx="0"/>
            </p:cNvCxnSpPr>
            <p:nvPr/>
          </p:nvCxnSpPr>
          <p:spPr>
            <a:xfrm rot="5400000">
              <a:off x="6276975" y="3933825"/>
              <a:ext cx="40005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a:stCxn id="194" idx="4"/>
              <a:endCxn id="210" idx="0"/>
            </p:cNvCxnSpPr>
            <p:nvPr/>
          </p:nvCxnSpPr>
          <p:spPr>
            <a:xfrm rot="16200000" flipH="1">
              <a:off x="55911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a:stCxn id="194" idx="4"/>
              <a:endCxn id="208" idx="0"/>
            </p:cNvCxnSpPr>
            <p:nvPr/>
          </p:nvCxnSpPr>
          <p:spPr>
            <a:xfrm rot="16200000" flipH="1">
              <a:off x="5819775" y="3476625"/>
              <a:ext cx="40005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a:stCxn id="196" idx="4"/>
              <a:endCxn id="209" idx="0"/>
            </p:cNvCxnSpPr>
            <p:nvPr/>
          </p:nvCxnSpPr>
          <p:spPr>
            <a:xfrm rot="5400000">
              <a:off x="6734175" y="3933825"/>
              <a:ext cx="40005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a:stCxn id="196" idx="4"/>
              <a:endCxn id="207" idx="0"/>
            </p:cNvCxnSpPr>
            <p:nvPr/>
          </p:nvCxnSpPr>
          <p:spPr>
            <a:xfrm rot="5400000">
              <a:off x="6048375" y="3248025"/>
              <a:ext cx="400050" cy="1371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195" idx="4"/>
              <a:endCxn id="209" idx="0"/>
            </p:cNvCxnSpPr>
            <p:nvPr/>
          </p:nvCxnSpPr>
          <p:spPr>
            <a:xfrm rot="16200000" flipH="1">
              <a:off x="65055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stCxn id="196" idx="4"/>
              <a:endCxn id="210" idx="0"/>
            </p:cNvCxnSpPr>
            <p:nvPr/>
          </p:nvCxnSpPr>
          <p:spPr>
            <a:xfrm rot="5400000">
              <a:off x="6276975" y="3476625"/>
              <a:ext cx="40005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 422"/>
          <p:cNvGrpSpPr/>
          <p:nvPr/>
        </p:nvGrpSpPr>
        <p:grpSpPr>
          <a:xfrm>
            <a:off x="2133600" y="5181606"/>
            <a:ext cx="1676400" cy="1009650"/>
            <a:chOff x="5410200" y="3429000"/>
            <a:chExt cx="1676400" cy="1009650"/>
          </a:xfrm>
        </p:grpSpPr>
        <p:grpSp>
          <p:nvGrpSpPr>
            <p:cNvPr id="16" name="Group 14"/>
            <p:cNvGrpSpPr>
              <a:grpSpLocks/>
            </p:cNvGrpSpPr>
            <p:nvPr/>
          </p:nvGrpSpPr>
          <p:grpSpPr bwMode="auto">
            <a:xfrm>
              <a:off x="5410200" y="3429000"/>
              <a:ext cx="1676400" cy="304800"/>
              <a:chOff x="3600" y="1056"/>
              <a:chExt cx="1056" cy="192"/>
            </a:xfrm>
          </p:grpSpPr>
          <p:sp>
            <p:nvSpPr>
              <p:cNvPr id="446" name="Oval 8"/>
              <p:cNvSpPr>
                <a:spLocks noChangeArrowheads="1"/>
              </p:cNvSpPr>
              <p:nvPr/>
            </p:nvSpPr>
            <p:spPr bwMode="auto">
              <a:xfrm>
                <a:off x="3600"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447" name="Oval 9"/>
              <p:cNvSpPr>
                <a:spLocks noChangeArrowheads="1"/>
              </p:cNvSpPr>
              <p:nvPr/>
            </p:nvSpPr>
            <p:spPr bwMode="auto">
              <a:xfrm>
                <a:off x="4176"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448" name="Oval 10"/>
              <p:cNvSpPr>
                <a:spLocks noChangeArrowheads="1"/>
              </p:cNvSpPr>
              <p:nvPr/>
            </p:nvSpPr>
            <p:spPr bwMode="auto">
              <a:xfrm>
                <a:off x="4464"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449" name="Oval 12"/>
              <p:cNvSpPr>
                <a:spLocks noChangeArrowheads="1"/>
              </p:cNvSpPr>
              <p:nvPr/>
            </p:nvSpPr>
            <p:spPr bwMode="auto">
              <a:xfrm>
                <a:off x="3888" y="105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grpSp>
        <p:cxnSp>
          <p:nvCxnSpPr>
            <p:cNvPr id="425" name="Straight Arrow Connector 424"/>
            <p:cNvCxnSpPr>
              <a:stCxn id="446" idx="4"/>
              <a:endCxn id="444" idx="0"/>
            </p:cNvCxnSpPr>
            <p:nvPr/>
          </p:nvCxnSpPr>
          <p:spPr>
            <a:xfrm rot="16200000" flipH="1">
              <a:off x="6048375" y="3248025"/>
              <a:ext cx="400050" cy="1371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6" name="Straight Arrow Connector 425"/>
            <p:cNvCxnSpPr>
              <a:stCxn id="446" idx="4"/>
              <a:endCxn id="442" idx="0"/>
            </p:cNvCxnSpPr>
            <p:nvPr/>
          </p:nvCxnSpPr>
          <p:spPr>
            <a:xfrm rot="5400000">
              <a:off x="5362575" y="3933825"/>
              <a:ext cx="40005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7" name="Straight Arrow Connector 426"/>
            <p:cNvCxnSpPr>
              <a:stCxn id="447" idx="4"/>
              <a:endCxn id="445" idx="0"/>
            </p:cNvCxnSpPr>
            <p:nvPr/>
          </p:nvCxnSpPr>
          <p:spPr>
            <a:xfrm rot="5400000">
              <a:off x="60483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8" name="Straight Arrow Connector 427"/>
            <p:cNvCxnSpPr>
              <a:stCxn id="449" idx="4"/>
              <a:endCxn id="444" idx="0"/>
            </p:cNvCxnSpPr>
            <p:nvPr/>
          </p:nvCxnSpPr>
          <p:spPr>
            <a:xfrm rot="16200000" flipH="1">
              <a:off x="6276975" y="3476625"/>
              <a:ext cx="40005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9" name="Straight Arrow Connector 428"/>
            <p:cNvCxnSpPr>
              <a:stCxn id="449" idx="4"/>
              <a:endCxn id="443" idx="0"/>
            </p:cNvCxnSpPr>
            <p:nvPr/>
          </p:nvCxnSpPr>
          <p:spPr>
            <a:xfrm rot="16200000" flipH="1">
              <a:off x="60483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0" name="Straight Arrow Connector 429"/>
            <p:cNvCxnSpPr>
              <a:stCxn id="449" idx="4"/>
              <a:endCxn id="442" idx="0"/>
            </p:cNvCxnSpPr>
            <p:nvPr/>
          </p:nvCxnSpPr>
          <p:spPr>
            <a:xfrm rot="5400000">
              <a:off x="55911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1" name="Straight Arrow Connector 430"/>
            <p:cNvCxnSpPr>
              <a:stCxn id="447" idx="4"/>
              <a:endCxn id="442" idx="0"/>
            </p:cNvCxnSpPr>
            <p:nvPr/>
          </p:nvCxnSpPr>
          <p:spPr>
            <a:xfrm rot="5400000">
              <a:off x="5819775" y="3476625"/>
              <a:ext cx="40005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2" name="Straight Arrow Connector 431"/>
            <p:cNvCxnSpPr>
              <a:stCxn id="448" idx="4"/>
              <a:endCxn id="443" idx="0"/>
            </p:cNvCxnSpPr>
            <p:nvPr/>
          </p:nvCxnSpPr>
          <p:spPr>
            <a:xfrm rot="5400000">
              <a:off x="65055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29"/>
            <p:cNvGrpSpPr>
              <a:grpSpLocks/>
            </p:cNvGrpSpPr>
            <p:nvPr/>
          </p:nvGrpSpPr>
          <p:grpSpPr bwMode="auto">
            <a:xfrm>
              <a:off x="5410200" y="4133850"/>
              <a:ext cx="1676400" cy="304800"/>
              <a:chOff x="3600" y="2796"/>
              <a:chExt cx="1056" cy="192"/>
            </a:xfrm>
          </p:grpSpPr>
          <p:sp>
            <p:nvSpPr>
              <p:cNvPr id="442" name="Oval 23"/>
              <p:cNvSpPr>
                <a:spLocks noChangeArrowheads="1"/>
              </p:cNvSpPr>
              <p:nvPr/>
            </p:nvSpPr>
            <p:spPr bwMode="auto">
              <a:xfrm>
                <a:off x="3600" y="279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443" name="Oval 24"/>
              <p:cNvSpPr>
                <a:spLocks noChangeArrowheads="1"/>
              </p:cNvSpPr>
              <p:nvPr/>
            </p:nvSpPr>
            <p:spPr bwMode="auto">
              <a:xfrm>
                <a:off x="4176" y="279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444" name="Oval 25"/>
              <p:cNvSpPr>
                <a:spLocks noChangeArrowheads="1"/>
              </p:cNvSpPr>
              <p:nvPr/>
            </p:nvSpPr>
            <p:spPr bwMode="auto">
              <a:xfrm>
                <a:off x="4464" y="279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sp>
            <p:nvSpPr>
              <p:cNvPr id="445" name="Oval 27"/>
              <p:cNvSpPr>
                <a:spLocks noChangeArrowheads="1"/>
              </p:cNvSpPr>
              <p:nvPr/>
            </p:nvSpPr>
            <p:spPr bwMode="auto">
              <a:xfrm>
                <a:off x="3888" y="2796"/>
                <a:ext cx="192" cy="192"/>
              </a:xfrm>
              <a:prstGeom prst="ellipse">
                <a:avLst/>
              </a:prstGeom>
              <a:solidFill>
                <a:srgbClr val="FFFF00"/>
              </a:solidFill>
              <a:ln w="9525" algn="ctr">
                <a:solidFill>
                  <a:schemeClr val="tx1"/>
                </a:solidFill>
                <a:round/>
                <a:headEnd/>
                <a:tailEnd/>
              </a:ln>
              <a:effectLst/>
            </p:spPr>
            <p:txBody>
              <a:bodyPr anchor="ctr">
                <a:spAutoFit/>
              </a:bodyPr>
              <a:lstStyle/>
              <a:p>
                <a:endParaRPr lang="en-US"/>
              </a:p>
            </p:txBody>
          </p:sp>
        </p:grpSp>
        <p:cxnSp>
          <p:nvCxnSpPr>
            <p:cNvPr id="434" name="Straight Arrow Connector 433"/>
            <p:cNvCxnSpPr>
              <a:stCxn id="449" idx="4"/>
              <a:endCxn id="445" idx="0"/>
            </p:cNvCxnSpPr>
            <p:nvPr/>
          </p:nvCxnSpPr>
          <p:spPr>
            <a:xfrm rot="5400000">
              <a:off x="5819775" y="3933825"/>
              <a:ext cx="40005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5" name="Straight Arrow Connector 434"/>
            <p:cNvCxnSpPr>
              <a:stCxn id="447" idx="4"/>
              <a:endCxn id="443" idx="0"/>
            </p:cNvCxnSpPr>
            <p:nvPr/>
          </p:nvCxnSpPr>
          <p:spPr>
            <a:xfrm rot="5400000">
              <a:off x="6276975" y="3933825"/>
              <a:ext cx="40005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6" name="Straight Arrow Connector 435"/>
            <p:cNvCxnSpPr>
              <a:stCxn id="446" idx="4"/>
              <a:endCxn id="445" idx="0"/>
            </p:cNvCxnSpPr>
            <p:nvPr/>
          </p:nvCxnSpPr>
          <p:spPr>
            <a:xfrm rot="16200000" flipH="1">
              <a:off x="55911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7" name="Straight Arrow Connector 436"/>
            <p:cNvCxnSpPr>
              <a:stCxn id="446" idx="4"/>
              <a:endCxn id="443" idx="0"/>
            </p:cNvCxnSpPr>
            <p:nvPr/>
          </p:nvCxnSpPr>
          <p:spPr>
            <a:xfrm rot="16200000" flipH="1">
              <a:off x="5819775" y="3476625"/>
              <a:ext cx="40005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8" name="Straight Arrow Connector 437"/>
            <p:cNvCxnSpPr>
              <a:stCxn id="448" idx="4"/>
              <a:endCxn id="444" idx="0"/>
            </p:cNvCxnSpPr>
            <p:nvPr/>
          </p:nvCxnSpPr>
          <p:spPr>
            <a:xfrm rot="5400000">
              <a:off x="6734175" y="3933825"/>
              <a:ext cx="40005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9" name="Straight Arrow Connector 438"/>
            <p:cNvCxnSpPr>
              <a:stCxn id="448" idx="4"/>
              <a:endCxn id="442" idx="0"/>
            </p:cNvCxnSpPr>
            <p:nvPr/>
          </p:nvCxnSpPr>
          <p:spPr>
            <a:xfrm rot="5400000">
              <a:off x="6048375" y="3248025"/>
              <a:ext cx="400050" cy="1371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0" name="Straight Arrow Connector 439"/>
            <p:cNvCxnSpPr>
              <a:stCxn id="447" idx="4"/>
              <a:endCxn id="444" idx="0"/>
            </p:cNvCxnSpPr>
            <p:nvPr/>
          </p:nvCxnSpPr>
          <p:spPr>
            <a:xfrm rot="16200000" flipH="1">
              <a:off x="6505575" y="3705225"/>
              <a:ext cx="40005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1" name="Straight Arrow Connector 440"/>
            <p:cNvCxnSpPr>
              <a:stCxn id="448" idx="4"/>
              <a:endCxn id="445" idx="0"/>
            </p:cNvCxnSpPr>
            <p:nvPr/>
          </p:nvCxnSpPr>
          <p:spPr>
            <a:xfrm rot="5400000">
              <a:off x="6276975" y="3476625"/>
              <a:ext cx="40005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511"/>
          <p:cNvGrpSpPr/>
          <p:nvPr/>
        </p:nvGrpSpPr>
        <p:grpSpPr>
          <a:xfrm>
            <a:off x="1828800" y="6191250"/>
            <a:ext cx="1828800" cy="209549"/>
            <a:chOff x="1829594" y="6353855"/>
            <a:chExt cx="1828800" cy="321620"/>
          </a:xfrm>
        </p:grpSpPr>
        <p:cxnSp>
          <p:nvCxnSpPr>
            <p:cNvPr id="182" name="Straight Arrow Connector 181"/>
            <p:cNvCxnSpPr>
              <a:stCxn id="442" idx="4"/>
            </p:cNvCxnSpPr>
            <p:nvPr/>
          </p:nvCxnSpPr>
          <p:spPr>
            <a:xfrm rot="5400000">
              <a:off x="1897388" y="6286066"/>
              <a:ext cx="321612" cy="4572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2" name="Straight Arrow Connector 451"/>
            <p:cNvCxnSpPr>
              <a:stCxn id="445" idx="4"/>
            </p:cNvCxnSpPr>
            <p:nvPr/>
          </p:nvCxnSpPr>
          <p:spPr>
            <a:xfrm rot="5400000">
              <a:off x="2354588" y="6286067"/>
              <a:ext cx="321612" cy="4572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3" name="Straight Arrow Connector 452"/>
            <p:cNvCxnSpPr>
              <a:stCxn id="443" idx="4"/>
            </p:cNvCxnSpPr>
            <p:nvPr/>
          </p:nvCxnSpPr>
          <p:spPr>
            <a:xfrm rot="5400000">
              <a:off x="2811788" y="6286061"/>
              <a:ext cx="321612" cy="4572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4" name="Straight Arrow Connector 453"/>
            <p:cNvCxnSpPr>
              <a:stCxn id="444" idx="4"/>
            </p:cNvCxnSpPr>
            <p:nvPr/>
          </p:nvCxnSpPr>
          <p:spPr>
            <a:xfrm rot="5400000">
              <a:off x="3268988" y="6286069"/>
              <a:ext cx="321612" cy="4572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60" name="Straight Arrow Connector 459"/>
          <p:cNvCxnSpPr/>
          <p:nvPr/>
        </p:nvCxnSpPr>
        <p:spPr>
          <a:xfrm rot="5400000">
            <a:off x="3971925" y="2886081"/>
            <a:ext cx="438150" cy="1066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3" name="Straight Arrow Connector 462"/>
          <p:cNvCxnSpPr/>
          <p:nvPr/>
        </p:nvCxnSpPr>
        <p:spPr>
          <a:xfrm rot="5400000">
            <a:off x="4429125" y="2886081"/>
            <a:ext cx="438150" cy="1066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6" name="Straight Arrow Connector 465"/>
          <p:cNvCxnSpPr/>
          <p:nvPr/>
        </p:nvCxnSpPr>
        <p:spPr>
          <a:xfrm rot="5400000">
            <a:off x="4886325" y="2886081"/>
            <a:ext cx="438150" cy="1066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9" name="Straight Arrow Connector 468"/>
          <p:cNvCxnSpPr/>
          <p:nvPr/>
        </p:nvCxnSpPr>
        <p:spPr>
          <a:xfrm rot="5400000">
            <a:off x="5343525" y="2886081"/>
            <a:ext cx="438150" cy="1066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0" name="Straight Arrow Connector 479"/>
          <p:cNvCxnSpPr/>
          <p:nvPr/>
        </p:nvCxnSpPr>
        <p:spPr>
          <a:xfrm rot="16200000" flipH="1">
            <a:off x="3286125" y="1895481"/>
            <a:ext cx="1809750" cy="1676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1" name="Straight Arrow Connector 480"/>
          <p:cNvCxnSpPr/>
          <p:nvPr/>
        </p:nvCxnSpPr>
        <p:spPr>
          <a:xfrm rot="16200000" flipH="1">
            <a:off x="1371600" y="3352806"/>
            <a:ext cx="3352800" cy="304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2" name="Straight Arrow Connector 481"/>
          <p:cNvCxnSpPr/>
          <p:nvPr/>
        </p:nvCxnSpPr>
        <p:spPr>
          <a:xfrm rot="16200000" flipH="1">
            <a:off x="457200" y="3352806"/>
            <a:ext cx="3352800" cy="304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3" name="Straight Arrow Connector 482"/>
          <p:cNvCxnSpPr/>
          <p:nvPr/>
        </p:nvCxnSpPr>
        <p:spPr>
          <a:xfrm rot="16200000" flipH="1">
            <a:off x="1828800" y="3352806"/>
            <a:ext cx="3352800" cy="304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4" name="Straight Arrow Connector 483"/>
          <p:cNvCxnSpPr/>
          <p:nvPr/>
        </p:nvCxnSpPr>
        <p:spPr>
          <a:xfrm rot="16200000" flipH="1">
            <a:off x="914400" y="3352806"/>
            <a:ext cx="3352800" cy="304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5" name="Straight Arrow Connector 484"/>
          <p:cNvCxnSpPr/>
          <p:nvPr/>
        </p:nvCxnSpPr>
        <p:spPr>
          <a:xfrm rot="16200000" flipH="1">
            <a:off x="2828925" y="1895481"/>
            <a:ext cx="1809750" cy="1676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8" name="Straight Arrow Connector 497"/>
          <p:cNvCxnSpPr/>
          <p:nvPr/>
        </p:nvCxnSpPr>
        <p:spPr>
          <a:xfrm rot="5400000">
            <a:off x="2705100" y="4229106"/>
            <a:ext cx="533400" cy="13716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1" name="Straight Arrow Connector 500"/>
          <p:cNvCxnSpPr/>
          <p:nvPr/>
        </p:nvCxnSpPr>
        <p:spPr>
          <a:xfrm rot="5400000">
            <a:off x="4076700" y="4229106"/>
            <a:ext cx="533400" cy="13716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2" name="Straight Arrow Connector 501"/>
          <p:cNvCxnSpPr/>
          <p:nvPr/>
        </p:nvCxnSpPr>
        <p:spPr>
          <a:xfrm rot="5400000">
            <a:off x="3619500" y="4229106"/>
            <a:ext cx="533400" cy="13716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3" name="Straight Arrow Connector 502"/>
          <p:cNvCxnSpPr/>
          <p:nvPr/>
        </p:nvCxnSpPr>
        <p:spPr>
          <a:xfrm rot="5400000">
            <a:off x="3162300" y="4229106"/>
            <a:ext cx="533400" cy="13716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13" name="TextBox 512"/>
          <p:cNvSpPr txBox="1"/>
          <p:nvPr/>
        </p:nvSpPr>
        <p:spPr>
          <a:xfrm>
            <a:off x="2333192" y="1066800"/>
            <a:ext cx="790088" cy="400110"/>
          </a:xfrm>
          <a:prstGeom prst="rect">
            <a:avLst/>
          </a:prstGeom>
          <a:noFill/>
        </p:spPr>
        <p:txBody>
          <a:bodyPr wrap="none" rtlCol="0">
            <a:spAutoFit/>
          </a:bodyPr>
          <a:lstStyle/>
          <a:p>
            <a:r>
              <a:rPr lang="en-US" sz="2000" dirty="0" smtClean="0"/>
              <a:t>pages</a:t>
            </a:r>
            <a:endParaRPr lang="en-US" sz="2000" dirty="0"/>
          </a:p>
        </p:txBody>
      </p:sp>
      <p:sp>
        <p:nvSpPr>
          <p:cNvPr id="514" name="TextBox 513"/>
          <p:cNvSpPr txBox="1"/>
          <p:nvPr/>
        </p:nvSpPr>
        <p:spPr>
          <a:xfrm>
            <a:off x="4895904" y="1066800"/>
            <a:ext cx="742896" cy="400110"/>
          </a:xfrm>
          <a:prstGeom prst="rect">
            <a:avLst/>
          </a:prstGeom>
          <a:noFill/>
        </p:spPr>
        <p:txBody>
          <a:bodyPr wrap="none" rtlCol="0">
            <a:spAutoFit/>
          </a:bodyPr>
          <a:lstStyle/>
          <a:p>
            <a:r>
              <a:rPr lang="en-US" sz="2000" dirty="0" smtClean="0"/>
              <a:t>ranks</a:t>
            </a:r>
            <a:endParaRPr lang="en-US" sz="2000" dirty="0"/>
          </a:p>
        </p:txBody>
      </p:sp>
      <p:sp>
        <p:nvSpPr>
          <p:cNvPr id="520" name="TextBox 519"/>
          <p:cNvSpPr txBox="1"/>
          <p:nvPr/>
        </p:nvSpPr>
        <p:spPr>
          <a:xfrm>
            <a:off x="6629400" y="2438400"/>
            <a:ext cx="1159548" cy="369332"/>
          </a:xfrm>
          <a:prstGeom prst="rect">
            <a:avLst/>
          </a:prstGeom>
          <a:noFill/>
        </p:spPr>
        <p:txBody>
          <a:bodyPr wrap="none" rtlCol="0">
            <a:spAutoFit/>
          </a:bodyPr>
          <a:lstStyle/>
          <a:p>
            <a:r>
              <a:rPr lang="en-US" dirty="0" smtClean="0"/>
              <a:t>Iteration 1</a:t>
            </a:r>
            <a:endParaRPr lang="en-US" dirty="0"/>
          </a:p>
        </p:txBody>
      </p:sp>
      <p:sp>
        <p:nvSpPr>
          <p:cNvPr id="521" name="TextBox 520"/>
          <p:cNvSpPr txBox="1"/>
          <p:nvPr/>
        </p:nvSpPr>
        <p:spPr>
          <a:xfrm>
            <a:off x="5715000" y="3962400"/>
            <a:ext cx="1159548" cy="369332"/>
          </a:xfrm>
          <a:prstGeom prst="rect">
            <a:avLst/>
          </a:prstGeom>
          <a:noFill/>
        </p:spPr>
        <p:txBody>
          <a:bodyPr wrap="none" rtlCol="0">
            <a:spAutoFit/>
          </a:bodyPr>
          <a:lstStyle/>
          <a:p>
            <a:r>
              <a:rPr lang="en-US" dirty="0" smtClean="0"/>
              <a:t>Iteration 2</a:t>
            </a:r>
            <a:endParaRPr lang="en-US" dirty="0"/>
          </a:p>
        </p:txBody>
      </p:sp>
      <p:sp>
        <p:nvSpPr>
          <p:cNvPr id="522" name="TextBox 521"/>
          <p:cNvSpPr txBox="1"/>
          <p:nvPr/>
        </p:nvSpPr>
        <p:spPr>
          <a:xfrm>
            <a:off x="4479252" y="5498068"/>
            <a:ext cx="1159548" cy="369332"/>
          </a:xfrm>
          <a:prstGeom prst="rect">
            <a:avLst/>
          </a:prstGeom>
          <a:noFill/>
        </p:spPr>
        <p:txBody>
          <a:bodyPr wrap="none" rtlCol="0">
            <a:spAutoFit/>
          </a:bodyPr>
          <a:lstStyle/>
          <a:p>
            <a:r>
              <a:rPr lang="en-US" dirty="0" smtClean="0"/>
              <a:t>Iteration 3</a:t>
            </a:r>
            <a:endParaRPr lang="en-US" dirty="0"/>
          </a:p>
        </p:txBody>
      </p:sp>
      <p:cxnSp>
        <p:nvCxnSpPr>
          <p:cNvPr id="130" name="Straight Arrow Connector 129"/>
          <p:cNvCxnSpPr/>
          <p:nvPr/>
        </p:nvCxnSpPr>
        <p:spPr>
          <a:xfrm rot="10800000">
            <a:off x="5400675" y="3581411"/>
            <a:ext cx="762000" cy="129762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rot="10800000" flipV="1">
            <a:off x="4410075" y="4879032"/>
            <a:ext cx="1752600" cy="15017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8" name="Rounded Rectangle 147"/>
          <p:cNvSpPr/>
          <p:nvPr/>
        </p:nvSpPr>
        <p:spPr>
          <a:xfrm>
            <a:off x="6172200" y="4548187"/>
            <a:ext cx="2057400" cy="633413"/>
          </a:xfrm>
          <a:prstGeom prst="roundRect">
            <a:avLst/>
          </a:prstGeom>
          <a:solidFill>
            <a:schemeClr val="accent1"/>
          </a:solidFill>
          <a:effectLst>
            <a:outerShdw blurRad="40000" dist="23000" dir="5400000" rotWithShape="0">
              <a:srgbClr val="000000">
                <a:alpha val="29000"/>
              </a:srgbClr>
            </a:outerShdw>
          </a:effectLst>
        </p:spPr>
        <p:style>
          <a:lnRef idx="0">
            <a:schemeClr val="accent2"/>
          </a:lnRef>
          <a:fillRef idx="3">
            <a:schemeClr val="accent2"/>
          </a:fillRef>
          <a:effectRef idx="3">
            <a:schemeClr val="accent2"/>
          </a:effectRef>
          <a:fontRef idx="minor">
            <a:schemeClr val="lt1"/>
          </a:fontRef>
        </p:style>
        <p:txBody>
          <a:bodyPr rtlCol="0" anchor="ctr"/>
          <a:lstStyle/>
          <a:p>
            <a:r>
              <a:rPr lang="en-US" sz="2400" b="1" dirty="0" smtClean="0"/>
              <a:t>Memory FIFO</a:t>
            </a:r>
            <a:endParaRPr lang="en-US" sz="2400" b="1" dirty="0"/>
          </a:p>
        </p:txBody>
      </p:sp>
    </p:spTree>
    <p:extLst>
      <p:ext uri="{BB962C8B-B14F-4D97-AF65-F5344CB8AC3E}">
        <p14:creationId xmlns:p14="http://schemas.microsoft.com/office/powerpoint/2010/main" val="6135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sz="4900" b="1" i="1" dirty="0"/>
              <a:t>Dryad Enters the Market</a:t>
            </a:r>
            <a:r>
              <a:rPr lang="bg-BG" dirty="0"/>
              <a:t/>
            </a:r>
            <a:br>
              <a:rPr lang="bg-BG" dirty="0"/>
            </a:br>
            <a:endParaRPr lang="bg-BG" dirty="0"/>
          </a:p>
        </p:txBody>
      </p:sp>
      <p:sp>
        <p:nvSpPr>
          <p:cNvPr id="3" name="TextBox 2"/>
          <p:cNvSpPr txBox="1"/>
          <p:nvPr/>
        </p:nvSpPr>
        <p:spPr>
          <a:xfrm>
            <a:off x="755576" y="1628800"/>
            <a:ext cx="6984776" cy="2831544"/>
          </a:xfrm>
          <a:prstGeom prst="rect">
            <a:avLst/>
          </a:prstGeom>
          <a:noFill/>
        </p:spPr>
        <p:txBody>
          <a:bodyPr wrap="square" rtlCol="0">
            <a:spAutoFit/>
          </a:bodyPr>
          <a:lstStyle/>
          <a:p>
            <a:pPr marL="285750" indent="-285750">
              <a:buFont typeface="Arial" pitchFamily="34" charset="0"/>
              <a:buChar char="•"/>
            </a:pPr>
            <a:r>
              <a:rPr lang="bg-BG" sz="2000" dirty="0"/>
              <a:t>A big step is coming, as Dryad and DryadLINQ become fully productized as part of the Microsoft HPC Server suite. </a:t>
            </a:r>
            <a:endParaRPr lang="en-US" sz="2000" dirty="0" smtClean="0"/>
          </a:p>
          <a:p>
            <a:pPr marL="285750" indent="-285750">
              <a:buFont typeface="Arial" pitchFamily="34" charset="0"/>
              <a:buChar char="•"/>
            </a:pPr>
            <a:r>
              <a:rPr lang="bg-BG" sz="2000" dirty="0" smtClean="0"/>
              <a:t>It will </a:t>
            </a:r>
            <a:r>
              <a:rPr lang="bg-BG" sz="2000" dirty="0"/>
              <a:t>be integrated with Microsoft SQL Server and Windows Azure to give customers from academia to the business community a new, powerful computing tool</a:t>
            </a:r>
            <a:r>
              <a:rPr lang="bg-BG" sz="2000" dirty="0" smtClean="0"/>
              <a:t>.</a:t>
            </a:r>
            <a:endParaRPr lang="en-US" sz="2000" dirty="0" smtClean="0"/>
          </a:p>
          <a:p>
            <a:pPr marL="285750" indent="-285750">
              <a:buFont typeface="Arial" pitchFamily="34" charset="0"/>
              <a:buChar char="•"/>
            </a:pPr>
            <a:r>
              <a:rPr lang="bg-BG" sz="2000" dirty="0"/>
              <a:t>Offering an easy-to-use but powerful, data-intensive computing tool </a:t>
            </a:r>
            <a:endParaRPr lang="en-US" sz="2000" dirty="0" smtClean="0"/>
          </a:p>
          <a:p>
            <a:pPr marL="285750" indent="-285750">
              <a:buFont typeface="Arial" pitchFamily="34" charset="0"/>
              <a:buChar char="•"/>
            </a:pPr>
            <a:r>
              <a:rPr lang="bg-BG" sz="2000" dirty="0" smtClean="0"/>
              <a:t>It benefit</a:t>
            </a:r>
            <a:r>
              <a:rPr lang="en-US" sz="2000" dirty="0" smtClean="0"/>
              <a:t>s</a:t>
            </a:r>
            <a:r>
              <a:rPr lang="bg-BG" sz="2000" dirty="0" smtClean="0"/>
              <a:t> </a:t>
            </a:r>
            <a:r>
              <a:rPr lang="bg-BG" sz="2000" dirty="0"/>
              <a:t>a whole new set of Microsoft customers</a:t>
            </a:r>
          </a:p>
          <a:p>
            <a:endParaRPr lang="bg-BG" dirty="0"/>
          </a:p>
        </p:txBody>
      </p:sp>
    </p:spTree>
    <p:extLst>
      <p:ext uri="{BB962C8B-B14F-4D97-AF65-F5344CB8AC3E}">
        <p14:creationId xmlns:p14="http://schemas.microsoft.com/office/powerpoint/2010/main" val="30178894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Windows </a:t>
            </a:r>
            <a:r>
              <a:rPr lang="en-US" b="1" i="1" dirty="0"/>
              <a:t>Azure and </a:t>
            </a:r>
            <a:r>
              <a:rPr lang="en-US" b="1" i="1" dirty="0" err="1"/>
              <a:t>DryadLINQ</a:t>
            </a:r>
            <a:endParaRPr lang="bg-BG" b="1" i="1" dirty="0"/>
          </a:p>
        </p:txBody>
      </p:sp>
      <p:sp>
        <p:nvSpPr>
          <p:cNvPr id="3" name="TextBox 2"/>
          <p:cNvSpPr txBox="1"/>
          <p:nvPr/>
        </p:nvSpPr>
        <p:spPr>
          <a:xfrm>
            <a:off x="683568" y="1844824"/>
            <a:ext cx="7920880" cy="4524315"/>
          </a:xfrm>
          <a:prstGeom prst="rect">
            <a:avLst/>
          </a:prstGeom>
          <a:noFill/>
        </p:spPr>
        <p:txBody>
          <a:bodyPr wrap="square" rtlCol="0">
            <a:spAutoFit/>
          </a:bodyPr>
          <a:lstStyle/>
          <a:p>
            <a:pPr marL="285750" indent="-285750">
              <a:buFont typeface="Arial" pitchFamily="34" charset="0"/>
              <a:buChar char="•"/>
            </a:pPr>
            <a:r>
              <a:rPr lang="en-US" sz="2400" dirty="0"/>
              <a:t>Windows Azure is a platform for building scalable, highly reliable, multi-tiered web service applications. It is hosted on Microsoft’s large data centers in the United States, Europe, and Asia. Windows Azure has both compute and data resources. The compute resources are designed to allow applications to scale to thousands of servers and data resources</a:t>
            </a:r>
            <a:r>
              <a:rPr lang="en-US" sz="2400" dirty="0" smtClean="0"/>
              <a:t>.</a:t>
            </a:r>
          </a:p>
          <a:p>
            <a:pPr marL="285750" indent="-285750">
              <a:buFont typeface="Arial" pitchFamily="34" charset="0"/>
              <a:buChar char="•"/>
            </a:pPr>
            <a:r>
              <a:rPr lang="en-US" sz="2400" dirty="0"/>
              <a:t>There is no port of </a:t>
            </a:r>
            <a:r>
              <a:rPr lang="en-US" sz="2400" dirty="0" err="1"/>
              <a:t>Hadoop</a:t>
            </a:r>
            <a:r>
              <a:rPr lang="en-US" sz="2400" dirty="0"/>
              <a:t> or Dryad/LINQ currently available. However, Windows Azure is an excellent platform for experimenting with new variations on large-scale map-reduce algorithms, as these patterns are easily coded as worker role networks.</a:t>
            </a:r>
            <a:endParaRPr lang="bg-BG" sz="2400" dirty="0"/>
          </a:p>
        </p:txBody>
      </p:sp>
    </p:spTree>
    <p:extLst>
      <p:ext uri="{BB962C8B-B14F-4D97-AF65-F5344CB8AC3E}">
        <p14:creationId xmlns:p14="http://schemas.microsoft.com/office/powerpoint/2010/main" val="10639228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TextBox 2"/>
          <p:cNvSpPr txBox="1"/>
          <p:nvPr/>
        </p:nvSpPr>
        <p:spPr>
          <a:xfrm>
            <a:off x="683568" y="1988840"/>
            <a:ext cx="8280920" cy="2215991"/>
          </a:xfrm>
          <a:prstGeom prst="rect">
            <a:avLst/>
          </a:prstGeom>
          <a:noFill/>
        </p:spPr>
        <p:txBody>
          <a:bodyPr wrap="square" rtlCol="0">
            <a:spAutoFit/>
          </a:bodyPr>
          <a:lstStyle/>
          <a:p>
            <a:r>
              <a:rPr lang="bg-BG" dirty="0"/>
              <a:t>“</a:t>
            </a:r>
            <a:r>
              <a:rPr lang="bg-BG" sz="2400" dirty="0"/>
              <a:t>We’re convinced that we will delight our customers, both with the pure capability of the system, as well as its ease of </a:t>
            </a:r>
            <a:r>
              <a:rPr lang="bg-BG" sz="2400" dirty="0" smtClean="0"/>
              <a:t>use. What </a:t>
            </a:r>
            <a:r>
              <a:rPr lang="bg-BG" sz="2400" dirty="0"/>
              <a:t>I really like about Dryad is that is not just about handling a problem in a better way, it is also about new possibilities in computing that you couldn’t imagine before.”</a:t>
            </a:r>
          </a:p>
          <a:p>
            <a:endParaRPr lang="bg-BG" dirty="0"/>
          </a:p>
        </p:txBody>
      </p:sp>
    </p:spTree>
    <p:extLst>
      <p:ext uri="{BB962C8B-B14F-4D97-AF65-F5344CB8AC3E}">
        <p14:creationId xmlns:p14="http://schemas.microsoft.com/office/powerpoint/2010/main" val="1466749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sz="4900" b="1" i="1" dirty="0"/>
              <a:t>The Evolution of </a:t>
            </a:r>
            <a:r>
              <a:rPr lang="bg-BG" sz="4900" b="1" i="1" dirty="0"/>
              <a:t>Dryad</a:t>
            </a:r>
            <a:r>
              <a:rPr lang="en-US" sz="4900" b="1" i="1" dirty="0"/>
              <a:t>LINQ</a:t>
            </a:r>
            <a:r>
              <a:rPr lang="bg-BG" dirty="0"/>
              <a:t/>
            </a:r>
            <a:br>
              <a:rPr lang="bg-BG" dirty="0"/>
            </a:br>
            <a:endParaRPr lang="bg-BG" dirty="0"/>
          </a:p>
        </p:txBody>
      </p:sp>
      <p:sp>
        <p:nvSpPr>
          <p:cNvPr id="3" name="Content Placeholder 2"/>
          <p:cNvSpPr>
            <a:spLocks noGrp="1"/>
          </p:cNvSpPr>
          <p:nvPr>
            <p:ph idx="1"/>
          </p:nvPr>
        </p:nvSpPr>
        <p:spPr/>
        <p:txBody>
          <a:bodyPr>
            <a:normAutofit fontScale="92500" lnSpcReduction="20000"/>
          </a:bodyPr>
          <a:lstStyle/>
          <a:p>
            <a:r>
              <a:rPr lang="bg-BG" dirty="0"/>
              <a:t>Dryad had its roots in an idea developed in October 2004 by </a:t>
            </a:r>
            <a:r>
              <a:rPr lang="bg-BG" dirty="0" smtClean="0"/>
              <a:t>Isard</a:t>
            </a:r>
            <a:endParaRPr lang="en-US" dirty="0" smtClean="0"/>
          </a:p>
          <a:p>
            <a:r>
              <a:rPr lang="bg-BG" dirty="0"/>
              <a:t>Yu recognized the potential of LINQ to serve as the front-end programming tool for Dryad, and started the DryadLINQ project in September </a:t>
            </a:r>
            <a:r>
              <a:rPr lang="bg-BG" dirty="0" smtClean="0"/>
              <a:t>2006</a:t>
            </a:r>
            <a:endParaRPr lang="en-US" dirty="0" smtClean="0"/>
          </a:p>
          <a:p>
            <a:r>
              <a:rPr lang="bg-BG" dirty="0"/>
              <a:t>By early 2008, the Dryad/DryadLINQ combination was made available within </a:t>
            </a:r>
            <a:r>
              <a:rPr lang="bg-BG" dirty="0" smtClean="0"/>
              <a:t>Microsoft</a:t>
            </a:r>
            <a:endParaRPr lang="en-US" dirty="0" smtClean="0"/>
          </a:p>
          <a:p>
            <a:r>
              <a:rPr lang="bg-BG" dirty="0"/>
              <a:t>The DryadLINQ research paper won a best-paper award in 2008 during the eighth USENIX Symposium on Operating Systems Design and Implementation</a:t>
            </a:r>
            <a:endParaRPr lang="bg-BG" dirty="0"/>
          </a:p>
        </p:txBody>
      </p:sp>
    </p:spTree>
    <p:extLst>
      <p:ext uri="{BB962C8B-B14F-4D97-AF65-F5344CB8AC3E}">
        <p14:creationId xmlns:p14="http://schemas.microsoft.com/office/powerpoint/2010/main" val="33599727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0"/>
            <a:ext cx="8229600" cy="1143000"/>
          </a:xfrm>
        </p:spPr>
        <p:txBody>
          <a:bodyPr>
            <a:normAutofit/>
          </a:bodyPr>
          <a:lstStyle/>
          <a:p>
            <a:r>
              <a:rPr lang="en-US" b="1" i="1" dirty="0"/>
              <a:t>Resources</a:t>
            </a:r>
            <a:endParaRPr lang="bg-BG" b="1" i="1" dirty="0"/>
          </a:p>
        </p:txBody>
      </p:sp>
      <p:sp>
        <p:nvSpPr>
          <p:cNvPr id="3" name="TextBox 2"/>
          <p:cNvSpPr txBox="1"/>
          <p:nvPr/>
        </p:nvSpPr>
        <p:spPr>
          <a:xfrm>
            <a:off x="827584" y="1052736"/>
            <a:ext cx="7632848" cy="5940088"/>
          </a:xfrm>
          <a:prstGeom prst="rect">
            <a:avLst/>
          </a:prstGeom>
          <a:noFill/>
        </p:spPr>
        <p:txBody>
          <a:bodyPr wrap="square" rtlCol="0">
            <a:spAutoFit/>
          </a:bodyPr>
          <a:lstStyle/>
          <a:p>
            <a:pPr marL="285750" indent="-285750">
              <a:buFont typeface="Arial" pitchFamily="34" charset="0"/>
              <a:buChar char="•"/>
            </a:pPr>
            <a:r>
              <a:rPr lang="en-US" sz="2000" dirty="0" smtClean="0">
                <a:hlinkClick r:id="rId2"/>
              </a:rPr>
              <a:t>http</a:t>
            </a:r>
            <a:r>
              <a:rPr lang="en-US" sz="2000" dirty="0">
                <a:hlinkClick r:id="rId2"/>
              </a:rPr>
              <a:t>://research.microsoft.com/en-us/projects/dryadlinq</a:t>
            </a:r>
            <a:r>
              <a:rPr lang="en-US" sz="2000" dirty="0" smtClean="0">
                <a:hlinkClick r:id="rId2"/>
              </a:rPr>
              <a:t>/</a:t>
            </a:r>
            <a:endParaRPr lang="en-US" sz="2000" dirty="0" smtClean="0"/>
          </a:p>
          <a:p>
            <a:pPr marL="285750" indent="-285750">
              <a:buFont typeface="Arial" pitchFamily="34" charset="0"/>
              <a:buChar char="•"/>
            </a:pPr>
            <a:r>
              <a:rPr lang="en-US" sz="2000" dirty="0">
                <a:hlinkClick r:id="rId3"/>
              </a:rPr>
              <a:t>http://research.microsoft.com/en-us/projects/dryad</a:t>
            </a:r>
            <a:r>
              <a:rPr lang="en-US" sz="2000" dirty="0">
                <a:hlinkClick r:id="rId3"/>
              </a:rPr>
              <a:t>/</a:t>
            </a:r>
            <a:endParaRPr lang="en-US" sz="2000" dirty="0"/>
          </a:p>
          <a:p>
            <a:pPr marL="285750" indent="-285750">
              <a:buFont typeface="Arial" pitchFamily="34" charset="0"/>
              <a:buChar char="•"/>
            </a:pPr>
            <a:r>
              <a:rPr lang="en-US" sz="2000" dirty="0" err="1"/>
              <a:t>DryadLINQ</a:t>
            </a:r>
            <a:r>
              <a:rPr lang="en-US" sz="2000" dirty="0"/>
              <a:t>: A System for General-Purpose Distributed </a:t>
            </a:r>
            <a:r>
              <a:rPr lang="en-US" sz="2000" dirty="0" smtClean="0"/>
              <a:t>Data-Parallel Computing </a:t>
            </a:r>
            <a:r>
              <a:rPr lang="en-US" sz="2000" dirty="0"/>
              <a:t>Using a High-Level Language - Yuan Yu, Michael </a:t>
            </a:r>
            <a:r>
              <a:rPr lang="en-US" sz="2000" dirty="0" err="1"/>
              <a:t>Isard</a:t>
            </a:r>
            <a:r>
              <a:rPr lang="en-US" sz="2000" dirty="0"/>
              <a:t>, Dennis </a:t>
            </a:r>
            <a:r>
              <a:rPr lang="en-US" sz="2000" dirty="0" err="1"/>
              <a:t>Fetterly</a:t>
            </a:r>
            <a:r>
              <a:rPr lang="en-US" sz="2000" dirty="0"/>
              <a:t>, </a:t>
            </a:r>
            <a:r>
              <a:rPr lang="en-US" sz="2000" dirty="0" err="1"/>
              <a:t>Mihai</a:t>
            </a:r>
            <a:r>
              <a:rPr lang="en-US" sz="2000" dirty="0"/>
              <a:t> </a:t>
            </a:r>
            <a:r>
              <a:rPr lang="en-US" sz="2000" dirty="0" err="1"/>
              <a:t>Budiu</a:t>
            </a:r>
            <a:r>
              <a:rPr lang="en-US" sz="2000" dirty="0"/>
              <a:t>, </a:t>
            </a:r>
            <a:r>
              <a:rPr lang="en-US" sz="2000" dirty="0" err="1"/>
              <a:t>Úlfar</a:t>
            </a:r>
            <a:r>
              <a:rPr lang="en-US" sz="2000" dirty="0"/>
              <a:t> </a:t>
            </a:r>
            <a:r>
              <a:rPr lang="en-US" sz="2000" dirty="0" err="1"/>
              <a:t>Erlingsson</a:t>
            </a:r>
            <a:r>
              <a:rPr lang="en-US" sz="2000" dirty="0"/>
              <a:t>, </a:t>
            </a:r>
            <a:r>
              <a:rPr lang="en-US" sz="2000" dirty="0" err="1"/>
              <a:t>Pradeep</a:t>
            </a:r>
            <a:r>
              <a:rPr lang="en-US" sz="2000" dirty="0"/>
              <a:t> Kumar </a:t>
            </a:r>
            <a:r>
              <a:rPr lang="en-US" sz="2000" dirty="0" err="1"/>
              <a:t>Gunda</a:t>
            </a:r>
            <a:r>
              <a:rPr lang="en-US" sz="2000" dirty="0"/>
              <a:t>, Jon </a:t>
            </a:r>
            <a:r>
              <a:rPr lang="en-US" sz="2000" dirty="0" err="1"/>
              <a:t>Currey</a:t>
            </a:r>
            <a:endParaRPr lang="en-US" sz="2000" dirty="0"/>
          </a:p>
          <a:p>
            <a:pPr marL="285750" indent="-285750">
              <a:buFont typeface="Arial" pitchFamily="34" charset="0"/>
              <a:buChar char="•"/>
            </a:pPr>
            <a:r>
              <a:rPr lang="en-US" sz="2000" dirty="0"/>
              <a:t>Distributed Aggregation for Data-Parallel Computing: Interfaces and </a:t>
            </a:r>
            <a:r>
              <a:rPr lang="en-US" sz="2000" dirty="0" smtClean="0"/>
              <a:t>Implementations</a:t>
            </a:r>
            <a:r>
              <a:rPr lang="en-US" sz="2000" dirty="0"/>
              <a:t> </a:t>
            </a:r>
            <a:r>
              <a:rPr lang="en-US" sz="2000" dirty="0" smtClean="0"/>
              <a:t> -  </a:t>
            </a:r>
            <a:r>
              <a:rPr lang="en-US" sz="2000" i="1" dirty="0" smtClean="0"/>
              <a:t>Yuan </a:t>
            </a:r>
            <a:r>
              <a:rPr lang="en-US" sz="2000" i="1" dirty="0"/>
              <a:t>Yu, </a:t>
            </a:r>
            <a:r>
              <a:rPr lang="en-US" sz="2000" i="1" dirty="0" err="1"/>
              <a:t>Pradeep</a:t>
            </a:r>
            <a:r>
              <a:rPr lang="en-US" sz="2000" i="1" dirty="0"/>
              <a:t> Kumar </a:t>
            </a:r>
            <a:r>
              <a:rPr lang="en-US" sz="2000" i="1" dirty="0" err="1"/>
              <a:t>Gunda</a:t>
            </a:r>
            <a:r>
              <a:rPr lang="en-US" sz="2000" i="1" dirty="0"/>
              <a:t>, Michael </a:t>
            </a:r>
            <a:r>
              <a:rPr lang="en-US" sz="2000" i="1" dirty="0" err="1" smtClean="0"/>
              <a:t>Isard</a:t>
            </a:r>
            <a:endParaRPr lang="en-US" sz="2000" i="1" dirty="0" smtClean="0"/>
          </a:p>
          <a:p>
            <a:pPr marL="285750" indent="-285750">
              <a:buFont typeface="Arial" pitchFamily="34" charset="0"/>
              <a:buChar char="•"/>
            </a:pPr>
            <a:r>
              <a:rPr lang="en-US" sz="2000" dirty="0"/>
              <a:t>Distributed Data-Parallel Computing Using a High-Level Programming </a:t>
            </a:r>
            <a:r>
              <a:rPr lang="en-US" sz="2000" dirty="0" smtClean="0"/>
              <a:t>Language - </a:t>
            </a:r>
            <a:r>
              <a:rPr lang="en-US" sz="2000" i="1" dirty="0"/>
              <a:t>Michael </a:t>
            </a:r>
            <a:r>
              <a:rPr lang="en-US" sz="2000" i="1" dirty="0" err="1"/>
              <a:t>Isard</a:t>
            </a:r>
            <a:r>
              <a:rPr lang="en-US" sz="2000" i="1" dirty="0"/>
              <a:t>, Yuan </a:t>
            </a:r>
            <a:r>
              <a:rPr lang="en-US" sz="2000" i="1" dirty="0" smtClean="0"/>
              <a:t>Yu</a:t>
            </a:r>
          </a:p>
          <a:p>
            <a:pPr marL="285750" indent="-285750">
              <a:buFont typeface="Arial" pitchFamily="34" charset="0"/>
              <a:buChar char="•"/>
            </a:pPr>
            <a:r>
              <a:rPr lang="en-US" sz="2000" dirty="0"/>
              <a:t>Some sample programs written in </a:t>
            </a:r>
            <a:r>
              <a:rPr lang="en-US" sz="2000" dirty="0" err="1" smtClean="0"/>
              <a:t>DryadLINQ</a:t>
            </a:r>
            <a:r>
              <a:rPr lang="en-US" sz="2000" dirty="0" smtClean="0"/>
              <a:t> - </a:t>
            </a:r>
            <a:r>
              <a:rPr lang="en-US" sz="2000" i="1" dirty="0"/>
              <a:t>Yuan Yu, Michael </a:t>
            </a:r>
            <a:r>
              <a:rPr lang="en-US" sz="2000" i="1" dirty="0" err="1"/>
              <a:t>Isard</a:t>
            </a:r>
            <a:r>
              <a:rPr lang="en-US" sz="2000" i="1" dirty="0"/>
              <a:t>, Dennis </a:t>
            </a:r>
            <a:r>
              <a:rPr lang="en-US" sz="2000" i="1" dirty="0" err="1"/>
              <a:t>Fetterly</a:t>
            </a:r>
            <a:r>
              <a:rPr lang="en-US" sz="2000" i="1" dirty="0"/>
              <a:t>, </a:t>
            </a:r>
            <a:r>
              <a:rPr lang="en-US" sz="2000" i="1" dirty="0" err="1"/>
              <a:t>Mihai</a:t>
            </a:r>
            <a:r>
              <a:rPr lang="en-US" sz="2000" i="1" dirty="0"/>
              <a:t> </a:t>
            </a:r>
            <a:r>
              <a:rPr lang="en-US" sz="2000" i="1" dirty="0" err="1"/>
              <a:t>Budiu</a:t>
            </a:r>
            <a:r>
              <a:rPr lang="en-US" sz="2000" i="1" dirty="0"/>
              <a:t>, </a:t>
            </a:r>
            <a:r>
              <a:rPr lang="en-US" sz="2000" i="1" dirty="0" err="1"/>
              <a:t>Ulfar</a:t>
            </a:r>
            <a:r>
              <a:rPr lang="en-US" sz="2000" i="1" dirty="0"/>
              <a:t> </a:t>
            </a:r>
            <a:r>
              <a:rPr lang="en-US" sz="2000" i="1" dirty="0" err="1"/>
              <a:t>Erlingsson</a:t>
            </a:r>
            <a:r>
              <a:rPr lang="en-US" sz="2000" i="1" dirty="0"/>
              <a:t>, </a:t>
            </a:r>
            <a:r>
              <a:rPr lang="en-US" sz="2000" i="1" dirty="0" err="1"/>
              <a:t>Pradeep</a:t>
            </a:r>
            <a:r>
              <a:rPr lang="en-US" sz="2000" i="1" dirty="0"/>
              <a:t> Kumar </a:t>
            </a:r>
            <a:r>
              <a:rPr lang="en-US" sz="2000" i="1" dirty="0" err="1"/>
              <a:t>Gunda</a:t>
            </a:r>
            <a:r>
              <a:rPr lang="en-US" sz="2000" i="1" dirty="0"/>
              <a:t>, Jon </a:t>
            </a:r>
            <a:r>
              <a:rPr lang="en-US" sz="2000" i="1" dirty="0" err="1"/>
              <a:t>Currey</a:t>
            </a:r>
            <a:r>
              <a:rPr lang="en-US" sz="2000" i="1" dirty="0"/>
              <a:t>, Frank </a:t>
            </a:r>
            <a:r>
              <a:rPr lang="en-US" sz="2000" i="1" dirty="0" err="1"/>
              <a:t>McSherry</a:t>
            </a:r>
            <a:r>
              <a:rPr lang="en-US" sz="2000" i="1" dirty="0"/>
              <a:t>, and </a:t>
            </a:r>
            <a:r>
              <a:rPr lang="en-US" sz="2000" i="1" dirty="0" err="1"/>
              <a:t>Kannan</a:t>
            </a:r>
            <a:r>
              <a:rPr lang="en-US" sz="2000" i="1" dirty="0"/>
              <a:t> </a:t>
            </a:r>
            <a:r>
              <a:rPr lang="en-US" sz="2000" i="1" dirty="0" err="1" smtClean="0"/>
              <a:t>Achan</a:t>
            </a:r>
            <a:endParaRPr lang="en-US" sz="2000" i="1" dirty="0" smtClean="0"/>
          </a:p>
          <a:p>
            <a:pPr marL="285750" indent="-285750">
              <a:buFont typeface="Arial" pitchFamily="34" charset="0"/>
              <a:buChar char="•"/>
            </a:pPr>
            <a:r>
              <a:rPr lang="en-US" sz="2000" dirty="0">
                <a:hlinkClick r:id="rId4"/>
              </a:rPr>
              <a:t>http://blogs.msdn.com/b/dryad/archive/2009/11/24/what-is-dryad.aspx</a:t>
            </a:r>
            <a:endParaRPr lang="en-US" sz="2000" dirty="0"/>
          </a:p>
          <a:p>
            <a:pPr marL="285750" indent="-285750">
              <a:buFont typeface="Arial" pitchFamily="34" charset="0"/>
              <a:buChar char="•"/>
            </a:pPr>
            <a:r>
              <a:rPr lang="en-US" sz="2000" dirty="0">
                <a:hlinkClick r:id="rId5"/>
              </a:rPr>
              <a:t>http://research.microsoft.com/en-us/projects/azure/faq.aspx</a:t>
            </a:r>
            <a:endParaRPr lang="en-US" sz="2000" dirty="0"/>
          </a:p>
          <a:p>
            <a:pPr marL="285750" indent="-285750">
              <a:buFont typeface="Arial" pitchFamily="34" charset="0"/>
              <a:buChar char="•"/>
            </a:pPr>
            <a:r>
              <a:rPr lang="en-US" sz="2000" dirty="0">
                <a:hlinkClick r:id="rId6"/>
              </a:rPr>
              <a:t>http://research.microsoft.com/en-us/news/features/dryad-012611.aspx</a:t>
            </a:r>
            <a:endParaRPr lang="en-US" sz="2000" dirty="0"/>
          </a:p>
          <a:p>
            <a:pPr marL="285750" indent="-285750">
              <a:buFont typeface="Arial" pitchFamily="34" charset="0"/>
              <a:buChar char="•"/>
            </a:pPr>
            <a:endParaRPr lang="bg-BG" sz="2000" dirty="0"/>
          </a:p>
        </p:txBody>
      </p:sp>
    </p:spTree>
    <p:extLst>
      <p:ext uri="{BB962C8B-B14F-4D97-AF65-F5344CB8AC3E}">
        <p14:creationId xmlns:p14="http://schemas.microsoft.com/office/powerpoint/2010/main" val="39529834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08920"/>
            <a:ext cx="8229600" cy="1143000"/>
          </a:xfrm>
        </p:spPr>
        <p:txBody>
          <a:bodyPr>
            <a:normAutofit/>
          </a:bodyPr>
          <a:lstStyle/>
          <a:p>
            <a:r>
              <a:rPr lang="en-US" sz="6000" b="1" dirty="0" smtClean="0">
                <a:ln w="18000">
                  <a:solidFill>
                    <a:schemeClr val="accent2">
                      <a:satMod val="140000"/>
                    </a:schemeClr>
                  </a:solidFill>
                  <a:prstDash val="solid"/>
                  <a:miter lim="800000"/>
                </a:ln>
                <a:noFill/>
                <a:effectLst>
                  <a:outerShdw blurRad="50800" dist="38100" dir="2700000" algn="tl" rotWithShape="0">
                    <a:prstClr val="black">
                      <a:alpha val="40000"/>
                    </a:prstClr>
                  </a:outerShdw>
                </a:effectLst>
              </a:rPr>
              <a:t>Questions?</a:t>
            </a:r>
            <a:endParaRPr lang="bg-BG" sz="6000" b="1" dirty="0">
              <a:ln w="18000">
                <a:solidFill>
                  <a:schemeClr val="accent2">
                    <a:satMod val="140000"/>
                  </a:schemeClr>
                </a:solidFill>
                <a:prstDash val="solid"/>
                <a:miter lim="800000"/>
              </a:ln>
              <a:no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294716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143000"/>
          </a:xfrm>
        </p:spPr>
        <p:txBody>
          <a:bodyPr>
            <a:noAutofit/>
          </a:bodyPr>
          <a:lstStyle/>
          <a:p>
            <a:r>
              <a:rPr lang="en-US" sz="6000" b="1" dirty="0">
                <a:ln w="18000">
                  <a:solidFill>
                    <a:schemeClr val="accent2">
                      <a:satMod val="140000"/>
                    </a:schemeClr>
                  </a:solidFill>
                  <a:prstDash val="solid"/>
                  <a:miter lim="800000"/>
                </a:ln>
                <a:noFill/>
                <a:effectLst>
                  <a:outerShdw blurRad="50800" dist="38100" dir="2700000" algn="tl" rotWithShape="0">
                    <a:prstClr val="black">
                      <a:alpha val="40000"/>
                    </a:prstClr>
                  </a:outerShdw>
                </a:effectLst>
              </a:rPr>
              <a:t>Thank you for your attention!</a:t>
            </a:r>
            <a:endParaRPr lang="bg-BG" sz="6000" b="1" dirty="0">
              <a:ln w="18000">
                <a:solidFill>
                  <a:schemeClr val="accent2">
                    <a:satMod val="140000"/>
                  </a:schemeClr>
                </a:solidFill>
                <a:prstDash val="solid"/>
                <a:miter lim="800000"/>
              </a:ln>
              <a:no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194205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i="1" dirty="0"/>
              <a:t>Current Status</a:t>
            </a:r>
            <a:endParaRPr lang="en-US" b="1" i="1" dirty="0"/>
          </a:p>
        </p:txBody>
      </p:sp>
      <p:sp>
        <p:nvSpPr>
          <p:cNvPr id="3" name="Content Placeholder 2"/>
          <p:cNvSpPr>
            <a:spLocks noGrp="1"/>
          </p:cNvSpPr>
          <p:nvPr>
            <p:ph idx="1"/>
          </p:nvPr>
        </p:nvSpPr>
        <p:spPr>
          <a:xfrm>
            <a:off x="685800" y="1600200"/>
            <a:ext cx="8001000" cy="4648200"/>
          </a:xfrm>
        </p:spPr>
        <p:txBody>
          <a:bodyPr>
            <a:normAutofit fontScale="92500" lnSpcReduction="10000"/>
          </a:bodyPr>
          <a:lstStyle/>
          <a:p>
            <a:pPr>
              <a:spcBef>
                <a:spcPts val="1000"/>
              </a:spcBef>
            </a:pPr>
            <a:r>
              <a:rPr lang="en-US" dirty="0" smtClean="0"/>
              <a:t>Works with any LINQ enabled language</a:t>
            </a:r>
          </a:p>
          <a:p>
            <a:pPr lvl="1">
              <a:spcBef>
                <a:spcPts val="1000"/>
              </a:spcBef>
            </a:pPr>
            <a:r>
              <a:rPr lang="en-US" dirty="0" smtClean="0"/>
              <a:t>C#, VB, F#, </a:t>
            </a:r>
            <a:r>
              <a:rPr lang="en-US" dirty="0" err="1" smtClean="0"/>
              <a:t>IronPython</a:t>
            </a:r>
            <a:r>
              <a:rPr lang="en-US" dirty="0" smtClean="0"/>
              <a:t>, …</a:t>
            </a:r>
          </a:p>
          <a:p>
            <a:pPr>
              <a:spcBef>
                <a:spcPts val="1000"/>
              </a:spcBef>
            </a:pPr>
            <a:r>
              <a:rPr lang="en-US" dirty="0" smtClean="0"/>
              <a:t>Works with multiple storage systems</a:t>
            </a:r>
          </a:p>
          <a:p>
            <a:pPr lvl="1">
              <a:spcBef>
                <a:spcPts val="1000"/>
              </a:spcBef>
            </a:pPr>
            <a:r>
              <a:rPr lang="en-US" dirty="0" smtClean="0"/>
              <a:t>NTFS, SQL, Windows Azure, Cosmos DFS</a:t>
            </a:r>
          </a:p>
          <a:p>
            <a:pPr>
              <a:spcBef>
                <a:spcPts val="1000"/>
              </a:spcBef>
            </a:pPr>
            <a:r>
              <a:rPr lang="en-US" dirty="0" smtClean="0"/>
              <a:t>Released internally within Microsoft</a:t>
            </a:r>
          </a:p>
          <a:p>
            <a:pPr lvl="1">
              <a:spcBef>
                <a:spcPts val="1000"/>
              </a:spcBef>
            </a:pPr>
            <a:r>
              <a:rPr lang="en-US" dirty="0" smtClean="0"/>
              <a:t>Used on a variety of applications </a:t>
            </a:r>
          </a:p>
          <a:p>
            <a:pPr>
              <a:spcBef>
                <a:spcPts val="1000"/>
              </a:spcBef>
            </a:pPr>
            <a:r>
              <a:rPr lang="en-US" dirty="0" smtClean="0"/>
              <a:t>External academic release announced at PDC</a:t>
            </a:r>
          </a:p>
          <a:p>
            <a:pPr lvl="1">
              <a:spcBef>
                <a:spcPts val="1000"/>
              </a:spcBef>
            </a:pPr>
            <a:r>
              <a:rPr lang="en-US" dirty="0" smtClean="0"/>
              <a:t>DryadLINQ in source, Dryad in binary</a:t>
            </a:r>
          </a:p>
          <a:p>
            <a:pPr lvl="1">
              <a:spcBef>
                <a:spcPts val="1000"/>
              </a:spcBef>
            </a:pPr>
            <a:r>
              <a:rPr lang="en-US" dirty="0" smtClean="0"/>
              <a:t>UW, UCSD, Indiana, ETH, Cambridge, …</a:t>
            </a:r>
            <a:endParaRPr lang="en-US" dirty="0"/>
          </a:p>
          <a:p>
            <a:pPr>
              <a:spcBef>
                <a:spcPts val="1000"/>
              </a:spcBef>
            </a:pPr>
            <a:endParaRPr lang="en-US" dirty="0" smtClean="0"/>
          </a:p>
        </p:txBody>
      </p:sp>
    </p:spTree>
    <p:extLst>
      <p:ext uri="{BB962C8B-B14F-4D97-AF65-F5344CB8AC3E}">
        <p14:creationId xmlns:p14="http://schemas.microsoft.com/office/powerpoint/2010/main" val="823756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Dryad Definition</a:t>
            </a:r>
            <a:endParaRPr lang="bg-BG" b="1" i="1" dirty="0"/>
          </a:p>
        </p:txBody>
      </p:sp>
      <p:sp>
        <p:nvSpPr>
          <p:cNvPr id="3" name="Content Placeholder 2"/>
          <p:cNvSpPr>
            <a:spLocks noGrp="1"/>
          </p:cNvSpPr>
          <p:nvPr>
            <p:ph idx="1"/>
          </p:nvPr>
        </p:nvSpPr>
        <p:spPr/>
        <p:txBody>
          <a:bodyPr/>
          <a:lstStyle/>
          <a:p>
            <a:r>
              <a:rPr lang="en-US" dirty="0"/>
              <a:t>Dryad is an infrastructure which allows a programmer to use the resources of a computer cluster or a data center for running data-parallel programs. A Dryad programmer can use thousands of machines, each of them with multiple processors or cores, without knowing anything about concurrent programming.</a:t>
            </a:r>
            <a:endParaRPr lang="bg-BG" dirty="0"/>
          </a:p>
        </p:txBody>
      </p:sp>
    </p:spTree>
    <p:extLst>
      <p:ext uri="{BB962C8B-B14F-4D97-AF65-F5344CB8AC3E}">
        <p14:creationId xmlns:p14="http://schemas.microsoft.com/office/powerpoint/2010/main" val="260388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i="1" dirty="0"/>
              <a:t>The Structure of Dryad Jobs</a:t>
            </a:r>
            <a:r>
              <a:rPr lang="en-US" dirty="0"/>
              <a:t/>
            </a:r>
            <a:br>
              <a:rPr lang="en-US" dirty="0"/>
            </a:br>
            <a:endParaRPr lang="bg-BG" dirty="0"/>
          </a:p>
        </p:txBody>
      </p:sp>
      <p:sp>
        <p:nvSpPr>
          <p:cNvPr id="3" name="Content Placeholder 2"/>
          <p:cNvSpPr>
            <a:spLocks noGrp="1"/>
          </p:cNvSpPr>
          <p:nvPr>
            <p:ph idx="1"/>
          </p:nvPr>
        </p:nvSpPr>
        <p:spPr/>
        <p:txBody>
          <a:bodyPr/>
          <a:lstStyle/>
          <a:p>
            <a:endParaRPr lang="bg-BG"/>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8" y="1412776"/>
            <a:ext cx="7890342" cy="475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6267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Dryad services</a:t>
            </a:r>
            <a:endParaRPr lang="bg-BG" b="1" i="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•An </a:t>
            </a:r>
            <a:r>
              <a:rPr lang="en-US" dirty="0"/>
              <a:t>API to create distributed applications (jobs), by specifying which processes have to be executed and communication channels linking them.</a:t>
            </a:r>
          </a:p>
          <a:p>
            <a:pPr marL="0" indent="0">
              <a:buNone/>
            </a:pPr>
            <a:r>
              <a:rPr lang="en-US" dirty="0" smtClean="0"/>
              <a:t>•Scheduling </a:t>
            </a:r>
            <a:r>
              <a:rPr lang="en-US" dirty="0"/>
              <a:t>of the processes on the cluster machines.</a:t>
            </a:r>
          </a:p>
          <a:p>
            <a:pPr marL="0" indent="0">
              <a:buNone/>
            </a:pPr>
            <a:r>
              <a:rPr lang="en-US" dirty="0" smtClean="0"/>
              <a:t>•Fault-tolerance </a:t>
            </a:r>
            <a:r>
              <a:rPr lang="en-US" dirty="0"/>
              <a:t>through re-execution of processes after transient failures.</a:t>
            </a:r>
          </a:p>
          <a:p>
            <a:pPr marL="0" indent="0">
              <a:buNone/>
            </a:pPr>
            <a:r>
              <a:rPr lang="en-US" dirty="0" smtClean="0"/>
              <a:t>•Monitoring </a:t>
            </a:r>
            <a:r>
              <a:rPr lang="en-US" dirty="0"/>
              <a:t>of the computation and statistics collection.</a:t>
            </a:r>
          </a:p>
          <a:p>
            <a:pPr marL="0" indent="0">
              <a:buNone/>
            </a:pPr>
            <a:r>
              <a:rPr lang="en-US" dirty="0" smtClean="0"/>
              <a:t>•Job </a:t>
            </a:r>
            <a:r>
              <a:rPr lang="en-US" dirty="0"/>
              <a:t>visualization.</a:t>
            </a:r>
          </a:p>
          <a:p>
            <a:pPr marL="0" indent="0">
              <a:buNone/>
            </a:pPr>
            <a:r>
              <a:rPr lang="en-US" dirty="0" smtClean="0"/>
              <a:t>•An </a:t>
            </a:r>
            <a:r>
              <a:rPr lang="en-US" dirty="0"/>
              <a:t>API for run-time resource management policies.</a:t>
            </a:r>
          </a:p>
          <a:p>
            <a:pPr marL="0" indent="0">
              <a:buNone/>
            </a:pPr>
            <a:r>
              <a:rPr lang="en-US" dirty="0" smtClean="0"/>
              <a:t>•Support </a:t>
            </a:r>
            <a:r>
              <a:rPr lang="en-US" dirty="0"/>
              <a:t>for efficient bulk data transfer between processes.</a:t>
            </a:r>
          </a:p>
        </p:txBody>
      </p:sp>
    </p:spTree>
    <p:extLst>
      <p:ext uri="{BB962C8B-B14F-4D97-AF65-F5344CB8AC3E}">
        <p14:creationId xmlns:p14="http://schemas.microsoft.com/office/powerpoint/2010/main" val="541164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2133600" y="1941731"/>
            <a:ext cx="1143000" cy="685800"/>
          </a:xfrm>
          <a:prstGeom prst="rect">
            <a:avLst/>
          </a:prstGeom>
          <a:solidFill>
            <a:schemeClr val="accent6">
              <a:lumMod val="20000"/>
              <a:lumOff val="80000"/>
            </a:schemeClr>
          </a:solidFill>
          <a:ln>
            <a:solidFill>
              <a:schemeClr val="accent6">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Image</a:t>
            </a:r>
          </a:p>
          <a:p>
            <a:pPr algn="ctr"/>
            <a:r>
              <a:rPr lang="en-US" dirty="0" smtClean="0">
                <a:solidFill>
                  <a:schemeClr val="tx1"/>
                </a:solidFill>
              </a:rPr>
              <a:t>Processing</a:t>
            </a:r>
            <a:endParaRPr lang="en-US" dirty="0">
              <a:solidFill>
                <a:schemeClr val="tx1"/>
              </a:solidFill>
            </a:endParaRPr>
          </a:p>
        </p:txBody>
      </p:sp>
      <p:sp>
        <p:nvSpPr>
          <p:cNvPr id="41" name="Rectangle 40"/>
          <p:cNvSpPr/>
          <p:nvPr/>
        </p:nvSpPr>
        <p:spPr>
          <a:xfrm>
            <a:off x="6629400" y="4227731"/>
            <a:ext cx="1676400" cy="381000"/>
          </a:xfrm>
          <a:prstGeom prst="rect">
            <a:avLst/>
          </a:prstGeom>
          <a:solidFill>
            <a:schemeClr val="accent6">
              <a:lumMod val="20000"/>
              <a:lumOff val="80000"/>
            </a:schemeClr>
          </a:solidFill>
          <a:ln>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Cosmos DFS</a:t>
            </a:r>
            <a:endParaRPr lang="en-US" dirty="0">
              <a:solidFill>
                <a:schemeClr val="tx1"/>
              </a:solidFill>
            </a:endParaRPr>
          </a:p>
        </p:txBody>
      </p:sp>
      <p:sp>
        <p:nvSpPr>
          <p:cNvPr id="40" name="Rectangle 39"/>
          <p:cNvSpPr/>
          <p:nvPr/>
        </p:nvSpPr>
        <p:spPr>
          <a:xfrm>
            <a:off x="2819400" y="4227731"/>
            <a:ext cx="1676400" cy="381000"/>
          </a:xfrm>
          <a:prstGeom prst="rect">
            <a:avLst/>
          </a:prstGeom>
          <a:solidFill>
            <a:schemeClr val="accent6">
              <a:lumMod val="20000"/>
              <a:lumOff val="80000"/>
            </a:schemeClr>
          </a:solidFill>
          <a:ln>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SQL Servers</a:t>
            </a:r>
            <a:endParaRPr lang="en-US" dirty="0">
              <a:solidFill>
                <a:schemeClr val="tx1"/>
              </a:solidFill>
            </a:endParaRPr>
          </a:p>
        </p:txBody>
      </p:sp>
      <p:sp>
        <p:nvSpPr>
          <p:cNvPr id="2" name="Title 1"/>
          <p:cNvSpPr>
            <a:spLocks noGrp="1"/>
          </p:cNvSpPr>
          <p:nvPr>
            <p:ph type="title"/>
          </p:nvPr>
        </p:nvSpPr>
        <p:spPr>
          <a:xfrm>
            <a:off x="457200" y="228600"/>
            <a:ext cx="8229600" cy="1143000"/>
          </a:xfrm>
        </p:spPr>
        <p:txBody>
          <a:bodyPr>
            <a:normAutofit/>
          </a:bodyPr>
          <a:lstStyle/>
          <a:p>
            <a:r>
              <a:rPr lang="en-US" b="1" i="1" dirty="0"/>
              <a:t>Software Stack</a:t>
            </a:r>
            <a:endParaRPr lang="en-US" b="1" i="1" dirty="0"/>
          </a:p>
        </p:txBody>
      </p:sp>
      <p:sp>
        <p:nvSpPr>
          <p:cNvPr id="27" name="Slide Number Placeholder 26"/>
          <p:cNvSpPr>
            <a:spLocks noGrp="1"/>
          </p:cNvSpPr>
          <p:nvPr>
            <p:ph type="sldNum" sz="quarter" idx="12"/>
          </p:nvPr>
        </p:nvSpPr>
        <p:spPr/>
        <p:txBody>
          <a:bodyPr/>
          <a:lstStyle/>
          <a:p>
            <a:fld id="{FC7F914F-062F-453F-B34B-BB004E9935E0}" type="slidenum">
              <a:rPr lang="en-US" smtClean="0"/>
              <a:pPr/>
              <a:t>8</a:t>
            </a:fld>
            <a:endParaRPr lang="en-US"/>
          </a:p>
        </p:txBody>
      </p:sp>
      <p:sp>
        <p:nvSpPr>
          <p:cNvPr id="4" name="Rectangle 3"/>
          <p:cNvSpPr/>
          <p:nvPr/>
        </p:nvSpPr>
        <p:spPr>
          <a:xfrm>
            <a:off x="914400" y="5294531"/>
            <a:ext cx="1600200" cy="685800"/>
          </a:xfrm>
          <a:prstGeom prst="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Windows Server</a:t>
            </a:r>
            <a:endParaRPr lang="en-US" dirty="0">
              <a:solidFill>
                <a:schemeClr val="tx1"/>
              </a:solidFill>
            </a:endParaRPr>
          </a:p>
        </p:txBody>
      </p:sp>
      <p:sp>
        <p:nvSpPr>
          <p:cNvPr id="5" name="Rectangle 4"/>
          <p:cNvSpPr/>
          <p:nvPr/>
        </p:nvSpPr>
        <p:spPr>
          <a:xfrm>
            <a:off x="914400" y="4761131"/>
            <a:ext cx="7391400" cy="381000"/>
          </a:xfrm>
          <a:prstGeom prst="rect">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Cluster Services</a:t>
            </a:r>
            <a:endParaRPr lang="en-US" dirty="0">
              <a:solidFill>
                <a:schemeClr val="tx1"/>
              </a:solidFill>
            </a:endParaRPr>
          </a:p>
        </p:txBody>
      </p:sp>
      <p:sp>
        <p:nvSpPr>
          <p:cNvPr id="6" name="Rectangle 5"/>
          <p:cNvSpPr/>
          <p:nvPr/>
        </p:nvSpPr>
        <p:spPr>
          <a:xfrm>
            <a:off x="4724400" y="4227731"/>
            <a:ext cx="1676400" cy="381000"/>
          </a:xfrm>
          <a:prstGeom prst="rect">
            <a:avLst/>
          </a:prstGeom>
          <a:solidFill>
            <a:schemeClr val="accent6">
              <a:lumMod val="20000"/>
              <a:lumOff val="80000"/>
            </a:schemeClr>
          </a:solidFill>
          <a:ln>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Azure Platform</a:t>
            </a:r>
            <a:endParaRPr lang="en-US" dirty="0">
              <a:solidFill>
                <a:schemeClr val="tx1"/>
              </a:solidFill>
            </a:endParaRPr>
          </a:p>
        </p:txBody>
      </p:sp>
      <p:sp>
        <p:nvSpPr>
          <p:cNvPr id="7" name="Rectangle 6"/>
          <p:cNvSpPr/>
          <p:nvPr/>
        </p:nvSpPr>
        <p:spPr>
          <a:xfrm>
            <a:off x="914400" y="3694331"/>
            <a:ext cx="7391400" cy="381000"/>
          </a:xfrm>
          <a:prstGeom prst="rect">
            <a:avLst/>
          </a:prstGeom>
          <a:solidFill>
            <a:srgbClr val="FFC000"/>
          </a:solid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Dryad</a:t>
            </a:r>
            <a:endParaRPr lang="en-US" dirty="0">
              <a:solidFill>
                <a:schemeClr val="tx1"/>
              </a:solidFill>
            </a:endParaRPr>
          </a:p>
        </p:txBody>
      </p:sp>
      <p:sp>
        <p:nvSpPr>
          <p:cNvPr id="10" name="Rectangle 9"/>
          <p:cNvSpPr/>
          <p:nvPr/>
        </p:nvSpPr>
        <p:spPr>
          <a:xfrm>
            <a:off x="914400" y="3160931"/>
            <a:ext cx="5181600" cy="381000"/>
          </a:xfrm>
          <a:prstGeom prst="rect">
            <a:avLst/>
          </a:prstGeom>
          <a:solidFill>
            <a:srgbClr val="C00000"/>
          </a:solidFill>
          <a:ln>
            <a:solidFill>
              <a:srgbClr val="FF99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DryadLINQ</a:t>
            </a:r>
            <a:endParaRPr lang="en-US" dirty="0">
              <a:solidFill>
                <a:schemeClr val="bg1"/>
              </a:solidFill>
            </a:endParaRPr>
          </a:p>
        </p:txBody>
      </p:sp>
      <p:sp>
        <p:nvSpPr>
          <p:cNvPr id="14" name="Rectangle 13"/>
          <p:cNvSpPr/>
          <p:nvPr/>
        </p:nvSpPr>
        <p:spPr>
          <a:xfrm>
            <a:off x="2819400" y="5294531"/>
            <a:ext cx="1600200" cy="685800"/>
          </a:xfrm>
          <a:prstGeom prst="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Windows Server</a:t>
            </a:r>
            <a:endParaRPr lang="en-US" dirty="0">
              <a:solidFill>
                <a:schemeClr val="tx1"/>
              </a:solidFill>
            </a:endParaRPr>
          </a:p>
        </p:txBody>
      </p:sp>
      <p:sp>
        <p:nvSpPr>
          <p:cNvPr id="15" name="Rectangle 14"/>
          <p:cNvSpPr/>
          <p:nvPr/>
        </p:nvSpPr>
        <p:spPr>
          <a:xfrm>
            <a:off x="4724400" y="5294531"/>
            <a:ext cx="1600200" cy="685800"/>
          </a:xfrm>
          <a:prstGeom prst="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Windows Server</a:t>
            </a:r>
            <a:endParaRPr lang="en-US" dirty="0">
              <a:solidFill>
                <a:schemeClr val="tx1"/>
              </a:solidFill>
            </a:endParaRPr>
          </a:p>
        </p:txBody>
      </p:sp>
      <p:sp>
        <p:nvSpPr>
          <p:cNvPr id="16" name="Rectangle 15"/>
          <p:cNvSpPr/>
          <p:nvPr/>
        </p:nvSpPr>
        <p:spPr>
          <a:xfrm>
            <a:off x="6705600" y="5294531"/>
            <a:ext cx="1600200" cy="685800"/>
          </a:xfrm>
          <a:prstGeom prst="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Windows Server</a:t>
            </a:r>
            <a:endParaRPr lang="en-US" dirty="0">
              <a:solidFill>
                <a:schemeClr val="tx1"/>
              </a:solidFill>
            </a:endParaRPr>
          </a:p>
        </p:txBody>
      </p:sp>
      <p:sp>
        <p:nvSpPr>
          <p:cNvPr id="17" name="Rectangle 16"/>
          <p:cNvSpPr/>
          <p:nvPr/>
        </p:nvSpPr>
        <p:spPr>
          <a:xfrm>
            <a:off x="6248400" y="3160931"/>
            <a:ext cx="2057400" cy="381000"/>
          </a:xfrm>
          <a:prstGeom prst="rect">
            <a:avLst/>
          </a:prstGeom>
          <a:solidFill>
            <a:schemeClr val="accent4">
              <a:lumMod val="20000"/>
              <a:lumOff val="80000"/>
            </a:schemeClr>
          </a:solidFill>
          <a:ln>
            <a:solidFill>
              <a:schemeClr val="accent4">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Other Languages</a:t>
            </a:r>
            <a:endParaRPr lang="en-US" dirty="0">
              <a:solidFill>
                <a:schemeClr val="tx1"/>
              </a:solidFill>
            </a:endParaRPr>
          </a:p>
        </p:txBody>
      </p:sp>
      <p:sp>
        <p:nvSpPr>
          <p:cNvPr id="18" name="Rectangle 17"/>
          <p:cNvSpPr/>
          <p:nvPr/>
        </p:nvSpPr>
        <p:spPr>
          <a:xfrm>
            <a:off x="914400" y="4227731"/>
            <a:ext cx="1676400" cy="381000"/>
          </a:xfrm>
          <a:prstGeom prst="rect">
            <a:avLst/>
          </a:prstGeom>
          <a:solidFill>
            <a:schemeClr val="accent6">
              <a:lumMod val="20000"/>
              <a:lumOff val="80000"/>
            </a:schemeClr>
          </a:solidFill>
          <a:ln>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CIFS/NTFS</a:t>
            </a:r>
            <a:endParaRPr lang="en-US" dirty="0">
              <a:solidFill>
                <a:schemeClr val="tx1"/>
              </a:solidFill>
            </a:endParaRPr>
          </a:p>
        </p:txBody>
      </p:sp>
      <p:sp>
        <p:nvSpPr>
          <p:cNvPr id="25" name="Rectangle 24"/>
          <p:cNvSpPr/>
          <p:nvPr/>
        </p:nvSpPr>
        <p:spPr>
          <a:xfrm>
            <a:off x="914400" y="1941731"/>
            <a:ext cx="1143000" cy="685800"/>
          </a:xfrm>
          <a:prstGeom prst="rect">
            <a:avLst/>
          </a:prstGeom>
          <a:solidFill>
            <a:schemeClr val="accent6">
              <a:lumMod val="20000"/>
              <a:lumOff val="80000"/>
            </a:schemeClr>
          </a:solidFill>
          <a:ln>
            <a:solidFill>
              <a:schemeClr val="accent6">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Machine</a:t>
            </a:r>
            <a:br>
              <a:rPr lang="en-US" dirty="0" smtClean="0">
                <a:solidFill>
                  <a:schemeClr val="tx1"/>
                </a:solidFill>
              </a:rPr>
            </a:br>
            <a:r>
              <a:rPr lang="en-US" dirty="0" smtClean="0">
                <a:solidFill>
                  <a:schemeClr val="tx1"/>
                </a:solidFill>
              </a:rPr>
              <a:t>Learning</a:t>
            </a:r>
            <a:endParaRPr lang="en-US" dirty="0">
              <a:solidFill>
                <a:schemeClr val="tx1"/>
              </a:solidFill>
            </a:endParaRPr>
          </a:p>
        </p:txBody>
      </p:sp>
      <p:sp>
        <p:nvSpPr>
          <p:cNvPr id="37" name="Rectangle 36"/>
          <p:cNvSpPr/>
          <p:nvPr/>
        </p:nvSpPr>
        <p:spPr>
          <a:xfrm>
            <a:off x="3343275" y="1941731"/>
            <a:ext cx="1143000" cy="685800"/>
          </a:xfrm>
          <a:prstGeom prst="rect">
            <a:avLst/>
          </a:prstGeom>
          <a:solidFill>
            <a:schemeClr val="accent6">
              <a:lumMod val="20000"/>
              <a:lumOff val="80000"/>
            </a:schemeClr>
          </a:solidFill>
          <a:ln>
            <a:solidFill>
              <a:schemeClr val="accent6">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Graph</a:t>
            </a:r>
          </a:p>
          <a:p>
            <a:pPr algn="ctr"/>
            <a:r>
              <a:rPr lang="en-US" dirty="0" smtClean="0">
                <a:solidFill>
                  <a:schemeClr val="tx1"/>
                </a:solidFill>
              </a:rPr>
              <a:t>Analysis</a:t>
            </a:r>
            <a:endParaRPr lang="en-US" dirty="0">
              <a:solidFill>
                <a:schemeClr val="tx1"/>
              </a:solidFill>
            </a:endParaRPr>
          </a:p>
        </p:txBody>
      </p:sp>
      <p:sp>
        <p:nvSpPr>
          <p:cNvPr id="38" name="Rectangle 37"/>
          <p:cNvSpPr/>
          <p:nvPr/>
        </p:nvSpPr>
        <p:spPr>
          <a:xfrm>
            <a:off x="4953000" y="1941731"/>
            <a:ext cx="1143000" cy="685800"/>
          </a:xfrm>
          <a:prstGeom prst="rect">
            <a:avLst/>
          </a:prstGeom>
          <a:solidFill>
            <a:schemeClr val="accent6">
              <a:lumMod val="20000"/>
              <a:lumOff val="80000"/>
            </a:schemeClr>
          </a:solidFill>
          <a:ln>
            <a:solidFill>
              <a:schemeClr val="accent6">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Data</a:t>
            </a:r>
            <a:br>
              <a:rPr lang="en-US" dirty="0" smtClean="0">
                <a:solidFill>
                  <a:schemeClr val="tx1"/>
                </a:solidFill>
              </a:rPr>
            </a:br>
            <a:r>
              <a:rPr lang="en-US" dirty="0" smtClean="0">
                <a:solidFill>
                  <a:schemeClr val="tx1"/>
                </a:solidFill>
              </a:rPr>
              <a:t>Mining</a:t>
            </a:r>
            <a:endParaRPr lang="en-US" dirty="0">
              <a:solidFill>
                <a:schemeClr val="tx1"/>
              </a:solidFill>
            </a:endParaRPr>
          </a:p>
        </p:txBody>
      </p:sp>
      <p:sp>
        <p:nvSpPr>
          <p:cNvPr id="33" name="Rectangle 32"/>
          <p:cNvSpPr/>
          <p:nvPr/>
        </p:nvSpPr>
        <p:spPr>
          <a:xfrm>
            <a:off x="914400" y="2627531"/>
            <a:ext cx="5181600" cy="381000"/>
          </a:xfrm>
          <a:prstGeom prst="rect">
            <a:avLst/>
          </a:prstGeom>
          <a:solidFill>
            <a:schemeClr val="accent1">
              <a:lumMod val="20000"/>
              <a:lumOff val="80000"/>
            </a:schemeClr>
          </a:solidFill>
          <a:ln>
            <a:solidFill>
              <a:schemeClr val="accent4">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Applications</a:t>
            </a:r>
            <a:endParaRPr lang="en-US" dirty="0">
              <a:solidFill>
                <a:schemeClr val="tx1"/>
              </a:solidFill>
            </a:endParaRPr>
          </a:p>
        </p:txBody>
      </p:sp>
      <p:sp>
        <p:nvSpPr>
          <p:cNvPr id="35" name="TextBox 34"/>
          <p:cNvSpPr txBox="1"/>
          <p:nvPr/>
        </p:nvSpPr>
        <p:spPr>
          <a:xfrm>
            <a:off x="4486275" y="1828800"/>
            <a:ext cx="503664" cy="646331"/>
          </a:xfrm>
          <a:prstGeom prst="rect">
            <a:avLst/>
          </a:prstGeom>
          <a:noFill/>
        </p:spPr>
        <p:txBody>
          <a:bodyPr wrap="none" rtlCol="0">
            <a:spAutoFit/>
          </a:bodyPr>
          <a:lstStyle/>
          <a:p>
            <a:r>
              <a:rPr lang="en-US" sz="3600" dirty="0" smtClean="0"/>
              <a:t>…</a:t>
            </a:r>
            <a:endParaRPr lang="en-US" sz="3600" dirty="0"/>
          </a:p>
        </p:txBody>
      </p:sp>
      <p:sp>
        <p:nvSpPr>
          <p:cNvPr id="22" name="Rectangle 21"/>
          <p:cNvSpPr/>
          <p:nvPr/>
        </p:nvSpPr>
        <p:spPr>
          <a:xfrm>
            <a:off x="6248400" y="2628900"/>
            <a:ext cx="2057400" cy="381000"/>
          </a:xfrm>
          <a:prstGeom prst="rect">
            <a:avLst/>
          </a:prstGeom>
          <a:solidFill>
            <a:schemeClr val="accent4">
              <a:lumMod val="20000"/>
              <a:lumOff val="80000"/>
            </a:schemeClr>
          </a:solidFill>
          <a:ln>
            <a:solidFill>
              <a:schemeClr val="accent4">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Other Applications</a:t>
            </a:r>
            <a:endParaRPr lang="en-US" dirty="0">
              <a:solidFill>
                <a:schemeClr val="tx1"/>
              </a:solidFill>
            </a:endParaRPr>
          </a:p>
        </p:txBody>
      </p:sp>
    </p:spTree>
    <p:extLst>
      <p:ext uri="{BB962C8B-B14F-4D97-AF65-F5344CB8AC3E}">
        <p14:creationId xmlns:p14="http://schemas.microsoft.com/office/powerpoint/2010/main" val="312335735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Dryad System Architecture</a:t>
            </a:r>
            <a:endParaRPr lang="en-US" b="1" i="1" dirty="0"/>
          </a:p>
        </p:txBody>
      </p:sp>
      <p:sp>
        <p:nvSpPr>
          <p:cNvPr id="77" name="Slide Number Placeholder 76"/>
          <p:cNvSpPr>
            <a:spLocks noGrp="1"/>
          </p:cNvSpPr>
          <p:nvPr>
            <p:ph type="sldNum" sz="quarter" idx="12"/>
          </p:nvPr>
        </p:nvSpPr>
        <p:spPr/>
        <p:txBody>
          <a:bodyPr/>
          <a:lstStyle/>
          <a:p>
            <a:fld id="{FC7F914F-062F-453F-B34B-BB004E9935E0}" type="slidenum">
              <a:rPr lang="en-US" smtClean="0"/>
              <a:pPr/>
              <a:t>9</a:t>
            </a:fld>
            <a:endParaRPr lang="en-US"/>
          </a:p>
        </p:txBody>
      </p:sp>
      <p:grpSp>
        <p:nvGrpSpPr>
          <p:cNvPr id="3" name="Group 80"/>
          <p:cNvGrpSpPr/>
          <p:nvPr/>
        </p:nvGrpSpPr>
        <p:grpSpPr>
          <a:xfrm>
            <a:off x="606640" y="1676400"/>
            <a:ext cx="7851560" cy="4561820"/>
            <a:chOff x="606640" y="1676400"/>
            <a:chExt cx="7851560" cy="4561820"/>
          </a:xfrm>
        </p:grpSpPr>
        <p:pic>
          <p:nvPicPr>
            <p:cNvPr id="71" name="Picture 2" descr="C:\Program Files\Microsoft Resource DVD Artwork\DVD_ART\Artwork_Imagery\HARDWARE_IMAGERY\Illustration - Misc Hardware\XML Icons\Server.png"/>
            <p:cNvPicPr>
              <a:picLocks noChangeAspect="1" noChangeArrowheads="1"/>
            </p:cNvPicPr>
            <p:nvPr/>
          </p:nvPicPr>
          <p:blipFill>
            <a:blip r:embed="rId3" cstate="print"/>
            <a:srcRect/>
            <a:stretch>
              <a:fillRect/>
            </a:stretch>
          </p:blipFill>
          <p:spPr bwMode="auto">
            <a:xfrm>
              <a:off x="3276600" y="4694374"/>
              <a:ext cx="691911" cy="1020626"/>
            </a:xfrm>
            <a:prstGeom prst="rect">
              <a:avLst/>
            </a:prstGeom>
            <a:noFill/>
          </p:spPr>
        </p:pic>
        <p:pic>
          <p:nvPicPr>
            <p:cNvPr id="73" name="Picture 2" descr="C:\Program Files\Microsoft Resource DVD Artwork\DVD_ART\Artwork_Imagery\HARDWARE_IMAGERY\Illustration - Misc Hardware\XML Icons\Server.png"/>
            <p:cNvPicPr>
              <a:picLocks noChangeAspect="1" noChangeArrowheads="1"/>
            </p:cNvPicPr>
            <p:nvPr/>
          </p:nvPicPr>
          <p:blipFill>
            <a:blip r:embed="rId3" cstate="print"/>
            <a:srcRect/>
            <a:stretch>
              <a:fillRect/>
            </a:stretch>
          </p:blipFill>
          <p:spPr bwMode="auto">
            <a:xfrm>
              <a:off x="4572000" y="4694374"/>
              <a:ext cx="691911" cy="1020626"/>
            </a:xfrm>
            <a:prstGeom prst="rect">
              <a:avLst/>
            </a:prstGeom>
            <a:noFill/>
          </p:spPr>
        </p:pic>
        <p:pic>
          <p:nvPicPr>
            <p:cNvPr id="74" name="Picture 2" descr="C:\Program Files\Microsoft Resource DVD Artwork\DVD_ART\Artwork_Imagery\HARDWARE_IMAGERY\Illustration - Misc Hardware\XML Icons\Server.png"/>
            <p:cNvPicPr>
              <a:picLocks noChangeAspect="1" noChangeArrowheads="1"/>
            </p:cNvPicPr>
            <p:nvPr/>
          </p:nvPicPr>
          <p:blipFill>
            <a:blip r:embed="rId3" cstate="print"/>
            <a:srcRect/>
            <a:stretch>
              <a:fillRect/>
            </a:stretch>
          </p:blipFill>
          <p:spPr bwMode="auto">
            <a:xfrm>
              <a:off x="5715000" y="4694374"/>
              <a:ext cx="691911" cy="1020626"/>
            </a:xfrm>
            <a:prstGeom prst="rect">
              <a:avLst/>
            </a:prstGeom>
            <a:noFill/>
          </p:spPr>
        </p:pic>
        <p:pic>
          <p:nvPicPr>
            <p:cNvPr id="78" name="Picture 2" descr="C:\Program Files\Microsoft Resource DVD Artwork\DVD_ART\Artwork_Imagery\HARDWARE_IMAGERY\Illustration - Misc Hardware\XML Icons\Server.png"/>
            <p:cNvPicPr>
              <a:picLocks noChangeAspect="1" noChangeArrowheads="1"/>
            </p:cNvPicPr>
            <p:nvPr/>
          </p:nvPicPr>
          <p:blipFill>
            <a:blip r:embed="rId3" cstate="print"/>
            <a:srcRect/>
            <a:stretch>
              <a:fillRect/>
            </a:stretch>
          </p:blipFill>
          <p:spPr bwMode="auto">
            <a:xfrm>
              <a:off x="6858000" y="4694374"/>
              <a:ext cx="691911" cy="1020626"/>
            </a:xfrm>
            <a:prstGeom prst="rect">
              <a:avLst/>
            </a:prstGeom>
            <a:noFill/>
          </p:spPr>
        </p:pic>
        <p:sp>
          <p:nvSpPr>
            <p:cNvPr id="75" name="Freeform 74"/>
            <p:cNvSpPr/>
            <p:nvPr/>
          </p:nvSpPr>
          <p:spPr>
            <a:xfrm>
              <a:off x="606640" y="3151573"/>
              <a:ext cx="7459463" cy="997505"/>
            </a:xfrm>
            <a:custGeom>
              <a:avLst/>
              <a:gdLst>
                <a:gd name="connsiteX0" fmla="*/ 538579 w 7739849"/>
                <a:gd name="connsiteY0" fmla="*/ 328474 h 985421"/>
                <a:gd name="connsiteX1" fmla="*/ 645111 w 7739849"/>
                <a:gd name="connsiteY1" fmla="*/ 168676 h 985421"/>
                <a:gd name="connsiteX2" fmla="*/ 2074416 w 7739849"/>
                <a:gd name="connsiteY2" fmla="*/ 168676 h 985421"/>
                <a:gd name="connsiteX3" fmla="*/ 4071892 w 7739849"/>
                <a:gd name="connsiteY3" fmla="*/ 239697 h 985421"/>
                <a:gd name="connsiteX4" fmla="*/ 7187954 w 7739849"/>
                <a:gd name="connsiteY4" fmla="*/ 62144 h 985421"/>
                <a:gd name="connsiteX5" fmla="*/ 7383263 w 7739849"/>
                <a:gd name="connsiteY5" fmla="*/ 612559 h 985421"/>
                <a:gd name="connsiteX6" fmla="*/ 6051612 w 7739849"/>
                <a:gd name="connsiteY6" fmla="*/ 941033 h 985421"/>
                <a:gd name="connsiteX7" fmla="*/ 3876583 w 7739849"/>
                <a:gd name="connsiteY7" fmla="*/ 878889 h 985421"/>
                <a:gd name="connsiteX8" fmla="*/ 538579 w 7739849"/>
                <a:gd name="connsiteY8" fmla="*/ 328474 h 985421"/>
                <a:gd name="connsiteX0" fmla="*/ 538579 w 7739849"/>
                <a:gd name="connsiteY0" fmla="*/ 328474 h 960021"/>
                <a:gd name="connsiteX1" fmla="*/ 645111 w 7739849"/>
                <a:gd name="connsiteY1" fmla="*/ 168676 h 960021"/>
                <a:gd name="connsiteX2" fmla="*/ 2074416 w 7739849"/>
                <a:gd name="connsiteY2" fmla="*/ 168676 h 960021"/>
                <a:gd name="connsiteX3" fmla="*/ 4071892 w 7739849"/>
                <a:gd name="connsiteY3" fmla="*/ 239697 h 960021"/>
                <a:gd name="connsiteX4" fmla="*/ 7187954 w 7739849"/>
                <a:gd name="connsiteY4" fmla="*/ 62144 h 960021"/>
                <a:gd name="connsiteX5" fmla="*/ 7383263 w 7739849"/>
                <a:gd name="connsiteY5" fmla="*/ 612559 h 960021"/>
                <a:gd name="connsiteX6" fmla="*/ 6051612 w 7739849"/>
                <a:gd name="connsiteY6" fmla="*/ 941033 h 960021"/>
                <a:gd name="connsiteX7" fmla="*/ 3876583 w 7739849"/>
                <a:gd name="connsiteY7" fmla="*/ 726489 h 960021"/>
                <a:gd name="connsiteX8" fmla="*/ 538579 w 7739849"/>
                <a:gd name="connsiteY8" fmla="*/ 328474 h 960021"/>
                <a:gd name="connsiteX0" fmla="*/ 538579 w 7739849"/>
                <a:gd name="connsiteY0" fmla="*/ 328474 h 960021"/>
                <a:gd name="connsiteX1" fmla="*/ 645111 w 7739849"/>
                <a:gd name="connsiteY1" fmla="*/ 168676 h 960021"/>
                <a:gd name="connsiteX2" fmla="*/ 2074416 w 7739849"/>
                <a:gd name="connsiteY2" fmla="*/ 168676 h 960021"/>
                <a:gd name="connsiteX3" fmla="*/ 4071892 w 7739849"/>
                <a:gd name="connsiteY3" fmla="*/ 239697 h 960021"/>
                <a:gd name="connsiteX4" fmla="*/ 7187954 w 7739849"/>
                <a:gd name="connsiteY4" fmla="*/ 62144 h 960021"/>
                <a:gd name="connsiteX5" fmla="*/ 7383263 w 7739849"/>
                <a:gd name="connsiteY5" fmla="*/ 612559 h 960021"/>
                <a:gd name="connsiteX6" fmla="*/ 5899212 w 7739849"/>
                <a:gd name="connsiteY6" fmla="*/ 941033 h 960021"/>
                <a:gd name="connsiteX7" fmla="*/ 3876583 w 7739849"/>
                <a:gd name="connsiteY7" fmla="*/ 726489 h 960021"/>
                <a:gd name="connsiteX8" fmla="*/ 538579 w 7739849"/>
                <a:gd name="connsiteY8" fmla="*/ 328474 h 960021"/>
                <a:gd name="connsiteX0" fmla="*/ 538579 w 7739849"/>
                <a:gd name="connsiteY0" fmla="*/ 328474 h 948924"/>
                <a:gd name="connsiteX1" fmla="*/ 645111 w 7739849"/>
                <a:gd name="connsiteY1" fmla="*/ 168676 h 948924"/>
                <a:gd name="connsiteX2" fmla="*/ 2074416 w 7739849"/>
                <a:gd name="connsiteY2" fmla="*/ 168676 h 948924"/>
                <a:gd name="connsiteX3" fmla="*/ 4071892 w 7739849"/>
                <a:gd name="connsiteY3" fmla="*/ 239697 h 948924"/>
                <a:gd name="connsiteX4" fmla="*/ 7187954 w 7739849"/>
                <a:gd name="connsiteY4" fmla="*/ 62144 h 948924"/>
                <a:gd name="connsiteX5" fmla="*/ 7383263 w 7739849"/>
                <a:gd name="connsiteY5" fmla="*/ 612559 h 948924"/>
                <a:gd name="connsiteX6" fmla="*/ 7374385 w 7739849"/>
                <a:gd name="connsiteY6" fmla="*/ 773837 h 948924"/>
                <a:gd name="connsiteX7" fmla="*/ 5899212 w 7739849"/>
                <a:gd name="connsiteY7" fmla="*/ 941033 h 948924"/>
                <a:gd name="connsiteX8" fmla="*/ 3876583 w 7739849"/>
                <a:gd name="connsiteY8" fmla="*/ 726489 h 948924"/>
                <a:gd name="connsiteX9" fmla="*/ 538579 w 7739849"/>
                <a:gd name="connsiteY9" fmla="*/ 328474 h 948924"/>
                <a:gd name="connsiteX0" fmla="*/ 538579 w 7765249"/>
                <a:gd name="connsiteY0" fmla="*/ 328474 h 948924"/>
                <a:gd name="connsiteX1" fmla="*/ 645111 w 7765249"/>
                <a:gd name="connsiteY1" fmla="*/ 168676 h 948924"/>
                <a:gd name="connsiteX2" fmla="*/ 2074416 w 7765249"/>
                <a:gd name="connsiteY2" fmla="*/ 168676 h 948924"/>
                <a:gd name="connsiteX3" fmla="*/ 4071892 w 7765249"/>
                <a:gd name="connsiteY3" fmla="*/ 239697 h 948924"/>
                <a:gd name="connsiteX4" fmla="*/ 7187954 w 7765249"/>
                <a:gd name="connsiteY4" fmla="*/ 62144 h 948924"/>
                <a:gd name="connsiteX5" fmla="*/ 7535663 w 7765249"/>
                <a:gd name="connsiteY5" fmla="*/ 612559 h 948924"/>
                <a:gd name="connsiteX6" fmla="*/ 7374385 w 7765249"/>
                <a:gd name="connsiteY6" fmla="*/ 773837 h 948924"/>
                <a:gd name="connsiteX7" fmla="*/ 5899212 w 7765249"/>
                <a:gd name="connsiteY7" fmla="*/ 941033 h 948924"/>
                <a:gd name="connsiteX8" fmla="*/ 3876583 w 7765249"/>
                <a:gd name="connsiteY8" fmla="*/ 726489 h 948924"/>
                <a:gd name="connsiteX9" fmla="*/ 538579 w 7765249"/>
                <a:gd name="connsiteY9" fmla="*/ 328474 h 948924"/>
                <a:gd name="connsiteX0" fmla="*/ 538579 w 7765249"/>
                <a:gd name="connsiteY0" fmla="*/ 328474 h 948924"/>
                <a:gd name="connsiteX1" fmla="*/ 645111 w 7765249"/>
                <a:gd name="connsiteY1" fmla="*/ 168676 h 948924"/>
                <a:gd name="connsiteX2" fmla="*/ 2074416 w 7765249"/>
                <a:gd name="connsiteY2" fmla="*/ 168676 h 948924"/>
                <a:gd name="connsiteX3" fmla="*/ 4071892 w 7765249"/>
                <a:gd name="connsiteY3" fmla="*/ 239697 h 948924"/>
                <a:gd name="connsiteX4" fmla="*/ 7187954 w 7765249"/>
                <a:gd name="connsiteY4" fmla="*/ 62144 h 948924"/>
                <a:gd name="connsiteX5" fmla="*/ 7535663 w 7765249"/>
                <a:gd name="connsiteY5" fmla="*/ 612559 h 948924"/>
                <a:gd name="connsiteX6" fmla="*/ 7374385 w 7765249"/>
                <a:gd name="connsiteY6" fmla="*/ 773837 h 948924"/>
                <a:gd name="connsiteX7" fmla="*/ 5899212 w 7765249"/>
                <a:gd name="connsiteY7" fmla="*/ 941033 h 948924"/>
                <a:gd name="connsiteX8" fmla="*/ 3876583 w 7765249"/>
                <a:gd name="connsiteY8" fmla="*/ 726489 h 948924"/>
                <a:gd name="connsiteX9" fmla="*/ 538579 w 7765249"/>
                <a:gd name="connsiteY9" fmla="*/ 328474 h 948924"/>
                <a:gd name="connsiteX0" fmla="*/ 538579 w 7647127"/>
                <a:gd name="connsiteY0" fmla="*/ 328474 h 948924"/>
                <a:gd name="connsiteX1" fmla="*/ 645111 w 7647127"/>
                <a:gd name="connsiteY1" fmla="*/ 168676 h 948924"/>
                <a:gd name="connsiteX2" fmla="*/ 2074416 w 7647127"/>
                <a:gd name="connsiteY2" fmla="*/ 168676 h 948924"/>
                <a:gd name="connsiteX3" fmla="*/ 4071892 w 7647127"/>
                <a:gd name="connsiteY3" fmla="*/ 239697 h 948924"/>
                <a:gd name="connsiteX4" fmla="*/ 6883154 w 7647127"/>
                <a:gd name="connsiteY4" fmla="*/ 62144 h 948924"/>
                <a:gd name="connsiteX5" fmla="*/ 7535663 w 7647127"/>
                <a:gd name="connsiteY5" fmla="*/ 612559 h 948924"/>
                <a:gd name="connsiteX6" fmla="*/ 7374385 w 7647127"/>
                <a:gd name="connsiteY6" fmla="*/ 773837 h 948924"/>
                <a:gd name="connsiteX7" fmla="*/ 5899212 w 7647127"/>
                <a:gd name="connsiteY7" fmla="*/ 941033 h 948924"/>
                <a:gd name="connsiteX8" fmla="*/ 3876583 w 7647127"/>
                <a:gd name="connsiteY8" fmla="*/ 726489 h 948924"/>
                <a:gd name="connsiteX9" fmla="*/ 538579 w 7647127"/>
                <a:gd name="connsiteY9" fmla="*/ 328474 h 948924"/>
                <a:gd name="connsiteX0" fmla="*/ 538579 w 7535663"/>
                <a:gd name="connsiteY0" fmla="*/ 328474 h 960021"/>
                <a:gd name="connsiteX1" fmla="*/ 645111 w 7535663"/>
                <a:gd name="connsiteY1" fmla="*/ 168676 h 960021"/>
                <a:gd name="connsiteX2" fmla="*/ 2074416 w 7535663"/>
                <a:gd name="connsiteY2" fmla="*/ 168676 h 960021"/>
                <a:gd name="connsiteX3" fmla="*/ 4071892 w 7535663"/>
                <a:gd name="connsiteY3" fmla="*/ 239697 h 960021"/>
                <a:gd name="connsiteX4" fmla="*/ 6883154 w 7535663"/>
                <a:gd name="connsiteY4" fmla="*/ 62144 h 960021"/>
                <a:gd name="connsiteX5" fmla="*/ 7535663 w 7535663"/>
                <a:gd name="connsiteY5" fmla="*/ 612559 h 960021"/>
                <a:gd name="connsiteX6" fmla="*/ 5899212 w 7535663"/>
                <a:gd name="connsiteY6" fmla="*/ 941033 h 960021"/>
                <a:gd name="connsiteX7" fmla="*/ 3876583 w 7535663"/>
                <a:gd name="connsiteY7" fmla="*/ 726489 h 960021"/>
                <a:gd name="connsiteX8" fmla="*/ 538579 w 7535663"/>
                <a:gd name="connsiteY8" fmla="*/ 328474 h 960021"/>
                <a:gd name="connsiteX0" fmla="*/ 538579 w 7577709"/>
                <a:gd name="connsiteY0" fmla="*/ 328474 h 972845"/>
                <a:gd name="connsiteX1" fmla="*/ 645111 w 7577709"/>
                <a:gd name="connsiteY1" fmla="*/ 168676 h 972845"/>
                <a:gd name="connsiteX2" fmla="*/ 2074416 w 7577709"/>
                <a:gd name="connsiteY2" fmla="*/ 168676 h 972845"/>
                <a:gd name="connsiteX3" fmla="*/ 4071892 w 7577709"/>
                <a:gd name="connsiteY3" fmla="*/ 239697 h 972845"/>
                <a:gd name="connsiteX4" fmla="*/ 6883154 w 7577709"/>
                <a:gd name="connsiteY4" fmla="*/ 62144 h 972845"/>
                <a:gd name="connsiteX5" fmla="*/ 7535663 w 7577709"/>
                <a:gd name="connsiteY5" fmla="*/ 612559 h 972845"/>
                <a:gd name="connsiteX6" fmla="*/ 7135428 w 7577709"/>
                <a:gd name="connsiteY6" fmla="*/ 917359 h 972845"/>
                <a:gd name="connsiteX7" fmla="*/ 5899212 w 7577709"/>
                <a:gd name="connsiteY7" fmla="*/ 941033 h 972845"/>
                <a:gd name="connsiteX8" fmla="*/ 3876583 w 7577709"/>
                <a:gd name="connsiteY8" fmla="*/ 726489 h 972845"/>
                <a:gd name="connsiteX9" fmla="*/ 538579 w 7577709"/>
                <a:gd name="connsiteY9" fmla="*/ 328474 h 972845"/>
                <a:gd name="connsiteX0" fmla="*/ 538579 w 7577709"/>
                <a:gd name="connsiteY0" fmla="*/ 328474 h 980982"/>
                <a:gd name="connsiteX1" fmla="*/ 645111 w 7577709"/>
                <a:gd name="connsiteY1" fmla="*/ 168676 h 980982"/>
                <a:gd name="connsiteX2" fmla="*/ 2074416 w 7577709"/>
                <a:gd name="connsiteY2" fmla="*/ 168676 h 980982"/>
                <a:gd name="connsiteX3" fmla="*/ 4071892 w 7577709"/>
                <a:gd name="connsiteY3" fmla="*/ 239697 h 980982"/>
                <a:gd name="connsiteX4" fmla="*/ 6883154 w 7577709"/>
                <a:gd name="connsiteY4" fmla="*/ 62144 h 980982"/>
                <a:gd name="connsiteX5" fmla="*/ 7535663 w 7577709"/>
                <a:gd name="connsiteY5" fmla="*/ 612559 h 980982"/>
                <a:gd name="connsiteX6" fmla="*/ 7135428 w 7577709"/>
                <a:gd name="connsiteY6" fmla="*/ 917359 h 980982"/>
                <a:gd name="connsiteX7" fmla="*/ 5899212 w 7577709"/>
                <a:gd name="connsiteY7" fmla="*/ 941033 h 980982"/>
                <a:gd name="connsiteX8" fmla="*/ 3876583 w 7577709"/>
                <a:gd name="connsiteY8" fmla="*/ 878889 h 980982"/>
                <a:gd name="connsiteX9" fmla="*/ 538579 w 7577709"/>
                <a:gd name="connsiteY9" fmla="*/ 328474 h 980982"/>
                <a:gd name="connsiteX0" fmla="*/ 538579 w 7577709"/>
                <a:gd name="connsiteY0" fmla="*/ 328474 h 972105"/>
                <a:gd name="connsiteX1" fmla="*/ 645111 w 7577709"/>
                <a:gd name="connsiteY1" fmla="*/ 168676 h 972105"/>
                <a:gd name="connsiteX2" fmla="*/ 2074416 w 7577709"/>
                <a:gd name="connsiteY2" fmla="*/ 168676 h 972105"/>
                <a:gd name="connsiteX3" fmla="*/ 4071892 w 7577709"/>
                <a:gd name="connsiteY3" fmla="*/ 239697 h 972105"/>
                <a:gd name="connsiteX4" fmla="*/ 6883154 w 7577709"/>
                <a:gd name="connsiteY4" fmla="*/ 62144 h 972105"/>
                <a:gd name="connsiteX5" fmla="*/ 7535663 w 7577709"/>
                <a:gd name="connsiteY5" fmla="*/ 612559 h 972105"/>
                <a:gd name="connsiteX6" fmla="*/ 7135428 w 7577709"/>
                <a:gd name="connsiteY6" fmla="*/ 917359 h 972105"/>
                <a:gd name="connsiteX7" fmla="*/ 5899212 w 7577709"/>
                <a:gd name="connsiteY7" fmla="*/ 941033 h 972105"/>
                <a:gd name="connsiteX8" fmla="*/ 3876583 w 7577709"/>
                <a:gd name="connsiteY8" fmla="*/ 878889 h 972105"/>
                <a:gd name="connsiteX9" fmla="*/ 2243092 w 7577709"/>
                <a:gd name="connsiteY9" fmla="*/ 562991 h 972105"/>
                <a:gd name="connsiteX10" fmla="*/ 538579 w 7577709"/>
                <a:gd name="connsiteY10" fmla="*/ 328474 h 972105"/>
                <a:gd name="connsiteX0" fmla="*/ 538579 w 7577709"/>
                <a:gd name="connsiteY0" fmla="*/ 328474 h 972105"/>
                <a:gd name="connsiteX1" fmla="*/ 645111 w 7577709"/>
                <a:gd name="connsiteY1" fmla="*/ 168676 h 972105"/>
                <a:gd name="connsiteX2" fmla="*/ 2074416 w 7577709"/>
                <a:gd name="connsiteY2" fmla="*/ 168676 h 972105"/>
                <a:gd name="connsiteX3" fmla="*/ 4071892 w 7577709"/>
                <a:gd name="connsiteY3" fmla="*/ 239697 h 972105"/>
                <a:gd name="connsiteX4" fmla="*/ 6883154 w 7577709"/>
                <a:gd name="connsiteY4" fmla="*/ 62144 h 972105"/>
                <a:gd name="connsiteX5" fmla="*/ 7535663 w 7577709"/>
                <a:gd name="connsiteY5" fmla="*/ 612559 h 972105"/>
                <a:gd name="connsiteX6" fmla="*/ 7135428 w 7577709"/>
                <a:gd name="connsiteY6" fmla="*/ 917359 h 972105"/>
                <a:gd name="connsiteX7" fmla="*/ 5899212 w 7577709"/>
                <a:gd name="connsiteY7" fmla="*/ 941033 h 972105"/>
                <a:gd name="connsiteX8" fmla="*/ 3876583 w 7577709"/>
                <a:gd name="connsiteY8" fmla="*/ 878889 h 972105"/>
                <a:gd name="connsiteX9" fmla="*/ 3361678 w 7577709"/>
                <a:gd name="connsiteY9" fmla="*/ 646590 h 972105"/>
                <a:gd name="connsiteX10" fmla="*/ 2243092 w 7577709"/>
                <a:gd name="connsiteY10" fmla="*/ 562991 h 972105"/>
                <a:gd name="connsiteX11" fmla="*/ 538579 w 7577709"/>
                <a:gd name="connsiteY11" fmla="*/ 328474 h 972105"/>
                <a:gd name="connsiteX0" fmla="*/ 538579 w 7577709"/>
                <a:gd name="connsiteY0" fmla="*/ 353874 h 997505"/>
                <a:gd name="connsiteX1" fmla="*/ 645111 w 7577709"/>
                <a:gd name="connsiteY1" fmla="*/ 194076 h 997505"/>
                <a:gd name="connsiteX2" fmla="*/ 2074416 w 7577709"/>
                <a:gd name="connsiteY2" fmla="*/ 194076 h 997505"/>
                <a:gd name="connsiteX3" fmla="*/ 4605292 w 7577709"/>
                <a:gd name="connsiteY3" fmla="*/ 112697 h 997505"/>
                <a:gd name="connsiteX4" fmla="*/ 6883154 w 7577709"/>
                <a:gd name="connsiteY4" fmla="*/ 87544 h 997505"/>
                <a:gd name="connsiteX5" fmla="*/ 7535663 w 7577709"/>
                <a:gd name="connsiteY5" fmla="*/ 637959 h 997505"/>
                <a:gd name="connsiteX6" fmla="*/ 7135428 w 7577709"/>
                <a:gd name="connsiteY6" fmla="*/ 942759 h 997505"/>
                <a:gd name="connsiteX7" fmla="*/ 5899212 w 7577709"/>
                <a:gd name="connsiteY7" fmla="*/ 966433 h 997505"/>
                <a:gd name="connsiteX8" fmla="*/ 3876583 w 7577709"/>
                <a:gd name="connsiteY8" fmla="*/ 904289 h 997505"/>
                <a:gd name="connsiteX9" fmla="*/ 3361678 w 7577709"/>
                <a:gd name="connsiteY9" fmla="*/ 671990 h 997505"/>
                <a:gd name="connsiteX10" fmla="*/ 2243092 w 7577709"/>
                <a:gd name="connsiteY10" fmla="*/ 588391 h 997505"/>
                <a:gd name="connsiteX11" fmla="*/ 538579 w 7577709"/>
                <a:gd name="connsiteY11" fmla="*/ 353874 h 997505"/>
                <a:gd name="connsiteX0" fmla="*/ 538579 w 7577709"/>
                <a:gd name="connsiteY0" fmla="*/ 353874 h 997505"/>
                <a:gd name="connsiteX1" fmla="*/ 645111 w 7577709"/>
                <a:gd name="connsiteY1" fmla="*/ 194076 h 997505"/>
                <a:gd name="connsiteX2" fmla="*/ 2074416 w 7577709"/>
                <a:gd name="connsiteY2" fmla="*/ 194076 h 997505"/>
                <a:gd name="connsiteX3" fmla="*/ 3062057 w 7577709"/>
                <a:gd name="connsiteY3" fmla="*/ 167443 h 997505"/>
                <a:gd name="connsiteX4" fmla="*/ 4605292 w 7577709"/>
                <a:gd name="connsiteY4" fmla="*/ 112697 h 997505"/>
                <a:gd name="connsiteX5" fmla="*/ 6883154 w 7577709"/>
                <a:gd name="connsiteY5" fmla="*/ 87544 h 997505"/>
                <a:gd name="connsiteX6" fmla="*/ 7535663 w 7577709"/>
                <a:gd name="connsiteY6" fmla="*/ 637959 h 997505"/>
                <a:gd name="connsiteX7" fmla="*/ 7135428 w 7577709"/>
                <a:gd name="connsiteY7" fmla="*/ 942759 h 997505"/>
                <a:gd name="connsiteX8" fmla="*/ 5899212 w 7577709"/>
                <a:gd name="connsiteY8" fmla="*/ 966433 h 997505"/>
                <a:gd name="connsiteX9" fmla="*/ 3876583 w 7577709"/>
                <a:gd name="connsiteY9" fmla="*/ 904289 h 997505"/>
                <a:gd name="connsiteX10" fmla="*/ 3361678 w 7577709"/>
                <a:gd name="connsiteY10" fmla="*/ 671990 h 997505"/>
                <a:gd name="connsiteX11" fmla="*/ 2243092 w 7577709"/>
                <a:gd name="connsiteY11" fmla="*/ 588391 h 997505"/>
                <a:gd name="connsiteX12" fmla="*/ 538579 w 7577709"/>
                <a:gd name="connsiteY12" fmla="*/ 353874 h 997505"/>
                <a:gd name="connsiteX0" fmla="*/ 538579 w 7577709"/>
                <a:gd name="connsiteY0" fmla="*/ 353874 h 997505"/>
                <a:gd name="connsiteX1" fmla="*/ 645111 w 7577709"/>
                <a:gd name="connsiteY1" fmla="*/ 194076 h 997505"/>
                <a:gd name="connsiteX2" fmla="*/ 2074416 w 7577709"/>
                <a:gd name="connsiteY2" fmla="*/ 194076 h 997505"/>
                <a:gd name="connsiteX3" fmla="*/ 3062057 w 7577709"/>
                <a:gd name="connsiteY3" fmla="*/ 167443 h 997505"/>
                <a:gd name="connsiteX4" fmla="*/ 4605292 w 7577709"/>
                <a:gd name="connsiteY4" fmla="*/ 112697 h 997505"/>
                <a:gd name="connsiteX5" fmla="*/ 6883154 w 7577709"/>
                <a:gd name="connsiteY5" fmla="*/ 87544 h 997505"/>
                <a:gd name="connsiteX6" fmla="*/ 7535663 w 7577709"/>
                <a:gd name="connsiteY6" fmla="*/ 637959 h 997505"/>
                <a:gd name="connsiteX7" fmla="*/ 7135428 w 7577709"/>
                <a:gd name="connsiteY7" fmla="*/ 942759 h 997505"/>
                <a:gd name="connsiteX8" fmla="*/ 5899212 w 7577709"/>
                <a:gd name="connsiteY8" fmla="*/ 966433 h 997505"/>
                <a:gd name="connsiteX9" fmla="*/ 3876583 w 7577709"/>
                <a:gd name="connsiteY9" fmla="*/ 904289 h 997505"/>
                <a:gd name="connsiteX10" fmla="*/ 3056878 w 7577709"/>
                <a:gd name="connsiteY10" fmla="*/ 519590 h 997505"/>
                <a:gd name="connsiteX11" fmla="*/ 2243092 w 7577709"/>
                <a:gd name="connsiteY11" fmla="*/ 588391 h 997505"/>
                <a:gd name="connsiteX12" fmla="*/ 538579 w 7577709"/>
                <a:gd name="connsiteY12" fmla="*/ 353874 h 997505"/>
                <a:gd name="connsiteX0" fmla="*/ 538579 w 7577709"/>
                <a:gd name="connsiteY0" fmla="*/ 353874 h 997505"/>
                <a:gd name="connsiteX1" fmla="*/ 645111 w 7577709"/>
                <a:gd name="connsiteY1" fmla="*/ 194076 h 997505"/>
                <a:gd name="connsiteX2" fmla="*/ 2074416 w 7577709"/>
                <a:gd name="connsiteY2" fmla="*/ 194076 h 997505"/>
                <a:gd name="connsiteX3" fmla="*/ 3062057 w 7577709"/>
                <a:gd name="connsiteY3" fmla="*/ 167443 h 997505"/>
                <a:gd name="connsiteX4" fmla="*/ 4605292 w 7577709"/>
                <a:gd name="connsiteY4" fmla="*/ 112697 h 997505"/>
                <a:gd name="connsiteX5" fmla="*/ 6883154 w 7577709"/>
                <a:gd name="connsiteY5" fmla="*/ 87544 h 997505"/>
                <a:gd name="connsiteX6" fmla="*/ 7535663 w 7577709"/>
                <a:gd name="connsiteY6" fmla="*/ 637959 h 997505"/>
                <a:gd name="connsiteX7" fmla="*/ 7135428 w 7577709"/>
                <a:gd name="connsiteY7" fmla="*/ 942759 h 997505"/>
                <a:gd name="connsiteX8" fmla="*/ 5899212 w 7577709"/>
                <a:gd name="connsiteY8" fmla="*/ 966433 h 997505"/>
                <a:gd name="connsiteX9" fmla="*/ 3876583 w 7577709"/>
                <a:gd name="connsiteY9" fmla="*/ 904289 h 997505"/>
                <a:gd name="connsiteX10" fmla="*/ 3056878 w 7577709"/>
                <a:gd name="connsiteY10" fmla="*/ 519590 h 997505"/>
                <a:gd name="connsiteX11" fmla="*/ 2243092 w 7577709"/>
                <a:gd name="connsiteY11" fmla="*/ 512191 h 997505"/>
                <a:gd name="connsiteX12" fmla="*/ 538579 w 7577709"/>
                <a:gd name="connsiteY12" fmla="*/ 353874 h 997505"/>
                <a:gd name="connsiteX0" fmla="*/ 538579 w 7577709"/>
                <a:gd name="connsiteY0" fmla="*/ 353874 h 997505"/>
                <a:gd name="connsiteX1" fmla="*/ 645111 w 7577709"/>
                <a:gd name="connsiteY1" fmla="*/ 194076 h 997505"/>
                <a:gd name="connsiteX2" fmla="*/ 2074416 w 7577709"/>
                <a:gd name="connsiteY2" fmla="*/ 194076 h 997505"/>
                <a:gd name="connsiteX3" fmla="*/ 3062057 w 7577709"/>
                <a:gd name="connsiteY3" fmla="*/ 167443 h 997505"/>
                <a:gd name="connsiteX4" fmla="*/ 4605292 w 7577709"/>
                <a:gd name="connsiteY4" fmla="*/ 112697 h 997505"/>
                <a:gd name="connsiteX5" fmla="*/ 6883154 w 7577709"/>
                <a:gd name="connsiteY5" fmla="*/ 87544 h 997505"/>
                <a:gd name="connsiteX6" fmla="*/ 7535663 w 7577709"/>
                <a:gd name="connsiteY6" fmla="*/ 637959 h 997505"/>
                <a:gd name="connsiteX7" fmla="*/ 7135428 w 7577709"/>
                <a:gd name="connsiteY7" fmla="*/ 942759 h 997505"/>
                <a:gd name="connsiteX8" fmla="*/ 5899212 w 7577709"/>
                <a:gd name="connsiteY8" fmla="*/ 966433 h 997505"/>
                <a:gd name="connsiteX9" fmla="*/ 3876583 w 7577709"/>
                <a:gd name="connsiteY9" fmla="*/ 904289 h 997505"/>
                <a:gd name="connsiteX10" fmla="*/ 3056878 w 7577709"/>
                <a:gd name="connsiteY10" fmla="*/ 519590 h 997505"/>
                <a:gd name="connsiteX11" fmla="*/ 2243092 w 7577709"/>
                <a:gd name="connsiteY11" fmla="*/ 512191 h 997505"/>
                <a:gd name="connsiteX12" fmla="*/ 538579 w 7577709"/>
                <a:gd name="connsiteY12" fmla="*/ 353874 h 997505"/>
                <a:gd name="connsiteX0" fmla="*/ 538579 w 7501509"/>
                <a:gd name="connsiteY0" fmla="*/ 328474 h 997505"/>
                <a:gd name="connsiteX1" fmla="*/ 645111 w 7501509"/>
                <a:gd name="connsiteY1" fmla="*/ 168676 h 997505"/>
                <a:gd name="connsiteX2" fmla="*/ 2074416 w 7501509"/>
                <a:gd name="connsiteY2" fmla="*/ 168676 h 997505"/>
                <a:gd name="connsiteX3" fmla="*/ 3062057 w 7501509"/>
                <a:gd name="connsiteY3" fmla="*/ 142043 h 997505"/>
                <a:gd name="connsiteX4" fmla="*/ 4605292 w 7501509"/>
                <a:gd name="connsiteY4" fmla="*/ 87297 h 997505"/>
                <a:gd name="connsiteX5" fmla="*/ 6883154 w 7501509"/>
                <a:gd name="connsiteY5" fmla="*/ 62144 h 997505"/>
                <a:gd name="connsiteX6" fmla="*/ 7459463 w 7501509"/>
                <a:gd name="connsiteY6" fmla="*/ 460159 h 997505"/>
                <a:gd name="connsiteX7" fmla="*/ 7135428 w 7501509"/>
                <a:gd name="connsiteY7" fmla="*/ 917359 h 997505"/>
                <a:gd name="connsiteX8" fmla="*/ 5899212 w 7501509"/>
                <a:gd name="connsiteY8" fmla="*/ 941033 h 997505"/>
                <a:gd name="connsiteX9" fmla="*/ 3876583 w 7501509"/>
                <a:gd name="connsiteY9" fmla="*/ 878889 h 997505"/>
                <a:gd name="connsiteX10" fmla="*/ 3056878 w 7501509"/>
                <a:gd name="connsiteY10" fmla="*/ 494190 h 997505"/>
                <a:gd name="connsiteX11" fmla="*/ 2243092 w 7501509"/>
                <a:gd name="connsiteY11" fmla="*/ 486791 h 997505"/>
                <a:gd name="connsiteX12" fmla="*/ 538579 w 7501509"/>
                <a:gd name="connsiteY12" fmla="*/ 328474 h 997505"/>
                <a:gd name="connsiteX0" fmla="*/ 538579 w 7459463"/>
                <a:gd name="connsiteY0" fmla="*/ 328474 h 997505"/>
                <a:gd name="connsiteX1" fmla="*/ 645111 w 7459463"/>
                <a:gd name="connsiteY1" fmla="*/ 168676 h 997505"/>
                <a:gd name="connsiteX2" fmla="*/ 2074416 w 7459463"/>
                <a:gd name="connsiteY2" fmla="*/ 168676 h 997505"/>
                <a:gd name="connsiteX3" fmla="*/ 3062057 w 7459463"/>
                <a:gd name="connsiteY3" fmla="*/ 142043 h 997505"/>
                <a:gd name="connsiteX4" fmla="*/ 4605292 w 7459463"/>
                <a:gd name="connsiteY4" fmla="*/ 87297 h 997505"/>
                <a:gd name="connsiteX5" fmla="*/ 6883154 w 7459463"/>
                <a:gd name="connsiteY5" fmla="*/ 62144 h 997505"/>
                <a:gd name="connsiteX6" fmla="*/ 7459463 w 7459463"/>
                <a:gd name="connsiteY6" fmla="*/ 460159 h 997505"/>
                <a:gd name="connsiteX7" fmla="*/ 7135428 w 7459463"/>
                <a:gd name="connsiteY7" fmla="*/ 917359 h 997505"/>
                <a:gd name="connsiteX8" fmla="*/ 5899212 w 7459463"/>
                <a:gd name="connsiteY8" fmla="*/ 941033 h 997505"/>
                <a:gd name="connsiteX9" fmla="*/ 3876583 w 7459463"/>
                <a:gd name="connsiteY9" fmla="*/ 878889 h 997505"/>
                <a:gd name="connsiteX10" fmla="*/ 3056878 w 7459463"/>
                <a:gd name="connsiteY10" fmla="*/ 494190 h 997505"/>
                <a:gd name="connsiteX11" fmla="*/ 2243092 w 7459463"/>
                <a:gd name="connsiteY11" fmla="*/ 486791 h 997505"/>
                <a:gd name="connsiteX12" fmla="*/ 538579 w 7459463"/>
                <a:gd name="connsiteY12" fmla="*/ 328474 h 997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59463" h="997505">
                  <a:moveTo>
                    <a:pt x="538579" y="328474"/>
                  </a:moveTo>
                  <a:cubicBezTo>
                    <a:pt x="0" y="210105"/>
                    <a:pt x="389138" y="195309"/>
                    <a:pt x="645111" y="168676"/>
                  </a:cubicBezTo>
                  <a:cubicBezTo>
                    <a:pt x="901084" y="142043"/>
                    <a:pt x="1671592" y="173115"/>
                    <a:pt x="2074416" y="168676"/>
                  </a:cubicBezTo>
                  <a:cubicBezTo>
                    <a:pt x="2477240" y="164237"/>
                    <a:pt x="2640244" y="155606"/>
                    <a:pt x="3062057" y="142043"/>
                  </a:cubicBezTo>
                  <a:cubicBezTo>
                    <a:pt x="3483870" y="128480"/>
                    <a:pt x="3968443" y="100613"/>
                    <a:pt x="4605292" y="87297"/>
                  </a:cubicBezTo>
                  <a:cubicBezTo>
                    <a:pt x="5242141" y="73981"/>
                    <a:pt x="6407459" y="0"/>
                    <a:pt x="6883154" y="62144"/>
                  </a:cubicBezTo>
                  <a:cubicBezTo>
                    <a:pt x="7358849" y="124288"/>
                    <a:pt x="7417417" y="317623"/>
                    <a:pt x="7459463" y="460159"/>
                  </a:cubicBezTo>
                  <a:cubicBezTo>
                    <a:pt x="7458600" y="641905"/>
                    <a:pt x="7395470" y="837213"/>
                    <a:pt x="7135428" y="917359"/>
                  </a:cubicBezTo>
                  <a:cubicBezTo>
                    <a:pt x="6875386" y="997505"/>
                    <a:pt x="6442353" y="947445"/>
                    <a:pt x="5899212" y="941033"/>
                  </a:cubicBezTo>
                  <a:cubicBezTo>
                    <a:pt x="5356071" y="934621"/>
                    <a:pt x="4350305" y="953363"/>
                    <a:pt x="3876583" y="878889"/>
                  </a:cubicBezTo>
                  <a:cubicBezTo>
                    <a:pt x="3402861" y="804415"/>
                    <a:pt x="3329126" y="559540"/>
                    <a:pt x="3056878" y="494190"/>
                  </a:cubicBezTo>
                  <a:cubicBezTo>
                    <a:pt x="2784630" y="428840"/>
                    <a:pt x="2644314" y="478899"/>
                    <a:pt x="2243092" y="486791"/>
                  </a:cubicBezTo>
                  <a:cubicBezTo>
                    <a:pt x="1823376" y="459172"/>
                    <a:pt x="804909" y="406893"/>
                    <a:pt x="538579" y="32847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Line 73"/>
            <p:cNvSpPr>
              <a:spLocks noChangeShapeType="1"/>
            </p:cNvSpPr>
            <p:nvPr/>
          </p:nvSpPr>
          <p:spPr bwMode="auto">
            <a:xfrm>
              <a:off x="7543800" y="5053836"/>
              <a:ext cx="0" cy="650277"/>
            </a:xfrm>
            <a:prstGeom prst="line">
              <a:avLst/>
            </a:prstGeom>
            <a:noFill/>
            <a:ln w="57150">
              <a:solidFill>
                <a:schemeClr val="tx1"/>
              </a:solidFill>
              <a:round/>
              <a:headEnd/>
              <a:tailEnd/>
            </a:ln>
            <a:effectLst/>
          </p:spPr>
          <p:txBody>
            <a:bodyPr/>
            <a:lstStyle/>
            <a:p>
              <a:endParaRPr lang="en-US" sz="3200"/>
            </a:p>
          </p:txBody>
        </p:sp>
        <p:sp>
          <p:nvSpPr>
            <p:cNvPr id="4" name="Rectangle 4"/>
            <p:cNvSpPr>
              <a:spLocks noChangeArrowheads="1"/>
            </p:cNvSpPr>
            <p:nvPr/>
          </p:nvSpPr>
          <p:spPr bwMode="auto">
            <a:xfrm>
              <a:off x="3602556" y="2197768"/>
              <a:ext cx="4671820" cy="584391"/>
            </a:xfrm>
            <a:prstGeom prst="rect">
              <a:avLst/>
            </a:prstGeom>
            <a:solidFill>
              <a:srgbClr val="FFFF00"/>
            </a:solidFill>
            <a:ln w="9525">
              <a:solidFill>
                <a:schemeClr val="tx1"/>
              </a:solidFill>
              <a:miter lim="800000"/>
              <a:headEnd/>
              <a:tailEnd/>
            </a:ln>
            <a:effectLst/>
          </p:spPr>
          <p:txBody>
            <a:bodyPr wrap="none" anchor="ctr"/>
            <a:lstStyle/>
            <a:p>
              <a:pPr algn="ctr"/>
              <a:r>
                <a:rPr lang="en-US" sz="2800" dirty="0" smtClean="0"/>
                <a:t>Files, TCP, FIFO, Network</a:t>
              </a:r>
              <a:endParaRPr lang="en-US" sz="2800" dirty="0"/>
            </a:p>
          </p:txBody>
        </p:sp>
        <p:sp>
          <p:nvSpPr>
            <p:cNvPr id="5" name="Rectangle 24"/>
            <p:cNvSpPr>
              <a:spLocks noChangeArrowheads="1"/>
            </p:cNvSpPr>
            <p:nvPr/>
          </p:nvSpPr>
          <p:spPr bwMode="auto">
            <a:xfrm>
              <a:off x="694016" y="2521476"/>
              <a:ext cx="2353984" cy="3345924"/>
            </a:xfrm>
            <a:prstGeom prst="rect">
              <a:avLst/>
            </a:prstGeom>
            <a:noFill/>
            <a:ln w="28575" cap="rnd">
              <a:solidFill>
                <a:schemeClr val="tx1"/>
              </a:solidFill>
              <a:prstDash val="sysDot"/>
              <a:miter lim="800000"/>
              <a:headEnd/>
              <a:tailEnd/>
            </a:ln>
            <a:effectLst/>
          </p:spPr>
          <p:txBody>
            <a:bodyPr wrap="none" anchor="ctr"/>
            <a:lstStyle/>
            <a:p>
              <a:endParaRPr lang="en-US" sz="3200"/>
            </a:p>
          </p:txBody>
        </p:sp>
        <p:sp>
          <p:nvSpPr>
            <p:cNvPr id="6" name="Oval 25"/>
            <p:cNvSpPr>
              <a:spLocks noChangeArrowheads="1"/>
            </p:cNvSpPr>
            <p:nvPr/>
          </p:nvSpPr>
          <p:spPr bwMode="auto">
            <a:xfrm>
              <a:off x="1088573" y="2976956"/>
              <a:ext cx="237432" cy="194797"/>
            </a:xfrm>
            <a:prstGeom prst="ellipse">
              <a:avLst/>
            </a:prstGeom>
            <a:solidFill>
              <a:srgbClr val="66FF66"/>
            </a:solidFill>
            <a:ln w="9525">
              <a:solidFill>
                <a:schemeClr val="tx1"/>
              </a:solidFill>
              <a:round/>
              <a:headEnd/>
              <a:tailEnd/>
            </a:ln>
            <a:effectLst/>
          </p:spPr>
          <p:txBody>
            <a:bodyPr wrap="none" anchor="ctr"/>
            <a:lstStyle/>
            <a:p>
              <a:endParaRPr lang="en-US" sz="3200"/>
            </a:p>
          </p:txBody>
        </p:sp>
        <p:sp>
          <p:nvSpPr>
            <p:cNvPr id="7" name="Oval 26"/>
            <p:cNvSpPr>
              <a:spLocks noChangeArrowheads="1"/>
            </p:cNvSpPr>
            <p:nvPr/>
          </p:nvSpPr>
          <p:spPr bwMode="auto">
            <a:xfrm>
              <a:off x="1563436" y="2976956"/>
              <a:ext cx="237432" cy="194797"/>
            </a:xfrm>
            <a:prstGeom prst="ellipse">
              <a:avLst/>
            </a:prstGeom>
            <a:solidFill>
              <a:srgbClr val="66FF66"/>
            </a:solidFill>
            <a:ln w="9525">
              <a:solidFill>
                <a:schemeClr val="tx1"/>
              </a:solidFill>
              <a:round/>
              <a:headEnd/>
              <a:tailEnd/>
            </a:ln>
            <a:effectLst/>
          </p:spPr>
          <p:txBody>
            <a:bodyPr wrap="none" anchor="ctr"/>
            <a:lstStyle/>
            <a:p>
              <a:endParaRPr lang="en-US" sz="3200"/>
            </a:p>
          </p:txBody>
        </p:sp>
        <p:sp>
          <p:nvSpPr>
            <p:cNvPr id="8" name="Oval 27"/>
            <p:cNvSpPr>
              <a:spLocks noChangeArrowheads="1"/>
            </p:cNvSpPr>
            <p:nvPr/>
          </p:nvSpPr>
          <p:spPr bwMode="auto">
            <a:xfrm>
              <a:off x="2038300" y="2976956"/>
              <a:ext cx="237432" cy="194797"/>
            </a:xfrm>
            <a:prstGeom prst="ellipse">
              <a:avLst/>
            </a:prstGeom>
            <a:solidFill>
              <a:srgbClr val="66FF66"/>
            </a:solidFill>
            <a:ln w="9525">
              <a:solidFill>
                <a:schemeClr val="tx1"/>
              </a:solidFill>
              <a:round/>
              <a:headEnd/>
              <a:tailEnd/>
            </a:ln>
            <a:effectLst/>
          </p:spPr>
          <p:txBody>
            <a:bodyPr wrap="none" anchor="ctr"/>
            <a:lstStyle/>
            <a:p>
              <a:endParaRPr lang="en-US" sz="3200"/>
            </a:p>
          </p:txBody>
        </p:sp>
        <p:sp>
          <p:nvSpPr>
            <p:cNvPr id="9" name="Oval 28"/>
            <p:cNvSpPr>
              <a:spLocks noChangeArrowheads="1"/>
            </p:cNvSpPr>
            <p:nvPr/>
          </p:nvSpPr>
          <p:spPr bwMode="auto">
            <a:xfrm>
              <a:off x="1326004" y="3366550"/>
              <a:ext cx="237432" cy="194797"/>
            </a:xfrm>
            <a:prstGeom prst="ellipse">
              <a:avLst/>
            </a:prstGeom>
            <a:solidFill>
              <a:srgbClr val="CCFFFF"/>
            </a:solidFill>
            <a:ln w="9525">
              <a:solidFill>
                <a:schemeClr val="tx1"/>
              </a:solidFill>
              <a:round/>
              <a:headEnd/>
              <a:tailEnd/>
            </a:ln>
            <a:effectLst/>
          </p:spPr>
          <p:txBody>
            <a:bodyPr wrap="none" anchor="ctr"/>
            <a:lstStyle/>
            <a:p>
              <a:endParaRPr lang="en-US" sz="3200"/>
            </a:p>
          </p:txBody>
        </p:sp>
        <p:sp>
          <p:nvSpPr>
            <p:cNvPr id="10" name="Oval 29"/>
            <p:cNvSpPr>
              <a:spLocks noChangeArrowheads="1"/>
            </p:cNvSpPr>
            <p:nvPr/>
          </p:nvSpPr>
          <p:spPr bwMode="auto">
            <a:xfrm>
              <a:off x="1800868" y="3366550"/>
              <a:ext cx="237432" cy="194797"/>
            </a:xfrm>
            <a:prstGeom prst="ellipse">
              <a:avLst/>
            </a:prstGeom>
            <a:solidFill>
              <a:srgbClr val="CCFFFF"/>
            </a:solidFill>
            <a:ln w="9525">
              <a:solidFill>
                <a:schemeClr val="tx1"/>
              </a:solidFill>
              <a:round/>
              <a:headEnd/>
              <a:tailEnd/>
            </a:ln>
            <a:effectLst/>
          </p:spPr>
          <p:txBody>
            <a:bodyPr wrap="none" anchor="ctr"/>
            <a:lstStyle/>
            <a:p>
              <a:endParaRPr lang="en-US" sz="3200"/>
            </a:p>
          </p:txBody>
        </p:sp>
        <p:sp>
          <p:nvSpPr>
            <p:cNvPr id="11" name="Oval 30"/>
            <p:cNvSpPr>
              <a:spLocks noChangeArrowheads="1"/>
            </p:cNvSpPr>
            <p:nvPr/>
          </p:nvSpPr>
          <p:spPr bwMode="auto">
            <a:xfrm>
              <a:off x="2275732" y="3366550"/>
              <a:ext cx="237432" cy="194797"/>
            </a:xfrm>
            <a:prstGeom prst="ellipse">
              <a:avLst/>
            </a:prstGeom>
            <a:solidFill>
              <a:srgbClr val="CCFFFF"/>
            </a:solidFill>
            <a:ln w="9525">
              <a:solidFill>
                <a:schemeClr val="tx1"/>
              </a:solidFill>
              <a:round/>
              <a:headEnd/>
              <a:tailEnd/>
            </a:ln>
            <a:effectLst/>
          </p:spPr>
          <p:txBody>
            <a:bodyPr wrap="none" anchor="ctr"/>
            <a:lstStyle/>
            <a:p>
              <a:endParaRPr lang="en-US" sz="3200"/>
            </a:p>
          </p:txBody>
        </p:sp>
        <p:sp>
          <p:nvSpPr>
            <p:cNvPr id="12" name="Oval 31"/>
            <p:cNvSpPr>
              <a:spLocks noChangeArrowheads="1"/>
            </p:cNvSpPr>
            <p:nvPr/>
          </p:nvSpPr>
          <p:spPr bwMode="auto">
            <a:xfrm>
              <a:off x="2516654" y="2976956"/>
              <a:ext cx="237432" cy="194797"/>
            </a:xfrm>
            <a:prstGeom prst="ellipse">
              <a:avLst/>
            </a:prstGeom>
            <a:solidFill>
              <a:srgbClr val="66FF66"/>
            </a:solidFill>
            <a:ln w="9525">
              <a:solidFill>
                <a:schemeClr val="tx1"/>
              </a:solidFill>
              <a:round/>
              <a:headEnd/>
              <a:tailEnd/>
            </a:ln>
            <a:effectLst/>
          </p:spPr>
          <p:txBody>
            <a:bodyPr wrap="none" anchor="ctr"/>
            <a:lstStyle/>
            <a:p>
              <a:endParaRPr lang="en-US" sz="3200"/>
            </a:p>
          </p:txBody>
        </p:sp>
        <p:sp>
          <p:nvSpPr>
            <p:cNvPr id="13" name="Oval 32"/>
            <p:cNvSpPr>
              <a:spLocks noChangeArrowheads="1"/>
            </p:cNvSpPr>
            <p:nvPr/>
          </p:nvSpPr>
          <p:spPr bwMode="auto">
            <a:xfrm>
              <a:off x="2038300" y="3690258"/>
              <a:ext cx="237432" cy="194797"/>
            </a:xfrm>
            <a:prstGeom prst="ellipse">
              <a:avLst/>
            </a:prstGeom>
            <a:solidFill>
              <a:srgbClr val="C0C0C0"/>
            </a:solidFill>
            <a:ln w="9525">
              <a:solidFill>
                <a:schemeClr val="tx1"/>
              </a:solidFill>
              <a:round/>
              <a:headEnd/>
              <a:tailEnd/>
            </a:ln>
            <a:effectLst/>
          </p:spPr>
          <p:txBody>
            <a:bodyPr wrap="none" anchor="ctr"/>
            <a:lstStyle/>
            <a:p>
              <a:endParaRPr lang="en-US" sz="3200"/>
            </a:p>
          </p:txBody>
        </p:sp>
        <p:sp>
          <p:nvSpPr>
            <p:cNvPr id="14" name="Oval 33"/>
            <p:cNvSpPr>
              <a:spLocks noChangeArrowheads="1"/>
            </p:cNvSpPr>
            <p:nvPr/>
          </p:nvSpPr>
          <p:spPr bwMode="auto">
            <a:xfrm>
              <a:off x="1563436" y="3690258"/>
              <a:ext cx="237432" cy="194797"/>
            </a:xfrm>
            <a:prstGeom prst="ellipse">
              <a:avLst/>
            </a:prstGeom>
            <a:solidFill>
              <a:srgbClr val="C0C0C0"/>
            </a:solidFill>
            <a:ln w="9525">
              <a:solidFill>
                <a:schemeClr val="tx1"/>
              </a:solidFill>
              <a:round/>
              <a:headEnd/>
              <a:tailEnd/>
            </a:ln>
            <a:effectLst/>
          </p:spPr>
          <p:txBody>
            <a:bodyPr wrap="none" anchor="ctr"/>
            <a:lstStyle/>
            <a:p>
              <a:endParaRPr lang="en-US" sz="3200"/>
            </a:p>
          </p:txBody>
        </p:sp>
        <p:sp>
          <p:nvSpPr>
            <p:cNvPr id="15" name="Oval 34"/>
            <p:cNvSpPr>
              <a:spLocks noChangeArrowheads="1"/>
            </p:cNvSpPr>
            <p:nvPr/>
          </p:nvSpPr>
          <p:spPr bwMode="auto">
            <a:xfrm>
              <a:off x="1011756" y="3690258"/>
              <a:ext cx="237432" cy="194797"/>
            </a:xfrm>
            <a:prstGeom prst="ellipse">
              <a:avLst/>
            </a:prstGeom>
            <a:solidFill>
              <a:srgbClr val="C0C0C0"/>
            </a:solidFill>
            <a:ln w="9525">
              <a:solidFill>
                <a:schemeClr val="tx1"/>
              </a:solidFill>
              <a:round/>
              <a:headEnd/>
              <a:tailEnd/>
            </a:ln>
            <a:effectLst/>
          </p:spPr>
          <p:txBody>
            <a:bodyPr wrap="none" anchor="ctr"/>
            <a:lstStyle/>
            <a:p>
              <a:endParaRPr lang="en-US" sz="3200"/>
            </a:p>
          </p:txBody>
        </p:sp>
        <p:sp>
          <p:nvSpPr>
            <p:cNvPr id="16" name="Oval 35"/>
            <p:cNvSpPr>
              <a:spLocks noChangeArrowheads="1"/>
            </p:cNvSpPr>
            <p:nvPr/>
          </p:nvSpPr>
          <p:spPr bwMode="auto">
            <a:xfrm>
              <a:off x="1326004" y="3950941"/>
              <a:ext cx="237432" cy="194797"/>
            </a:xfrm>
            <a:prstGeom prst="ellipse">
              <a:avLst/>
            </a:prstGeom>
            <a:solidFill>
              <a:srgbClr val="C0C0C0"/>
            </a:solidFill>
            <a:ln w="9525">
              <a:solidFill>
                <a:schemeClr val="tx1"/>
              </a:solidFill>
              <a:round/>
              <a:headEnd/>
              <a:tailEnd/>
            </a:ln>
            <a:effectLst/>
          </p:spPr>
          <p:txBody>
            <a:bodyPr wrap="none" anchor="ctr"/>
            <a:lstStyle/>
            <a:p>
              <a:endParaRPr lang="en-US" sz="3200"/>
            </a:p>
          </p:txBody>
        </p:sp>
        <p:sp>
          <p:nvSpPr>
            <p:cNvPr id="17" name="Oval 36"/>
            <p:cNvSpPr>
              <a:spLocks noChangeArrowheads="1"/>
            </p:cNvSpPr>
            <p:nvPr/>
          </p:nvSpPr>
          <p:spPr bwMode="auto">
            <a:xfrm>
              <a:off x="1800868" y="3950941"/>
              <a:ext cx="237432" cy="194797"/>
            </a:xfrm>
            <a:prstGeom prst="ellipse">
              <a:avLst/>
            </a:prstGeom>
            <a:solidFill>
              <a:srgbClr val="C0C0C0"/>
            </a:solidFill>
            <a:ln w="9525">
              <a:solidFill>
                <a:schemeClr val="tx1"/>
              </a:solidFill>
              <a:round/>
              <a:headEnd/>
              <a:tailEnd/>
            </a:ln>
            <a:effectLst/>
          </p:spPr>
          <p:txBody>
            <a:bodyPr wrap="none" anchor="ctr"/>
            <a:lstStyle/>
            <a:p>
              <a:endParaRPr lang="en-US" sz="3200"/>
            </a:p>
          </p:txBody>
        </p:sp>
        <p:sp>
          <p:nvSpPr>
            <p:cNvPr id="18" name="Oval 37"/>
            <p:cNvSpPr>
              <a:spLocks noChangeArrowheads="1"/>
            </p:cNvSpPr>
            <p:nvPr/>
          </p:nvSpPr>
          <p:spPr bwMode="auto">
            <a:xfrm>
              <a:off x="2275732" y="3950941"/>
              <a:ext cx="237432" cy="194797"/>
            </a:xfrm>
            <a:prstGeom prst="ellipse">
              <a:avLst/>
            </a:prstGeom>
            <a:solidFill>
              <a:srgbClr val="C0C0C0"/>
            </a:solidFill>
            <a:ln w="9525">
              <a:solidFill>
                <a:schemeClr val="tx1"/>
              </a:solidFill>
              <a:round/>
              <a:headEnd/>
              <a:tailEnd/>
            </a:ln>
            <a:effectLst/>
          </p:spPr>
          <p:txBody>
            <a:bodyPr wrap="none" anchor="ctr"/>
            <a:lstStyle/>
            <a:p>
              <a:endParaRPr lang="en-US" sz="3200"/>
            </a:p>
          </p:txBody>
        </p:sp>
        <p:cxnSp>
          <p:nvCxnSpPr>
            <p:cNvPr id="19" name="AutoShape 38"/>
            <p:cNvCxnSpPr>
              <a:cxnSpLocks noChangeShapeType="1"/>
              <a:stCxn id="6" idx="4"/>
              <a:endCxn id="9" idx="1"/>
            </p:cNvCxnSpPr>
            <p:nvPr/>
          </p:nvCxnSpPr>
          <p:spPr bwMode="auto">
            <a:xfrm rot="16200000" flipH="1">
              <a:off x="1172371" y="3206671"/>
              <a:ext cx="223324" cy="153487"/>
            </a:xfrm>
            <a:prstGeom prst="straightConnector1">
              <a:avLst/>
            </a:prstGeom>
            <a:noFill/>
            <a:ln w="9525">
              <a:solidFill>
                <a:schemeClr val="tx1"/>
              </a:solidFill>
              <a:round/>
              <a:headEnd/>
              <a:tailEnd type="triangle" w="med" len="med"/>
            </a:ln>
            <a:effectLst/>
          </p:spPr>
        </p:cxnSp>
        <p:cxnSp>
          <p:nvCxnSpPr>
            <p:cNvPr id="20" name="AutoShape 39"/>
            <p:cNvCxnSpPr>
              <a:cxnSpLocks noChangeShapeType="1"/>
              <a:stCxn id="7" idx="3"/>
              <a:endCxn id="9" idx="7"/>
            </p:cNvCxnSpPr>
            <p:nvPr/>
          </p:nvCxnSpPr>
          <p:spPr bwMode="auto">
            <a:xfrm rot="5400000">
              <a:off x="1437511" y="3234380"/>
              <a:ext cx="251851" cy="69542"/>
            </a:xfrm>
            <a:prstGeom prst="straightConnector1">
              <a:avLst/>
            </a:prstGeom>
            <a:noFill/>
            <a:ln w="9525">
              <a:solidFill>
                <a:schemeClr val="tx1"/>
              </a:solidFill>
              <a:round/>
              <a:headEnd/>
              <a:tailEnd type="triangle" w="med" len="med"/>
            </a:ln>
            <a:effectLst/>
          </p:spPr>
        </p:cxnSp>
        <p:cxnSp>
          <p:nvCxnSpPr>
            <p:cNvPr id="21" name="AutoShape 40"/>
            <p:cNvCxnSpPr>
              <a:cxnSpLocks noChangeShapeType="1"/>
              <a:stCxn id="7" idx="5"/>
              <a:endCxn id="10" idx="1"/>
            </p:cNvCxnSpPr>
            <p:nvPr/>
          </p:nvCxnSpPr>
          <p:spPr bwMode="auto">
            <a:xfrm rot="16200000" flipH="1">
              <a:off x="1674942" y="3234380"/>
              <a:ext cx="251852" cy="69543"/>
            </a:xfrm>
            <a:prstGeom prst="straightConnector1">
              <a:avLst/>
            </a:prstGeom>
            <a:noFill/>
            <a:ln w="9525">
              <a:solidFill>
                <a:schemeClr val="tx1"/>
              </a:solidFill>
              <a:round/>
              <a:headEnd/>
              <a:tailEnd type="triangle" w="med" len="med"/>
            </a:ln>
            <a:effectLst/>
          </p:spPr>
        </p:cxnSp>
        <p:cxnSp>
          <p:nvCxnSpPr>
            <p:cNvPr id="22" name="AutoShape 41"/>
            <p:cNvCxnSpPr>
              <a:cxnSpLocks noChangeShapeType="1"/>
              <a:stCxn id="8" idx="3"/>
              <a:endCxn id="10" idx="0"/>
            </p:cNvCxnSpPr>
            <p:nvPr/>
          </p:nvCxnSpPr>
          <p:spPr bwMode="auto">
            <a:xfrm rot="5400000">
              <a:off x="1884666" y="3178145"/>
              <a:ext cx="223324" cy="153487"/>
            </a:xfrm>
            <a:prstGeom prst="straightConnector1">
              <a:avLst/>
            </a:prstGeom>
            <a:noFill/>
            <a:ln w="9525">
              <a:solidFill>
                <a:schemeClr val="tx1"/>
              </a:solidFill>
              <a:round/>
              <a:headEnd/>
              <a:tailEnd type="triangle" w="med" len="med"/>
            </a:ln>
            <a:effectLst/>
          </p:spPr>
        </p:cxnSp>
        <p:cxnSp>
          <p:nvCxnSpPr>
            <p:cNvPr id="23" name="AutoShape 42"/>
            <p:cNvCxnSpPr>
              <a:cxnSpLocks noChangeShapeType="1"/>
              <a:stCxn id="8" idx="5"/>
              <a:endCxn id="11" idx="0"/>
            </p:cNvCxnSpPr>
            <p:nvPr/>
          </p:nvCxnSpPr>
          <p:spPr bwMode="auto">
            <a:xfrm rot="16200000" flipH="1">
              <a:off x="2206042" y="3178144"/>
              <a:ext cx="223324" cy="153487"/>
            </a:xfrm>
            <a:prstGeom prst="straightConnector1">
              <a:avLst/>
            </a:prstGeom>
            <a:noFill/>
            <a:ln w="9525">
              <a:solidFill>
                <a:schemeClr val="tx1"/>
              </a:solidFill>
              <a:round/>
              <a:headEnd/>
              <a:tailEnd type="triangle" w="med" len="med"/>
            </a:ln>
            <a:effectLst/>
          </p:spPr>
        </p:cxnSp>
        <p:cxnSp>
          <p:nvCxnSpPr>
            <p:cNvPr id="24" name="AutoShape 43"/>
            <p:cNvCxnSpPr>
              <a:cxnSpLocks noChangeShapeType="1"/>
              <a:stCxn id="12" idx="4"/>
              <a:endCxn id="11" idx="7"/>
            </p:cNvCxnSpPr>
            <p:nvPr/>
          </p:nvCxnSpPr>
          <p:spPr bwMode="auto">
            <a:xfrm rot="5400000">
              <a:off x="2445220" y="3204927"/>
              <a:ext cx="223324" cy="156977"/>
            </a:xfrm>
            <a:prstGeom prst="straightConnector1">
              <a:avLst/>
            </a:prstGeom>
            <a:noFill/>
            <a:ln w="9525">
              <a:solidFill>
                <a:schemeClr val="tx1"/>
              </a:solidFill>
              <a:round/>
              <a:headEnd/>
              <a:tailEnd type="triangle" w="med" len="med"/>
            </a:ln>
            <a:effectLst/>
          </p:spPr>
        </p:cxnSp>
        <p:cxnSp>
          <p:nvCxnSpPr>
            <p:cNvPr id="25" name="AutoShape 45"/>
            <p:cNvCxnSpPr>
              <a:cxnSpLocks noChangeShapeType="1"/>
              <a:stCxn id="10" idx="4"/>
              <a:endCxn id="13" idx="1"/>
            </p:cNvCxnSpPr>
            <p:nvPr/>
          </p:nvCxnSpPr>
          <p:spPr bwMode="auto">
            <a:xfrm rot="16200000" flipH="1">
              <a:off x="1917609" y="3563322"/>
              <a:ext cx="157438" cy="153487"/>
            </a:xfrm>
            <a:prstGeom prst="straightConnector1">
              <a:avLst/>
            </a:prstGeom>
            <a:noFill/>
            <a:ln w="9525">
              <a:solidFill>
                <a:schemeClr val="tx1"/>
              </a:solidFill>
              <a:round/>
              <a:headEnd/>
              <a:tailEnd type="triangle" w="med" len="med"/>
            </a:ln>
            <a:effectLst/>
          </p:spPr>
        </p:cxnSp>
        <p:cxnSp>
          <p:nvCxnSpPr>
            <p:cNvPr id="26" name="AutoShape 46"/>
            <p:cNvCxnSpPr>
              <a:cxnSpLocks noChangeShapeType="1"/>
              <a:stCxn id="10" idx="4"/>
              <a:endCxn id="14" idx="7"/>
            </p:cNvCxnSpPr>
            <p:nvPr/>
          </p:nvCxnSpPr>
          <p:spPr bwMode="auto">
            <a:xfrm rot="5400000">
              <a:off x="1764122" y="3563323"/>
              <a:ext cx="157438" cy="153487"/>
            </a:xfrm>
            <a:prstGeom prst="straightConnector1">
              <a:avLst/>
            </a:prstGeom>
            <a:noFill/>
            <a:ln w="9525">
              <a:solidFill>
                <a:schemeClr val="tx1"/>
              </a:solidFill>
              <a:round/>
              <a:headEnd/>
              <a:tailEnd type="triangle" w="med" len="med"/>
            </a:ln>
            <a:effectLst/>
          </p:spPr>
        </p:cxnSp>
        <p:cxnSp>
          <p:nvCxnSpPr>
            <p:cNvPr id="27" name="AutoShape 47"/>
            <p:cNvCxnSpPr>
              <a:cxnSpLocks noChangeShapeType="1"/>
              <a:stCxn id="9" idx="4"/>
              <a:endCxn id="15" idx="7"/>
            </p:cNvCxnSpPr>
            <p:nvPr/>
          </p:nvCxnSpPr>
          <p:spPr bwMode="auto">
            <a:xfrm rot="5400000">
              <a:off x="1250852" y="3524914"/>
              <a:ext cx="157438" cy="230303"/>
            </a:xfrm>
            <a:prstGeom prst="straightConnector1">
              <a:avLst/>
            </a:prstGeom>
            <a:noFill/>
            <a:ln w="9525">
              <a:solidFill>
                <a:schemeClr val="tx1"/>
              </a:solidFill>
              <a:round/>
              <a:headEnd/>
              <a:tailEnd type="triangle" w="med" len="med"/>
            </a:ln>
            <a:effectLst/>
          </p:spPr>
        </p:cxnSp>
        <p:cxnSp>
          <p:nvCxnSpPr>
            <p:cNvPr id="28" name="AutoShape 48"/>
            <p:cNvCxnSpPr>
              <a:cxnSpLocks noChangeShapeType="1"/>
              <a:stCxn id="9" idx="4"/>
              <a:endCxn id="14" idx="1"/>
            </p:cNvCxnSpPr>
            <p:nvPr/>
          </p:nvCxnSpPr>
          <p:spPr bwMode="auto">
            <a:xfrm rot="16200000" flipH="1">
              <a:off x="1442746" y="3563322"/>
              <a:ext cx="157438" cy="153487"/>
            </a:xfrm>
            <a:prstGeom prst="straightConnector1">
              <a:avLst/>
            </a:prstGeom>
            <a:noFill/>
            <a:ln w="9525">
              <a:solidFill>
                <a:schemeClr val="tx1"/>
              </a:solidFill>
              <a:round/>
              <a:headEnd/>
              <a:tailEnd type="triangle" w="med" len="med"/>
            </a:ln>
            <a:effectLst/>
          </p:spPr>
        </p:cxnSp>
        <p:cxnSp>
          <p:nvCxnSpPr>
            <p:cNvPr id="29" name="AutoShape 51"/>
            <p:cNvCxnSpPr>
              <a:cxnSpLocks noChangeShapeType="1"/>
              <a:stCxn id="14" idx="5"/>
              <a:endCxn id="17" idx="1"/>
            </p:cNvCxnSpPr>
            <p:nvPr/>
          </p:nvCxnSpPr>
          <p:spPr bwMode="auto">
            <a:xfrm rot="16200000" flipH="1">
              <a:off x="1739397" y="3883226"/>
              <a:ext cx="122941" cy="69543"/>
            </a:xfrm>
            <a:prstGeom prst="straightConnector1">
              <a:avLst/>
            </a:prstGeom>
            <a:noFill/>
            <a:ln w="9525">
              <a:solidFill>
                <a:schemeClr val="tx1"/>
              </a:solidFill>
              <a:round/>
              <a:headEnd/>
              <a:tailEnd type="triangle" w="med" len="med"/>
            </a:ln>
            <a:effectLst/>
          </p:spPr>
        </p:cxnSp>
        <p:cxnSp>
          <p:nvCxnSpPr>
            <p:cNvPr id="31" name="AutoShape 53"/>
            <p:cNvCxnSpPr>
              <a:cxnSpLocks noChangeShapeType="1"/>
              <a:stCxn id="13" idx="3"/>
              <a:endCxn id="17" idx="0"/>
            </p:cNvCxnSpPr>
            <p:nvPr/>
          </p:nvCxnSpPr>
          <p:spPr bwMode="auto">
            <a:xfrm rot="5400000">
              <a:off x="1949122" y="3826989"/>
              <a:ext cx="94414" cy="153487"/>
            </a:xfrm>
            <a:prstGeom prst="straightConnector1">
              <a:avLst/>
            </a:prstGeom>
            <a:noFill/>
            <a:ln w="9525">
              <a:solidFill>
                <a:schemeClr val="tx1"/>
              </a:solidFill>
              <a:round/>
              <a:headEnd/>
              <a:tailEnd type="triangle" w="med" len="med"/>
            </a:ln>
            <a:effectLst/>
          </p:spPr>
        </p:cxnSp>
        <p:cxnSp>
          <p:nvCxnSpPr>
            <p:cNvPr id="32" name="AutoShape 54"/>
            <p:cNvCxnSpPr>
              <a:cxnSpLocks noChangeShapeType="1"/>
              <a:stCxn id="14" idx="3"/>
              <a:endCxn id="16" idx="7"/>
            </p:cNvCxnSpPr>
            <p:nvPr/>
          </p:nvCxnSpPr>
          <p:spPr bwMode="auto">
            <a:xfrm rot="5400000">
              <a:off x="1501965" y="3883226"/>
              <a:ext cx="122941" cy="69543"/>
            </a:xfrm>
            <a:prstGeom prst="straightConnector1">
              <a:avLst/>
            </a:prstGeom>
            <a:noFill/>
            <a:ln w="9525">
              <a:solidFill>
                <a:schemeClr val="tx1"/>
              </a:solidFill>
              <a:round/>
              <a:headEnd/>
              <a:tailEnd type="triangle" w="med" len="med"/>
            </a:ln>
            <a:effectLst/>
          </p:spPr>
        </p:cxnSp>
        <p:cxnSp>
          <p:nvCxnSpPr>
            <p:cNvPr id="33" name="AutoShape 55"/>
            <p:cNvCxnSpPr>
              <a:cxnSpLocks noChangeShapeType="1"/>
              <a:stCxn id="15" idx="5"/>
              <a:endCxn id="16" idx="1"/>
            </p:cNvCxnSpPr>
            <p:nvPr/>
          </p:nvCxnSpPr>
          <p:spPr bwMode="auto">
            <a:xfrm rot="16200000" flipH="1">
              <a:off x="1226126" y="3844819"/>
              <a:ext cx="122940" cy="146358"/>
            </a:xfrm>
            <a:prstGeom prst="straightConnector1">
              <a:avLst/>
            </a:prstGeom>
            <a:noFill/>
            <a:ln w="9525">
              <a:solidFill>
                <a:schemeClr val="tx1"/>
              </a:solidFill>
              <a:round/>
              <a:headEnd/>
              <a:tailEnd type="triangle" w="med" len="med"/>
            </a:ln>
            <a:effectLst/>
          </p:spPr>
        </p:cxnSp>
        <p:cxnSp>
          <p:nvCxnSpPr>
            <p:cNvPr id="34" name="AutoShape 56"/>
            <p:cNvCxnSpPr>
              <a:cxnSpLocks noChangeShapeType="1"/>
              <a:stCxn id="13" idx="5"/>
              <a:endCxn id="18" idx="1"/>
            </p:cNvCxnSpPr>
            <p:nvPr/>
          </p:nvCxnSpPr>
          <p:spPr bwMode="auto">
            <a:xfrm rot="16200000" flipH="1">
              <a:off x="2214261" y="3883226"/>
              <a:ext cx="122941" cy="69543"/>
            </a:xfrm>
            <a:prstGeom prst="straightConnector1">
              <a:avLst/>
            </a:prstGeom>
            <a:noFill/>
            <a:ln w="9525">
              <a:solidFill>
                <a:schemeClr val="tx1"/>
              </a:solidFill>
              <a:round/>
              <a:headEnd/>
              <a:tailEnd type="triangle" w="med" len="med"/>
            </a:ln>
            <a:effectLst/>
          </p:spPr>
        </p:cxnSp>
        <p:sp>
          <p:nvSpPr>
            <p:cNvPr id="35" name="Text Box 57"/>
            <p:cNvSpPr txBox="1">
              <a:spLocks noChangeArrowheads="1"/>
            </p:cNvSpPr>
            <p:nvPr/>
          </p:nvSpPr>
          <p:spPr bwMode="auto">
            <a:xfrm>
              <a:off x="914401" y="2514600"/>
              <a:ext cx="1905000" cy="461665"/>
            </a:xfrm>
            <a:prstGeom prst="rect">
              <a:avLst/>
            </a:prstGeom>
            <a:noFill/>
            <a:ln w="9525">
              <a:noFill/>
              <a:miter lim="800000"/>
              <a:headEnd/>
              <a:tailEnd/>
            </a:ln>
            <a:effectLst/>
          </p:spPr>
          <p:txBody>
            <a:bodyPr wrap="square">
              <a:spAutoFit/>
            </a:bodyPr>
            <a:lstStyle/>
            <a:p>
              <a:r>
                <a:rPr lang="en-US" sz="2400" i="1" dirty="0"/>
                <a:t>job schedule</a:t>
              </a:r>
            </a:p>
          </p:txBody>
        </p:sp>
        <p:sp>
          <p:nvSpPr>
            <p:cNvPr id="37" name="Line 68"/>
            <p:cNvSpPr>
              <a:spLocks noChangeShapeType="1"/>
            </p:cNvSpPr>
            <p:nvPr/>
          </p:nvSpPr>
          <p:spPr bwMode="auto">
            <a:xfrm>
              <a:off x="990806" y="5704113"/>
              <a:ext cx="6892506" cy="0"/>
            </a:xfrm>
            <a:prstGeom prst="line">
              <a:avLst/>
            </a:prstGeom>
            <a:noFill/>
            <a:ln w="57150">
              <a:solidFill>
                <a:schemeClr val="tx1"/>
              </a:solidFill>
              <a:round/>
              <a:headEnd/>
              <a:tailEnd/>
            </a:ln>
            <a:effectLst/>
          </p:spPr>
          <p:txBody>
            <a:bodyPr/>
            <a:lstStyle/>
            <a:p>
              <a:endParaRPr lang="en-US" sz="3200"/>
            </a:p>
          </p:txBody>
        </p:sp>
        <p:sp>
          <p:nvSpPr>
            <p:cNvPr id="38" name="Line 69"/>
            <p:cNvSpPr>
              <a:spLocks noChangeShapeType="1"/>
            </p:cNvSpPr>
            <p:nvPr/>
          </p:nvSpPr>
          <p:spPr bwMode="auto">
            <a:xfrm>
              <a:off x="1957991" y="5446294"/>
              <a:ext cx="0" cy="257819"/>
            </a:xfrm>
            <a:prstGeom prst="line">
              <a:avLst/>
            </a:prstGeom>
            <a:noFill/>
            <a:ln w="38100">
              <a:solidFill>
                <a:schemeClr val="tx1"/>
              </a:solidFill>
              <a:round/>
              <a:headEnd/>
              <a:tailEnd/>
            </a:ln>
            <a:effectLst/>
          </p:spPr>
          <p:txBody>
            <a:bodyPr/>
            <a:lstStyle/>
            <a:p>
              <a:endParaRPr lang="en-US" sz="3200"/>
            </a:p>
          </p:txBody>
        </p:sp>
        <p:sp>
          <p:nvSpPr>
            <p:cNvPr id="39" name="Line 70"/>
            <p:cNvSpPr>
              <a:spLocks noChangeShapeType="1"/>
            </p:cNvSpPr>
            <p:nvPr/>
          </p:nvSpPr>
          <p:spPr bwMode="auto">
            <a:xfrm>
              <a:off x="4000604" y="5053836"/>
              <a:ext cx="0" cy="650277"/>
            </a:xfrm>
            <a:prstGeom prst="line">
              <a:avLst/>
            </a:prstGeom>
            <a:noFill/>
            <a:ln w="57150">
              <a:solidFill>
                <a:schemeClr val="tx1"/>
              </a:solidFill>
              <a:round/>
              <a:headEnd/>
              <a:tailEnd/>
            </a:ln>
            <a:effectLst/>
          </p:spPr>
          <p:txBody>
            <a:bodyPr/>
            <a:lstStyle/>
            <a:p>
              <a:endParaRPr lang="en-US" sz="3200"/>
            </a:p>
          </p:txBody>
        </p:sp>
        <p:sp>
          <p:nvSpPr>
            <p:cNvPr id="40" name="Line 72"/>
            <p:cNvSpPr>
              <a:spLocks noChangeShapeType="1"/>
            </p:cNvSpPr>
            <p:nvPr/>
          </p:nvSpPr>
          <p:spPr bwMode="auto">
            <a:xfrm>
              <a:off x="5344886" y="5053836"/>
              <a:ext cx="0" cy="650277"/>
            </a:xfrm>
            <a:prstGeom prst="line">
              <a:avLst/>
            </a:prstGeom>
            <a:noFill/>
            <a:ln w="57150">
              <a:solidFill>
                <a:schemeClr val="tx1"/>
              </a:solidFill>
              <a:round/>
              <a:headEnd/>
              <a:tailEnd/>
            </a:ln>
            <a:effectLst/>
          </p:spPr>
          <p:txBody>
            <a:bodyPr/>
            <a:lstStyle/>
            <a:p>
              <a:endParaRPr lang="en-US" sz="3200"/>
            </a:p>
          </p:txBody>
        </p:sp>
        <p:sp>
          <p:nvSpPr>
            <p:cNvPr id="41" name="Line 73"/>
            <p:cNvSpPr>
              <a:spLocks noChangeShapeType="1"/>
            </p:cNvSpPr>
            <p:nvPr/>
          </p:nvSpPr>
          <p:spPr bwMode="auto">
            <a:xfrm>
              <a:off x="6374922" y="5053836"/>
              <a:ext cx="0" cy="650277"/>
            </a:xfrm>
            <a:prstGeom prst="line">
              <a:avLst/>
            </a:prstGeom>
            <a:noFill/>
            <a:ln w="57150">
              <a:solidFill>
                <a:schemeClr val="tx1"/>
              </a:solidFill>
              <a:round/>
              <a:headEnd/>
              <a:tailEnd/>
            </a:ln>
            <a:effectLst/>
          </p:spPr>
          <p:txBody>
            <a:bodyPr/>
            <a:lstStyle/>
            <a:p>
              <a:endParaRPr lang="en-US" sz="3200"/>
            </a:p>
          </p:txBody>
        </p:sp>
        <p:sp>
          <p:nvSpPr>
            <p:cNvPr id="43" name="Oval 76"/>
            <p:cNvSpPr>
              <a:spLocks noChangeArrowheads="1"/>
            </p:cNvSpPr>
            <p:nvPr/>
          </p:nvSpPr>
          <p:spPr bwMode="auto">
            <a:xfrm>
              <a:off x="1881175" y="5641091"/>
              <a:ext cx="157125" cy="128911"/>
            </a:xfrm>
            <a:prstGeom prst="ellipse">
              <a:avLst/>
            </a:prstGeom>
            <a:solidFill>
              <a:schemeClr val="bg1"/>
            </a:solidFill>
            <a:ln w="9525">
              <a:solidFill>
                <a:schemeClr val="tx1"/>
              </a:solidFill>
              <a:round/>
              <a:headEnd/>
              <a:tailEnd/>
            </a:ln>
            <a:effectLst/>
          </p:spPr>
          <p:txBody>
            <a:bodyPr wrap="none" anchor="ctr"/>
            <a:lstStyle/>
            <a:p>
              <a:endParaRPr lang="en-US" sz="3200"/>
            </a:p>
          </p:txBody>
        </p:sp>
        <p:sp>
          <p:nvSpPr>
            <p:cNvPr id="44" name="Oval 77"/>
            <p:cNvSpPr>
              <a:spLocks noChangeArrowheads="1"/>
            </p:cNvSpPr>
            <p:nvPr/>
          </p:nvSpPr>
          <p:spPr bwMode="auto">
            <a:xfrm>
              <a:off x="3920295" y="5641091"/>
              <a:ext cx="157125" cy="128911"/>
            </a:xfrm>
            <a:prstGeom prst="ellipse">
              <a:avLst/>
            </a:prstGeom>
            <a:solidFill>
              <a:schemeClr val="bg1"/>
            </a:solidFill>
            <a:ln w="9525">
              <a:solidFill>
                <a:schemeClr val="tx1"/>
              </a:solidFill>
              <a:round/>
              <a:headEnd/>
              <a:tailEnd/>
            </a:ln>
            <a:effectLst/>
          </p:spPr>
          <p:txBody>
            <a:bodyPr wrap="none" anchor="ctr"/>
            <a:lstStyle/>
            <a:p>
              <a:endParaRPr lang="en-US" sz="3200"/>
            </a:p>
          </p:txBody>
        </p:sp>
        <p:sp>
          <p:nvSpPr>
            <p:cNvPr id="45" name="Oval 78"/>
            <p:cNvSpPr>
              <a:spLocks noChangeArrowheads="1"/>
            </p:cNvSpPr>
            <p:nvPr/>
          </p:nvSpPr>
          <p:spPr bwMode="auto">
            <a:xfrm>
              <a:off x="5264579" y="5641091"/>
              <a:ext cx="157123" cy="128911"/>
            </a:xfrm>
            <a:prstGeom prst="ellipse">
              <a:avLst/>
            </a:prstGeom>
            <a:solidFill>
              <a:schemeClr val="bg1"/>
            </a:solidFill>
            <a:ln w="9525">
              <a:solidFill>
                <a:schemeClr val="tx1"/>
              </a:solidFill>
              <a:round/>
              <a:headEnd/>
              <a:tailEnd/>
            </a:ln>
            <a:effectLst/>
          </p:spPr>
          <p:txBody>
            <a:bodyPr wrap="none" anchor="ctr"/>
            <a:lstStyle/>
            <a:p>
              <a:endParaRPr lang="en-US" sz="3200"/>
            </a:p>
          </p:txBody>
        </p:sp>
        <p:sp>
          <p:nvSpPr>
            <p:cNvPr id="46" name="Oval 79"/>
            <p:cNvSpPr>
              <a:spLocks noChangeArrowheads="1"/>
            </p:cNvSpPr>
            <p:nvPr/>
          </p:nvSpPr>
          <p:spPr bwMode="auto">
            <a:xfrm>
              <a:off x="6294613" y="5641091"/>
              <a:ext cx="157125" cy="128911"/>
            </a:xfrm>
            <a:prstGeom prst="ellipse">
              <a:avLst/>
            </a:prstGeom>
            <a:solidFill>
              <a:schemeClr val="bg1"/>
            </a:solidFill>
            <a:ln w="9525">
              <a:solidFill>
                <a:schemeClr val="tx1"/>
              </a:solidFill>
              <a:round/>
              <a:headEnd/>
              <a:tailEnd/>
            </a:ln>
            <a:effectLst/>
          </p:spPr>
          <p:txBody>
            <a:bodyPr wrap="none" anchor="ctr"/>
            <a:lstStyle/>
            <a:p>
              <a:endParaRPr lang="en-US" sz="3200"/>
            </a:p>
          </p:txBody>
        </p:sp>
        <p:sp>
          <p:nvSpPr>
            <p:cNvPr id="47" name="Oval 80"/>
            <p:cNvSpPr>
              <a:spLocks noChangeArrowheads="1"/>
            </p:cNvSpPr>
            <p:nvPr/>
          </p:nvSpPr>
          <p:spPr bwMode="auto">
            <a:xfrm>
              <a:off x="7467600" y="5638800"/>
              <a:ext cx="157123" cy="128911"/>
            </a:xfrm>
            <a:prstGeom prst="ellipse">
              <a:avLst/>
            </a:prstGeom>
            <a:solidFill>
              <a:schemeClr val="bg1"/>
            </a:solidFill>
            <a:ln w="9525">
              <a:solidFill>
                <a:schemeClr val="tx1"/>
              </a:solidFill>
              <a:round/>
              <a:headEnd/>
              <a:tailEnd/>
            </a:ln>
            <a:effectLst/>
          </p:spPr>
          <p:txBody>
            <a:bodyPr wrap="none" anchor="ctr"/>
            <a:lstStyle/>
            <a:p>
              <a:endParaRPr lang="en-US" sz="3200"/>
            </a:p>
          </p:txBody>
        </p:sp>
        <p:sp>
          <p:nvSpPr>
            <p:cNvPr id="48" name="Text Box 83"/>
            <p:cNvSpPr txBox="1">
              <a:spLocks noChangeArrowheads="1"/>
            </p:cNvSpPr>
            <p:nvPr/>
          </p:nvSpPr>
          <p:spPr bwMode="auto">
            <a:xfrm>
              <a:off x="5344886" y="1676400"/>
              <a:ext cx="2489543" cy="523220"/>
            </a:xfrm>
            <a:prstGeom prst="rect">
              <a:avLst/>
            </a:prstGeom>
            <a:noFill/>
            <a:ln w="9525">
              <a:noFill/>
              <a:miter lim="800000"/>
              <a:headEnd/>
              <a:tailEnd/>
            </a:ln>
            <a:effectLst/>
          </p:spPr>
          <p:txBody>
            <a:bodyPr wrap="square">
              <a:spAutoFit/>
            </a:bodyPr>
            <a:lstStyle/>
            <a:p>
              <a:r>
                <a:rPr lang="en-US" sz="2800"/>
                <a:t>data plane</a:t>
              </a:r>
            </a:p>
          </p:txBody>
        </p:sp>
        <p:sp>
          <p:nvSpPr>
            <p:cNvPr id="49" name="Text Box 84"/>
            <p:cNvSpPr txBox="1">
              <a:spLocks noChangeArrowheads="1"/>
            </p:cNvSpPr>
            <p:nvPr/>
          </p:nvSpPr>
          <p:spPr bwMode="auto">
            <a:xfrm>
              <a:off x="2895600" y="5715000"/>
              <a:ext cx="2960914" cy="523220"/>
            </a:xfrm>
            <a:prstGeom prst="rect">
              <a:avLst/>
            </a:prstGeom>
            <a:noFill/>
            <a:ln w="9525">
              <a:noFill/>
              <a:miter lim="800000"/>
              <a:headEnd/>
              <a:tailEnd/>
            </a:ln>
            <a:effectLst/>
          </p:spPr>
          <p:txBody>
            <a:bodyPr wrap="square">
              <a:spAutoFit/>
            </a:bodyPr>
            <a:lstStyle/>
            <a:p>
              <a:r>
                <a:rPr lang="en-US" sz="2800" dirty="0"/>
                <a:t>control plane</a:t>
              </a:r>
            </a:p>
          </p:txBody>
        </p:sp>
        <p:cxnSp>
          <p:nvCxnSpPr>
            <p:cNvPr id="52" name="AutoShape 88"/>
            <p:cNvCxnSpPr>
              <a:cxnSpLocks noChangeShapeType="1"/>
              <a:stCxn id="11" idx="3"/>
              <a:endCxn id="13" idx="7"/>
            </p:cNvCxnSpPr>
            <p:nvPr/>
          </p:nvCxnSpPr>
          <p:spPr bwMode="auto">
            <a:xfrm rot="5400000">
              <a:off x="2182750" y="3591031"/>
              <a:ext cx="185965" cy="69542"/>
            </a:xfrm>
            <a:prstGeom prst="straightConnector1">
              <a:avLst/>
            </a:prstGeom>
            <a:noFill/>
            <a:ln w="9525">
              <a:solidFill>
                <a:schemeClr val="tx1"/>
              </a:solidFill>
              <a:round/>
              <a:headEnd/>
              <a:tailEnd type="triangle" w="med" len="med"/>
            </a:ln>
            <a:effectLst/>
          </p:spPr>
        </p:cxnSp>
        <p:cxnSp>
          <p:nvCxnSpPr>
            <p:cNvPr id="53" name="AutoShape 89"/>
            <p:cNvCxnSpPr>
              <a:cxnSpLocks noChangeShapeType="1"/>
              <a:stCxn id="11" idx="4"/>
              <a:endCxn id="18" idx="7"/>
            </p:cNvCxnSpPr>
            <p:nvPr/>
          </p:nvCxnSpPr>
          <p:spPr bwMode="auto">
            <a:xfrm rot="16200000" flipH="1">
              <a:off x="2227360" y="3728434"/>
              <a:ext cx="418121" cy="83945"/>
            </a:xfrm>
            <a:prstGeom prst="straightConnector1">
              <a:avLst/>
            </a:prstGeom>
            <a:noFill/>
            <a:ln w="9525">
              <a:solidFill>
                <a:schemeClr val="tx1"/>
              </a:solidFill>
              <a:round/>
              <a:headEnd/>
              <a:tailEnd type="triangle" w="med" len="med"/>
            </a:ln>
            <a:effectLst/>
          </p:spPr>
        </p:cxnSp>
        <p:sp>
          <p:nvSpPr>
            <p:cNvPr id="54" name="Rectangle 7"/>
            <p:cNvSpPr>
              <a:spLocks noChangeArrowheads="1"/>
            </p:cNvSpPr>
            <p:nvPr/>
          </p:nvSpPr>
          <p:spPr bwMode="auto">
            <a:xfrm>
              <a:off x="3525740" y="4340535"/>
              <a:ext cx="949727" cy="910962"/>
            </a:xfrm>
            <a:prstGeom prst="rect">
              <a:avLst/>
            </a:prstGeom>
            <a:solidFill>
              <a:srgbClr val="66FF66"/>
            </a:solidFill>
            <a:ln w="9525">
              <a:solidFill>
                <a:schemeClr val="tx1"/>
              </a:solidFill>
              <a:miter lim="800000"/>
              <a:headEnd/>
              <a:tailEnd/>
            </a:ln>
            <a:effectLst/>
          </p:spPr>
          <p:txBody>
            <a:bodyPr wrap="none" anchor="ctr"/>
            <a:lstStyle/>
            <a:p>
              <a:pPr algn="ctr"/>
              <a:r>
                <a:rPr lang="en-US" sz="3200" dirty="0"/>
                <a:t>NS</a:t>
              </a:r>
            </a:p>
          </p:txBody>
        </p:sp>
        <p:sp>
          <p:nvSpPr>
            <p:cNvPr id="55" name="Rectangle 8"/>
            <p:cNvSpPr>
              <a:spLocks noChangeArrowheads="1"/>
            </p:cNvSpPr>
            <p:nvPr/>
          </p:nvSpPr>
          <p:spPr bwMode="auto">
            <a:xfrm>
              <a:off x="4800189" y="4340535"/>
              <a:ext cx="949727" cy="910962"/>
            </a:xfrm>
            <a:prstGeom prst="rect">
              <a:avLst/>
            </a:prstGeom>
            <a:solidFill>
              <a:srgbClr val="FFCCFF"/>
            </a:solidFill>
            <a:ln w="9525">
              <a:solidFill>
                <a:schemeClr val="tx1"/>
              </a:solidFill>
              <a:miter lim="800000"/>
              <a:headEnd/>
              <a:tailEnd/>
            </a:ln>
            <a:effectLst/>
          </p:spPr>
          <p:txBody>
            <a:bodyPr wrap="none" anchor="ctr"/>
            <a:lstStyle/>
            <a:p>
              <a:pPr algn="ctr"/>
              <a:r>
                <a:rPr lang="en-US" sz="3200"/>
                <a:t>PD</a:t>
              </a:r>
            </a:p>
          </p:txBody>
        </p:sp>
        <p:sp>
          <p:nvSpPr>
            <p:cNvPr id="56" name="Rectangle 9"/>
            <p:cNvSpPr>
              <a:spLocks noChangeArrowheads="1"/>
            </p:cNvSpPr>
            <p:nvPr/>
          </p:nvSpPr>
          <p:spPr bwMode="auto">
            <a:xfrm>
              <a:off x="7013892" y="4340535"/>
              <a:ext cx="949727" cy="910962"/>
            </a:xfrm>
            <a:prstGeom prst="rect">
              <a:avLst/>
            </a:prstGeom>
            <a:solidFill>
              <a:srgbClr val="FFCCFF"/>
            </a:solidFill>
            <a:ln w="9525">
              <a:solidFill>
                <a:schemeClr val="tx1"/>
              </a:solidFill>
              <a:miter lim="800000"/>
              <a:headEnd/>
              <a:tailEnd/>
            </a:ln>
            <a:effectLst/>
          </p:spPr>
          <p:txBody>
            <a:bodyPr wrap="none" anchor="ctr"/>
            <a:lstStyle/>
            <a:p>
              <a:pPr algn="ctr"/>
              <a:r>
                <a:rPr lang="en-US" sz="3200"/>
                <a:t>PD</a:t>
              </a:r>
            </a:p>
          </p:txBody>
        </p:sp>
        <p:sp>
          <p:nvSpPr>
            <p:cNvPr id="57" name="Rectangle 13"/>
            <p:cNvSpPr>
              <a:spLocks noChangeArrowheads="1"/>
            </p:cNvSpPr>
            <p:nvPr/>
          </p:nvSpPr>
          <p:spPr bwMode="auto">
            <a:xfrm>
              <a:off x="5907042" y="4340535"/>
              <a:ext cx="949727" cy="910962"/>
            </a:xfrm>
            <a:prstGeom prst="rect">
              <a:avLst/>
            </a:prstGeom>
            <a:solidFill>
              <a:srgbClr val="FFCCFF"/>
            </a:solidFill>
            <a:ln w="9525">
              <a:solidFill>
                <a:schemeClr val="tx1"/>
              </a:solidFill>
              <a:miter lim="800000"/>
              <a:headEnd/>
              <a:tailEnd/>
            </a:ln>
            <a:effectLst/>
          </p:spPr>
          <p:txBody>
            <a:bodyPr wrap="none" anchor="ctr"/>
            <a:lstStyle/>
            <a:p>
              <a:pPr algn="ctr"/>
              <a:r>
                <a:rPr lang="en-US" sz="3200"/>
                <a:t>PD</a:t>
              </a:r>
            </a:p>
          </p:txBody>
        </p:sp>
        <p:sp>
          <p:nvSpPr>
            <p:cNvPr id="58" name="computr3"/>
            <p:cNvSpPr>
              <a:spLocks noEditPoints="1" noChangeArrowheads="1"/>
            </p:cNvSpPr>
            <p:nvPr/>
          </p:nvSpPr>
          <p:spPr bwMode="auto">
            <a:xfrm>
              <a:off x="990600" y="4267200"/>
              <a:ext cx="1819146" cy="1140135"/>
            </a:xfrm>
            <a:custGeom>
              <a:avLst/>
              <a:gdLst>
                <a:gd name="T0" fmla="*/ 0 w 21600"/>
                <a:gd name="T1" fmla="*/ 10800 h 21600"/>
                <a:gd name="T2" fmla="*/ 10800 w 21600"/>
                <a:gd name="T3" fmla="*/ 0 h 21600"/>
                <a:gd name="T4" fmla="*/ 10800 w 21600"/>
                <a:gd name="T5" fmla="*/ 21600 h 21600"/>
                <a:gd name="T6" fmla="*/ 18135 w 21600"/>
                <a:gd name="T7" fmla="*/ 10800 h 21600"/>
                <a:gd name="T8" fmla="*/ 7811 w 21600"/>
                <a:gd name="T9" fmla="*/ 2584 h 21600"/>
                <a:gd name="T10" fmla="*/ 16359 w 21600"/>
                <a:gd name="T11" fmla="*/ 11764 h 21600"/>
              </a:gdLst>
              <a:ahLst/>
              <a:cxnLst>
                <a:cxn ang="0">
                  <a:pos x="T0" y="T1"/>
                </a:cxn>
                <a:cxn ang="0">
                  <a:pos x="T2" y="T3"/>
                </a:cxn>
                <a:cxn ang="0">
                  <a:pos x="T4" y="T5"/>
                </a:cxn>
                <a:cxn ang="0">
                  <a:pos x="T6" y="T7"/>
                </a:cxn>
              </a:cxnLst>
              <a:rect l="T8" t="T9" r="T10" b="T11"/>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sz="2400" dirty="0"/>
            </a:p>
          </p:txBody>
        </p:sp>
        <p:sp>
          <p:nvSpPr>
            <p:cNvPr id="59" name="Line 91"/>
            <p:cNvSpPr>
              <a:spLocks noChangeShapeType="1"/>
            </p:cNvSpPr>
            <p:nvPr/>
          </p:nvSpPr>
          <p:spPr bwMode="auto">
            <a:xfrm flipV="1">
              <a:off x="5425195" y="2782159"/>
              <a:ext cx="398047" cy="650279"/>
            </a:xfrm>
            <a:prstGeom prst="line">
              <a:avLst/>
            </a:prstGeom>
            <a:noFill/>
            <a:ln w="76200">
              <a:solidFill>
                <a:schemeClr val="tx1"/>
              </a:solidFill>
              <a:round/>
              <a:headEnd/>
              <a:tailEnd type="triangle" w="med" len="med"/>
            </a:ln>
            <a:effectLst/>
          </p:spPr>
          <p:txBody>
            <a:bodyPr/>
            <a:lstStyle/>
            <a:p>
              <a:endParaRPr lang="en-US" sz="3200"/>
            </a:p>
          </p:txBody>
        </p:sp>
        <p:sp>
          <p:nvSpPr>
            <p:cNvPr id="60" name="Line 92"/>
            <p:cNvSpPr>
              <a:spLocks noChangeShapeType="1"/>
            </p:cNvSpPr>
            <p:nvPr/>
          </p:nvSpPr>
          <p:spPr bwMode="auto">
            <a:xfrm>
              <a:off x="6294613" y="2782159"/>
              <a:ext cx="80309" cy="584391"/>
            </a:xfrm>
            <a:prstGeom prst="line">
              <a:avLst/>
            </a:prstGeom>
            <a:noFill/>
            <a:ln w="76200">
              <a:solidFill>
                <a:schemeClr val="tx1"/>
              </a:solidFill>
              <a:round/>
              <a:headEnd/>
              <a:tailEnd type="triangle" w="med" len="med"/>
            </a:ln>
            <a:effectLst/>
          </p:spPr>
          <p:txBody>
            <a:bodyPr/>
            <a:lstStyle/>
            <a:p>
              <a:endParaRPr lang="en-US" sz="3200"/>
            </a:p>
          </p:txBody>
        </p:sp>
        <p:sp>
          <p:nvSpPr>
            <p:cNvPr id="61" name="Line 93"/>
            <p:cNvSpPr>
              <a:spLocks noChangeShapeType="1"/>
            </p:cNvSpPr>
            <p:nvPr/>
          </p:nvSpPr>
          <p:spPr bwMode="auto">
            <a:xfrm>
              <a:off x="7324649" y="2782159"/>
              <a:ext cx="80307" cy="584391"/>
            </a:xfrm>
            <a:prstGeom prst="line">
              <a:avLst/>
            </a:prstGeom>
            <a:noFill/>
            <a:ln w="76200">
              <a:solidFill>
                <a:schemeClr val="tx1"/>
              </a:solidFill>
              <a:round/>
              <a:headEnd/>
              <a:tailEnd type="triangle" w="med" len="med"/>
            </a:ln>
            <a:effectLst/>
          </p:spPr>
          <p:txBody>
            <a:bodyPr/>
            <a:lstStyle/>
            <a:p>
              <a:endParaRPr lang="en-US" sz="3200"/>
            </a:p>
          </p:txBody>
        </p:sp>
        <p:sp>
          <p:nvSpPr>
            <p:cNvPr id="62" name="Line 94"/>
            <p:cNvSpPr>
              <a:spLocks noChangeShapeType="1"/>
            </p:cNvSpPr>
            <p:nvPr/>
          </p:nvSpPr>
          <p:spPr bwMode="auto">
            <a:xfrm>
              <a:off x="5027147" y="2782159"/>
              <a:ext cx="160616" cy="584391"/>
            </a:xfrm>
            <a:prstGeom prst="line">
              <a:avLst/>
            </a:prstGeom>
            <a:noFill/>
            <a:ln w="76200">
              <a:solidFill>
                <a:schemeClr val="tx1"/>
              </a:solidFill>
              <a:round/>
              <a:headEnd/>
              <a:tailEnd type="triangle" w="med" len="med"/>
            </a:ln>
            <a:effectLst/>
          </p:spPr>
          <p:txBody>
            <a:bodyPr/>
            <a:lstStyle/>
            <a:p>
              <a:endParaRPr lang="en-US" sz="3200"/>
            </a:p>
          </p:txBody>
        </p:sp>
        <p:sp>
          <p:nvSpPr>
            <p:cNvPr id="63" name="Line 97"/>
            <p:cNvSpPr>
              <a:spLocks noChangeShapeType="1"/>
            </p:cNvSpPr>
            <p:nvPr/>
          </p:nvSpPr>
          <p:spPr bwMode="auto">
            <a:xfrm flipV="1">
              <a:off x="6532045" y="2782159"/>
              <a:ext cx="398047" cy="650279"/>
            </a:xfrm>
            <a:prstGeom prst="line">
              <a:avLst/>
            </a:prstGeom>
            <a:noFill/>
            <a:ln w="76200">
              <a:solidFill>
                <a:schemeClr val="tx1"/>
              </a:solidFill>
              <a:round/>
              <a:headEnd/>
              <a:tailEnd type="triangle" w="med" len="med"/>
            </a:ln>
            <a:effectLst/>
          </p:spPr>
          <p:txBody>
            <a:bodyPr/>
            <a:lstStyle/>
            <a:p>
              <a:endParaRPr lang="en-US" sz="3200"/>
            </a:p>
          </p:txBody>
        </p:sp>
        <p:sp>
          <p:nvSpPr>
            <p:cNvPr id="64" name="Line 98"/>
            <p:cNvSpPr>
              <a:spLocks noChangeShapeType="1"/>
            </p:cNvSpPr>
            <p:nvPr/>
          </p:nvSpPr>
          <p:spPr bwMode="auto">
            <a:xfrm flipV="1">
              <a:off x="7562081" y="2782159"/>
              <a:ext cx="398047" cy="650279"/>
            </a:xfrm>
            <a:prstGeom prst="line">
              <a:avLst/>
            </a:prstGeom>
            <a:noFill/>
            <a:ln w="76200">
              <a:solidFill>
                <a:schemeClr val="tx1"/>
              </a:solidFill>
              <a:round/>
              <a:headEnd/>
              <a:tailEnd type="triangle" w="med" len="med"/>
            </a:ln>
            <a:effectLst/>
          </p:spPr>
          <p:txBody>
            <a:bodyPr/>
            <a:lstStyle/>
            <a:p>
              <a:endParaRPr lang="en-US" sz="3200"/>
            </a:p>
          </p:txBody>
        </p:sp>
        <p:sp>
          <p:nvSpPr>
            <p:cNvPr id="65" name="Line 99"/>
            <p:cNvSpPr>
              <a:spLocks noChangeShapeType="1"/>
            </p:cNvSpPr>
            <p:nvPr/>
          </p:nvSpPr>
          <p:spPr bwMode="auto">
            <a:xfrm>
              <a:off x="5264579" y="3950941"/>
              <a:ext cx="0" cy="389594"/>
            </a:xfrm>
            <a:prstGeom prst="line">
              <a:avLst/>
            </a:prstGeom>
            <a:noFill/>
            <a:ln w="38100">
              <a:solidFill>
                <a:schemeClr val="tx1"/>
              </a:solidFill>
              <a:round/>
              <a:headEnd type="triangle" w="med" len="med"/>
              <a:tailEnd type="triangle" w="med" len="med"/>
            </a:ln>
            <a:effectLst/>
          </p:spPr>
          <p:txBody>
            <a:bodyPr/>
            <a:lstStyle/>
            <a:p>
              <a:endParaRPr lang="en-US" sz="3200"/>
            </a:p>
          </p:txBody>
        </p:sp>
        <p:sp>
          <p:nvSpPr>
            <p:cNvPr id="66" name="Line 101"/>
            <p:cNvSpPr>
              <a:spLocks noChangeShapeType="1"/>
            </p:cNvSpPr>
            <p:nvPr/>
          </p:nvSpPr>
          <p:spPr bwMode="auto">
            <a:xfrm>
              <a:off x="6374922" y="3950941"/>
              <a:ext cx="0" cy="389594"/>
            </a:xfrm>
            <a:prstGeom prst="line">
              <a:avLst/>
            </a:prstGeom>
            <a:noFill/>
            <a:ln w="38100">
              <a:solidFill>
                <a:schemeClr val="tx1"/>
              </a:solidFill>
              <a:round/>
              <a:headEnd type="triangle" w="med" len="med"/>
              <a:tailEnd type="triangle" w="med" len="med"/>
            </a:ln>
            <a:effectLst/>
          </p:spPr>
          <p:txBody>
            <a:bodyPr/>
            <a:lstStyle/>
            <a:p>
              <a:endParaRPr lang="en-US" sz="3200"/>
            </a:p>
          </p:txBody>
        </p:sp>
        <p:sp>
          <p:nvSpPr>
            <p:cNvPr id="67" name="Line 102"/>
            <p:cNvSpPr>
              <a:spLocks noChangeShapeType="1"/>
            </p:cNvSpPr>
            <p:nvPr/>
          </p:nvSpPr>
          <p:spPr bwMode="auto">
            <a:xfrm>
              <a:off x="7481772" y="3950941"/>
              <a:ext cx="0" cy="389594"/>
            </a:xfrm>
            <a:prstGeom prst="line">
              <a:avLst/>
            </a:prstGeom>
            <a:noFill/>
            <a:ln w="38100">
              <a:solidFill>
                <a:schemeClr val="tx1"/>
              </a:solidFill>
              <a:round/>
              <a:headEnd type="triangle" w="med" len="med"/>
              <a:tailEnd type="triangle" w="med" len="med"/>
            </a:ln>
            <a:effectLst/>
          </p:spPr>
          <p:txBody>
            <a:bodyPr/>
            <a:lstStyle/>
            <a:p>
              <a:endParaRPr lang="en-US" sz="3200"/>
            </a:p>
          </p:txBody>
        </p:sp>
        <p:sp>
          <p:nvSpPr>
            <p:cNvPr id="68" name="Oval 58"/>
            <p:cNvSpPr>
              <a:spLocks noChangeArrowheads="1"/>
            </p:cNvSpPr>
            <p:nvPr/>
          </p:nvSpPr>
          <p:spPr bwMode="auto">
            <a:xfrm>
              <a:off x="4870022" y="3363686"/>
              <a:ext cx="789112" cy="584391"/>
            </a:xfrm>
            <a:prstGeom prst="ellipse">
              <a:avLst/>
            </a:prstGeom>
            <a:solidFill>
              <a:srgbClr val="CCFFFF"/>
            </a:solidFill>
            <a:ln w="9525">
              <a:solidFill>
                <a:schemeClr val="tx1"/>
              </a:solidFill>
              <a:round/>
              <a:headEnd/>
              <a:tailEnd/>
            </a:ln>
            <a:effectLst/>
          </p:spPr>
          <p:txBody>
            <a:bodyPr wrap="none" anchor="ctr"/>
            <a:lstStyle/>
            <a:p>
              <a:pPr algn="ctr"/>
              <a:r>
                <a:rPr lang="en-US" sz="3200" dirty="0"/>
                <a:t>V</a:t>
              </a:r>
            </a:p>
          </p:txBody>
        </p:sp>
        <p:sp>
          <p:nvSpPr>
            <p:cNvPr id="69" name="Oval 59"/>
            <p:cNvSpPr>
              <a:spLocks noChangeArrowheads="1"/>
            </p:cNvSpPr>
            <p:nvPr/>
          </p:nvSpPr>
          <p:spPr bwMode="auto">
            <a:xfrm>
              <a:off x="5980365" y="3366550"/>
              <a:ext cx="789112" cy="584391"/>
            </a:xfrm>
            <a:prstGeom prst="ellipse">
              <a:avLst/>
            </a:prstGeom>
            <a:solidFill>
              <a:srgbClr val="CCFFFF"/>
            </a:solidFill>
            <a:ln w="9525">
              <a:solidFill>
                <a:schemeClr val="tx1"/>
              </a:solidFill>
              <a:round/>
              <a:headEnd/>
              <a:tailEnd/>
            </a:ln>
            <a:effectLst/>
          </p:spPr>
          <p:txBody>
            <a:bodyPr wrap="none" anchor="ctr"/>
            <a:lstStyle/>
            <a:p>
              <a:pPr algn="ctr"/>
              <a:r>
                <a:rPr lang="en-US" sz="3200"/>
                <a:t>V</a:t>
              </a:r>
            </a:p>
          </p:txBody>
        </p:sp>
        <p:sp>
          <p:nvSpPr>
            <p:cNvPr id="70" name="Oval 60"/>
            <p:cNvSpPr>
              <a:spLocks noChangeArrowheads="1"/>
            </p:cNvSpPr>
            <p:nvPr/>
          </p:nvSpPr>
          <p:spPr bwMode="auto">
            <a:xfrm>
              <a:off x="7090708" y="3366550"/>
              <a:ext cx="789112" cy="584391"/>
            </a:xfrm>
            <a:prstGeom prst="ellipse">
              <a:avLst/>
            </a:prstGeom>
            <a:solidFill>
              <a:srgbClr val="CCFFFF"/>
            </a:solidFill>
            <a:ln w="9525">
              <a:solidFill>
                <a:schemeClr val="tx1"/>
              </a:solidFill>
              <a:round/>
              <a:headEnd/>
              <a:tailEnd/>
            </a:ln>
            <a:effectLst/>
          </p:spPr>
          <p:txBody>
            <a:bodyPr wrap="none" anchor="ctr"/>
            <a:lstStyle/>
            <a:p>
              <a:pPr algn="ctr"/>
              <a:r>
                <a:rPr lang="en-US" sz="3200" dirty="0"/>
                <a:t>V</a:t>
              </a:r>
            </a:p>
          </p:txBody>
        </p:sp>
        <p:sp>
          <p:nvSpPr>
            <p:cNvPr id="76" name="TextBox 75"/>
            <p:cNvSpPr txBox="1"/>
            <p:nvPr/>
          </p:nvSpPr>
          <p:spPr>
            <a:xfrm>
              <a:off x="1219200" y="5867400"/>
              <a:ext cx="1384995" cy="369332"/>
            </a:xfrm>
            <a:prstGeom prst="rect">
              <a:avLst/>
            </a:prstGeom>
            <a:noFill/>
          </p:spPr>
          <p:txBody>
            <a:bodyPr wrap="none" rtlCol="0">
              <a:spAutoFit/>
            </a:bodyPr>
            <a:lstStyle/>
            <a:p>
              <a:r>
                <a:rPr lang="en-US" dirty="0" smtClean="0"/>
                <a:t>Job manager</a:t>
              </a:r>
              <a:endParaRPr lang="en-US" dirty="0"/>
            </a:p>
          </p:txBody>
        </p:sp>
        <p:sp>
          <p:nvSpPr>
            <p:cNvPr id="79" name="TextBox 78"/>
            <p:cNvSpPr txBox="1"/>
            <p:nvPr/>
          </p:nvSpPr>
          <p:spPr>
            <a:xfrm>
              <a:off x="5334000" y="5867400"/>
              <a:ext cx="814390" cy="369332"/>
            </a:xfrm>
            <a:prstGeom prst="rect">
              <a:avLst/>
            </a:prstGeom>
            <a:noFill/>
          </p:spPr>
          <p:txBody>
            <a:bodyPr wrap="none" rtlCol="0">
              <a:spAutoFit/>
            </a:bodyPr>
            <a:lstStyle/>
            <a:p>
              <a:r>
                <a:rPr lang="en-US" dirty="0" smtClean="0"/>
                <a:t>cluster</a:t>
              </a:r>
              <a:endParaRPr lang="en-US" dirty="0"/>
            </a:p>
          </p:txBody>
        </p:sp>
        <p:sp>
          <p:nvSpPr>
            <p:cNvPr id="80" name="Rectangle 24"/>
            <p:cNvSpPr>
              <a:spLocks noChangeArrowheads="1"/>
            </p:cNvSpPr>
            <p:nvPr/>
          </p:nvSpPr>
          <p:spPr bwMode="auto">
            <a:xfrm>
              <a:off x="3200400" y="1752600"/>
              <a:ext cx="5257800" cy="4114800"/>
            </a:xfrm>
            <a:prstGeom prst="rect">
              <a:avLst/>
            </a:prstGeom>
            <a:noFill/>
            <a:ln w="28575" cap="rnd">
              <a:solidFill>
                <a:schemeClr val="tx1"/>
              </a:solidFill>
              <a:prstDash val="sysDot"/>
              <a:miter lim="800000"/>
              <a:headEnd/>
              <a:tailEnd/>
            </a:ln>
            <a:effectLst/>
          </p:spPr>
          <p:txBody>
            <a:bodyPr wrap="none" anchor="ctr"/>
            <a:lstStyle/>
            <a:p>
              <a:endParaRPr lang="en-US" sz="3200"/>
            </a:p>
          </p:txBody>
        </p:sp>
      </p:grpSp>
    </p:spTree>
    <p:extLst>
      <p:ext uri="{BB962C8B-B14F-4D97-AF65-F5344CB8AC3E}">
        <p14:creationId xmlns:p14="http://schemas.microsoft.com/office/powerpoint/2010/main" val="127480865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TotalTime>
  <Words>1337</Words>
  <Application>Microsoft Office PowerPoint</Application>
  <PresentationFormat>On-screen Show (4:3)</PresentationFormat>
  <Paragraphs>306</Paragraphs>
  <Slides>32</Slides>
  <Notes>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DryadLINQ</vt:lpstr>
      <vt:lpstr>Definition</vt:lpstr>
      <vt:lpstr>The Evolution of DryadLINQ </vt:lpstr>
      <vt:lpstr> Current Status</vt:lpstr>
      <vt:lpstr>Dryad Definition</vt:lpstr>
      <vt:lpstr>The Structure of Dryad Jobs </vt:lpstr>
      <vt:lpstr>Dryad services</vt:lpstr>
      <vt:lpstr>Software Stack</vt:lpstr>
      <vt:lpstr>Dryad System Architecture</vt:lpstr>
      <vt:lpstr>LINQ Framework</vt:lpstr>
      <vt:lpstr>DryadLINQ Operators </vt:lpstr>
      <vt:lpstr>Combining with LINQ-to-SQL</vt:lpstr>
      <vt:lpstr>DryadLINQ and LINQ</vt:lpstr>
      <vt:lpstr>DryadLINQ representation</vt:lpstr>
      <vt:lpstr>DryadLInq features</vt:lpstr>
      <vt:lpstr>DryadLINQ System Architecture</vt:lpstr>
      <vt:lpstr>A Query provider translates IQueryable objects to a suitable format and ships them to a remote execution engine.  It also transforms the remote data into C# objects.  DryadLINQ is just an instance of such a provider which interfaces with the Dryad remote execution framework.</vt:lpstr>
      <vt:lpstr>Execution stages of a Dryad Job</vt:lpstr>
      <vt:lpstr>Partitioned File Structure</vt:lpstr>
      <vt:lpstr>Reductions (Aggregations) </vt:lpstr>
      <vt:lpstr>  Apply The Select delegate receives each element individually, while the one of Apply receives the whole stream.</vt:lpstr>
      <vt:lpstr>MapReduce in DryadLINQ</vt:lpstr>
      <vt:lpstr>Map-Reduce Plan (When reduce is combiner-enabled)</vt:lpstr>
      <vt:lpstr>PowerPoint Presentation</vt:lpstr>
      <vt:lpstr>An Example: PageRank</vt:lpstr>
      <vt:lpstr>Multi-Iteration PageRank</vt:lpstr>
      <vt:lpstr>Dryad Enters the Market </vt:lpstr>
      <vt:lpstr>Windows Azure and DryadLINQ</vt:lpstr>
      <vt:lpstr>PowerPoint Presentation</vt:lpstr>
      <vt:lpstr>Resources</vt:lpstr>
      <vt:lpstr>Questions?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DryadLinq</dc:title>
  <dc:creator>Milen</dc:creator>
  <cp:lastModifiedBy>Milen</cp:lastModifiedBy>
  <cp:revision>26</cp:revision>
  <dcterms:created xsi:type="dcterms:W3CDTF">2011-08-28T15:56:10Z</dcterms:created>
  <dcterms:modified xsi:type="dcterms:W3CDTF">2011-09-01T22:02:12Z</dcterms:modified>
</cp:coreProperties>
</file>