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64" autoAdjust="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57214-0C88-485F-AC5D-15592D80FEE1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DEBDC-E1FE-4E7A-AD59-B27C2EC244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40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Анотация на учебната дисциплина:</a:t>
            </a:r>
          </a:p>
          <a:p>
            <a:r>
              <a:rPr lang="ru-RU" dirty="0" smtClean="0"/>
              <a:t>Този курс подготвя студентите за реализиране на дипломната им работа. Курсът има за цел да запознае студентите с принципите и подходите за ефективна разработка на писмен изследователски материал и научно-практическо изследване, както и за ефективно представяне/защита пред специализирана аудитория на писмен изследователски материал и на резултатите от проведено проучване, с помощта на електронни средства и презентации. По време на курса на студентите ще бъдат осигурении и възможности за практикуване на уменията за писане, говорене и слушане в часовете за семинарни занятия. </a:t>
            </a:r>
          </a:p>
          <a:p>
            <a:r>
              <a:rPr lang="ru-RU" dirty="0" smtClean="0"/>
              <a:t>Курсът включва теми свързани с планиране и проектиране на научно изследване, научна публикация и дипломна работа, формулиране на цели и задачи на изследване, проучване на научна литература, анализ на най-добрите практики, планиране, провеждане и статистически анализ и оценка на експеримент/тестване на продукт.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DEBDC-E1FE-4E7A-AD59-B27C2EC24494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733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41383C-E8A5-44CA-BD0B-F18A3A39259B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F9C39D-6A9C-4B56-8F9D-B1E9F95576B7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992888" cy="1472184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ru-RU" sz="4000" dirty="0"/>
              <a:t>Методи за планиране, провеждане и документиране на научни проучвания и проекти </a:t>
            </a:r>
            <a:endParaRPr lang="bg-B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7406640" cy="1469808"/>
          </a:xfrm>
        </p:spPr>
        <p:txBody>
          <a:bodyPr/>
          <a:lstStyle/>
          <a:p>
            <a:r>
              <a:rPr lang="bg-BG" dirty="0" smtClean="0"/>
              <a:t>Магистърска програма „Електронно обучение“</a:t>
            </a:r>
          </a:p>
          <a:p>
            <a:r>
              <a:rPr lang="bg-BG" dirty="0" smtClean="0"/>
              <a:t>Редовно обучение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151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Преподаватели и учебна заетост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89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706090"/>
          </a:xfrm>
        </p:spPr>
        <p:txBody>
          <a:bodyPr>
            <a:noAutofit/>
          </a:bodyPr>
          <a:lstStyle/>
          <a:p>
            <a:r>
              <a:rPr lang="bg-BG" sz="4400" dirty="0"/>
              <a:t>Преподаватели и учебна заетост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1008112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Проф. Красен Стефанов</a:t>
            </a:r>
            <a:endParaRPr lang="bg-BG" dirty="0" smtClean="0"/>
          </a:p>
          <a:p>
            <a:pPr marL="360000">
              <a:spcBef>
                <a:spcPts val="0"/>
              </a:spcBef>
            </a:pPr>
            <a:r>
              <a:rPr lang="bg-BG" dirty="0" smtClean="0"/>
              <a:t>Ас. Пенчо Михнев</a:t>
            </a:r>
            <a:endParaRPr lang="bg-B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792350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0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78098"/>
          </a:xfrm>
        </p:spPr>
        <p:txBody>
          <a:bodyPr/>
          <a:lstStyle/>
          <a:p>
            <a:r>
              <a:rPr lang="bg-BG" dirty="0" smtClean="0"/>
              <a:t>Анотация на дисциплината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2400"/>
              </a:lnSpc>
            </a:pPr>
            <a:r>
              <a:rPr lang="ru-RU" dirty="0" smtClean="0"/>
              <a:t>Курсът подготвя студентите </a:t>
            </a:r>
            <a:r>
              <a:rPr lang="ru-RU" dirty="0"/>
              <a:t>за реализиране на дипломната им </a:t>
            </a:r>
            <a:r>
              <a:rPr lang="ru-RU" dirty="0" smtClean="0"/>
              <a:t>работа</a:t>
            </a:r>
          </a:p>
          <a:p>
            <a:pPr>
              <a:lnSpc>
                <a:spcPts val="2400"/>
              </a:lnSpc>
            </a:pPr>
            <a:r>
              <a:rPr lang="bg-BG" dirty="0" smtClean="0"/>
              <a:t>Цели на </a:t>
            </a:r>
            <a:r>
              <a:rPr lang="bg-BG" dirty="0" smtClean="0"/>
              <a:t>курса</a:t>
            </a:r>
            <a:br>
              <a:rPr lang="bg-BG" dirty="0" smtClean="0"/>
            </a:br>
            <a:r>
              <a:rPr lang="ru-RU" dirty="0" smtClean="0"/>
              <a:t>Студентите да </a:t>
            </a:r>
            <a:r>
              <a:rPr lang="ru-RU" dirty="0"/>
              <a:t>усвоят принципите и подходите </a:t>
            </a:r>
            <a:r>
              <a:rPr lang="ru-RU" dirty="0" smtClean="0"/>
              <a:t>за:</a:t>
            </a:r>
            <a:endParaRPr lang="bg-BG" dirty="0" smtClean="0"/>
          </a:p>
          <a:p>
            <a:pPr lvl="1">
              <a:lnSpc>
                <a:spcPts val="2400"/>
              </a:lnSpc>
            </a:pPr>
            <a:r>
              <a:rPr lang="ru-RU" dirty="0" smtClean="0"/>
              <a:t>ефективна </a:t>
            </a:r>
            <a:r>
              <a:rPr lang="ru-RU" dirty="0"/>
              <a:t>разработка </a:t>
            </a:r>
            <a:r>
              <a:rPr lang="ru-RU" dirty="0" smtClean="0"/>
              <a:t>на:</a:t>
            </a:r>
          </a:p>
          <a:p>
            <a:pPr lvl="2">
              <a:lnSpc>
                <a:spcPts val="2400"/>
              </a:lnSpc>
            </a:pPr>
            <a:r>
              <a:rPr lang="ru-RU" dirty="0" smtClean="0"/>
              <a:t>писмен </a:t>
            </a:r>
            <a:r>
              <a:rPr lang="ru-RU" dirty="0"/>
              <a:t>изследователски материал </a:t>
            </a:r>
            <a:endParaRPr lang="ru-RU" dirty="0" smtClean="0"/>
          </a:p>
          <a:p>
            <a:pPr lvl="2">
              <a:lnSpc>
                <a:spcPts val="2400"/>
              </a:lnSpc>
            </a:pPr>
            <a:r>
              <a:rPr lang="ru-RU" dirty="0" smtClean="0"/>
              <a:t>научно-практическо </a:t>
            </a:r>
            <a:r>
              <a:rPr lang="ru-RU" dirty="0"/>
              <a:t>изследване, </a:t>
            </a:r>
            <a:endParaRPr lang="ru-RU" dirty="0" smtClean="0"/>
          </a:p>
          <a:p>
            <a:pPr lvl="1">
              <a:lnSpc>
                <a:spcPts val="2400"/>
              </a:lnSpc>
            </a:pPr>
            <a:r>
              <a:rPr lang="ru-RU" dirty="0" smtClean="0"/>
              <a:t>ефективно </a:t>
            </a:r>
            <a:r>
              <a:rPr lang="ru-RU" dirty="0"/>
              <a:t>представяне/защита пред специализирана аудитория </a:t>
            </a:r>
            <a:r>
              <a:rPr lang="ru-RU" dirty="0" smtClean="0"/>
              <a:t>на:</a:t>
            </a:r>
          </a:p>
          <a:p>
            <a:pPr lvl="2">
              <a:lnSpc>
                <a:spcPts val="2400"/>
              </a:lnSpc>
            </a:pPr>
            <a:r>
              <a:rPr lang="ru-RU" dirty="0" smtClean="0"/>
              <a:t>писмен </a:t>
            </a:r>
            <a:r>
              <a:rPr lang="ru-RU" dirty="0"/>
              <a:t>изследователски материал </a:t>
            </a:r>
            <a:endParaRPr lang="ru-RU" dirty="0" smtClean="0"/>
          </a:p>
          <a:p>
            <a:pPr lvl="2">
              <a:lnSpc>
                <a:spcPts val="2400"/>
              </a:lnSpc>
            </a:pPr>
            <a:r>
              <a:rPr lang="ru-RU" dirty="0" smtClean="0"/>
              <a:t>резултати </a:t>
            </a:r>
            <a:r>
              <a:rPr lang="ru-RU" dirty="0"/>
              <a:t>от проведено </a:t>
            </a:r>
            <a:r>
              <a:rPr lang="ru-RU" dirty="0" smtClean="0"/>
              <a:t>проучване</a:t>
            </a:r>
          </a:p>
          <a:p>
            <a:pPr marL="402336" lvl="1" indent="0">
              <a:lnSpc>
                <a:spcPts val="2400"/>
              </a:lnSpc>
              <a:buNone/>
            </a:pPr>
            <a:r>
              <a:rPr lang="ru-RU" dirty="0" smtClean="0"/>
              <a:t>с </a:t>
            </a:r>
            <a:r>
              <a:rPr lang="ru-RU" dirty="0"/>
              <a:t>помощта на електронни средства и </a:t>
            </a:r>
            <a:r>
              <a:rPr lang="ru-RU" dirty="0" smtClean="0"/>
              <a:t>презентации</a:t>
            </a:r>
          </a:p>
          <a:p>
            <a:pPr marL="360363" indent="-233363">
              <a:lnSpc>
                <a:spcPts val="2400"/>
              </a:lnSpc>
            </a:pPr>
            <a:r>
              <a:rPr lang="ru-RU" dirty="0" smtClean="0"/>
              <a:t>Практикуване на уменията за писане, говорене и слушане в часовете за семинарни занятия</a:t>
            </a:r>
            <a:r>
              <a:rPr lang="ru-RU" dirty="0"/>
              <a:t>	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804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bg-BG" dirty="0" smtClean="0"/>
              <a:t>Очаквани резултати (1)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40060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bg-BG" sz="5900" dirty="0"/>
              <a:t>След завършване на курса студентите ще</a:t>
            </a:r>
            <a:r>
              <a:rPr lang="ru-RU" sz="5900" dirty="0"/>
              <a:t>: </a:t>
            </a:r>
            <a:endParaRPr lang="bg-BG" sz="5900" dirty="0"/>
          </a:p>
          <a:p>
            <a:pPr lvl="0"/>
            <a:r>
              <a:rPr lang="ru-RU" sz="4600" dirty="0"/>
              <a:t>Познават основните типове надеждни източници на научно-изследователски публикации и наличните за ползване бази от данни с научна информация, достъпни на международно, национално, университетско и факултетно ниво;</a:t>
            </a:r>
            <a:endParaRPr lang="bg-BG" sz="4600" dirty="0"/>
          </a:p>
          <a:p>
            <a:pPr lvl="0"/>
            <a:r>
              <a:rPr lang="ru-RU" sz="4600" dirty="0"/>
              <a:t>Познават ефективни принципи и подходи за планиране, проектиране и разработка на:</a:t>
            </a:r>
            <a:endParaRPr lang="bg-BG" sz="4600" dirty="0"/>
          </a:p>
          <a:p>
            <a:pPr lvl="1"/>
            <a:r>
              <a:rPr lang="ru-RU" sz="4000" dirty="0"/>
              <a:t>литературно проучване;</a:t>
            </a:r>
            <a:endParaRPr lang="bg-BG" sz="4000" dirty="0"/>
          </a:p>
          <a:p>
            <a:pPr lvl="1"/>
            <a:r>
              <a:rPr lang="ru-RU" sz="4000" dirty="0"/>
              <a:t>изследователски експеримент / тестване на продукт;</a:t>
            </a:r>
            <a:endParaRPr lang="bg-BG" sz="4000" dirty="0"/>
          </a:p>
          <a:p>
            <a:pPr lvl="1"/>
            <a:r>
              <a:rPr lang="ru-RU" sz="4000" dirty="0"/>
              <a:t>писмен изследователски материал (статия, дипломна работа).</a:t>
            </a:r>
            <a:endParaRPr lang="bg-BG" sz="4000" dirty="0"/>
          </a:p>
          <a:p>
            <a:pPr lvl="0"/>
            <a:r>
              <a:rPr lang="bg-BG" sz="4600" dirty="0" smtClean="0"/>
              <a:t>Разбират принципите на ефективно писане на изследователски материали</a:t>
            </a:r>
            <a:r>
              <a:rPr lang="ru-RU" sz="4600" dirty="0" smtClean="0"/>
              <a:t>;</a:t>
            </a:r>
            <a:endParaRPr lang="bg-BG" sz="4600" dirty="0" smtClean="0"/>
          </a:p>
          <a:p>
            <a:pPr lvl="0"/>
            <a:r>
              <a:rPr lang="bg-BG" sz="4600" dirty="0" smtClean="0"/>
              <a:t>Усвоят техниките за ефективно изнасяне на презентации</a:t>
            </a:r>
          </a:p>
          <a:p>
            <a:pPr lvl="0"/>
            <a:r>
              <a:rPr lang="bg-BG" sz="4600" dirty="0" smtClean="0"/>
              <a:t>Овладеят способността критично да оценяват писмен изследователски материал и писмени и устни презентации на резултати от научно изследване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24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bg-BG" dirty="0" smtClean="0"/>
              <a:t>Очаквани резултати (2)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818072" cy="532859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bg-BG" sz="3600" dirty="0"/>
              <a:t>След завършване на курса студентите ще могат:</a:t>
            </a:r>
          </a:p>
          <a:p>
            <a:pPr lvl="0"/>
            <a:r>
              <a:rPr lang="bg-BG" sz="3100" dirty="0"/>
              <a:t>Да провеждат и разработват ефективно литературно проучване;</a:t>
            </a:r>
          </a:p>
          <a:p>
            <a:pPr lvl="0"/>
            <a:r>
              <a:rPr lang="bg-BG" sz="3100" dirty="0"/>
              <a:t>Да планират правилно изследователски експеримент / тестване на продукт;</a:t>
            </a:r>
          </a:p>
          <a:p>
            <a:pPr lvl="0"/>
            <a:r>
              <a:rPr lang="ru-RU" sz="3100" dirty="0"/>
              <a:t>Да прилагат основни методи за статистически анализ и оценка на резултатите от експеримент / тестване на продукт</a:t>
            </a:r>
            <a:endParaRPr lang="bg-BG" sz="3100" dirty="0"/>
          </a:p>
          <a:p>
            <a:pPr lvl="0"/>
            <a:r>
              <a:rPr lang="bg-BG" sz="3100" dirty="0"/>
              <a:t>Да проектират и пишат ефективно изследователски материали;</a:t>
            </a:r>
          </a:p>
          <a:p>
            <a:pPr lvl="0"/>
            <a:r>
              <a:rPr lang="bg-BG" sz="3100" dirty="0"/>
              <a:t>Да изнасят ефективно презентации;</a:t>
            </a:r>
          </a:p>
          <a:p>
            <a:r>
              <a:rPr lang="bg-BG" sz="3100" dirty="0"/>
              <a:t>Да оценяват критично писмени изследователски материали и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0793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06714"/>
              </p:ext>
            </p:extLst>
          </p:nvPr>
        </p:nvGraphicFramePr>
        <p:xfrm>
          <a:off x="1115616" y="332656"/>
          <a:ext cx="7920880" cy="6389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343"/>
                <a:gridCol w="6830851"/>
                <a:gridCol w="726686"/>
              </a:tblGrid>
              <a:tr h="4201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№</a:t>
                      </a:r>
                      <a:endParaRPr lang="bg-BG" sz="18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Тема:</a:t>
                      </a:r>
                      <a:endParaRPr lang="bg-BG" sz="18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Хорариум</a:t>
                      </a:r>
                      <a:endParaRPr lang="bg-BG" sz="18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  <a:tr h="63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1.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Планиране на научно изследване и изследователски проект. </a:t>
                      </a:r>
                      <a:r>
                        <a:rPr lang="ru-RU" sz="1600" dirty="0">
                          <a:effectLst/>
                        </a:rPr>
                        <a:t>Формулиране на общи и специфични цели (цели и задачи) на изследване.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  <a:tr h="850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2.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Търсене, </a:t>
                      </a:r>
                      <a:r>
                        <a:rPr lang="ru-RU" sz="1600" dirty="0">
                          <a:effectLst/>
                        </a:rPr>
                        <a:t>проучване, оценяване на адекватността </a:t>
                      </a:r>
                      <a:r>
                        <a:rPr lang="bg-BG" sz="1600" dirty="0">
                          <a:effectLst/>
                        </a:rPr>
                        <a:t>и ползване на литературни източници: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от книжни библиотечни фондове;</a:t>
                      </a:r>
                      <a:endParaRPr lang="bg-BG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от научни електронни бази от данни.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  <a:tr h="31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3.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Планиране на литературно проучване и на анализ на най-добрите практики.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  <a:tr h="425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Планиране на експеримент / тестване на продукт и статистически анализ и оценка на резултатите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8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  <a:tr h="325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Графично представяне и интерпретация на количествени данни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  <a:tr h="1345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Разработване на писмен изследователски материал: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600" dirty="0">
                          <a:effectLst/>
                        </a:rPr>
                        <a:t>разработка на научна публикация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600" dirty="0">
                          <a:effectLst/>
                        </a:rPr>
                        <a:t>разработка на литературен обзор (литературно проучване)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600" dirty="0">
                          <a:effectLst/>
                        </a:rPr>
                        <a:t>разработка на проектно задание (дизайнерски проблем)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600" dirty="0">
                          <a:effectLst/>
                        </a:rPr>
                        <a:t>разработка на курсова работа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600" dirty="0">
                          <a:effectLst/>
                        </a:rPr>
                        <a:t>разработка на дипломна работа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12</a:t>
                      </a:r>
                      <a:endParaRPr lang="bg-BG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77" marR="62077" marT="0" marB="0"/>
                </a:tc>
              </a:tr>
              <a:tr h="63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Методи за разработване и представяне на електронно-базирана презентация на научно изследване и проект пред научна/професионална аудитория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6</a:t>
                      </a:r>
                      <a:endParaRPr lang="bg-BG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077" marR="62077" marT="0" marB="0"/>
                </a:tc>
              </a:tr>
              <a:tr h="63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8.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Разработване и представяне пред аудитория на финален курсов проект – писмен изследователски материал и електронно-базирана презентация на разработката</a:t>
                      </a:r>
                      <a:endParaRPr lang="bg-BG" sz="16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bg-BG" sz="16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2077" marR="620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8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726106" cy="258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Формиране на оценката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52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ab86d48e157a70e768f994eabd529ce3684b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550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Методи за планиране, провеждане и документиране на научни проучвания и проекти </vt:lpstr>
      <vt:lpstr>Съдържание</vt:lpstr>
      <vt:lpstr>Преподаватели и учебна заетост</vt:lpstr>
      <vt:lpstr>Анотация на дисциплината</vt:lpstr>
      <vt:lpstr>Очаквани резултати (1)</vt:lpstr>
      <vt:lpstr>Очаквани резултати (2)</vt:lpstr>
      <vt:lpstr>PowerPoint Presentation</vt:lpstr>
      <vt:lpstr>Формиране на оценката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за планиране, провеждане и документиране на научни проучвания и проекти </dc:title>
  <dc:creator>PMihnev</dc:creator>
  <cp:lastModifiedBy>PMihnev</cp:lastModifiedBy>
  <cp:revision>19</cp:revision>
  <dcterms:created xsi:type="dcterms:W3CDTF">2014-02-25T14:36:28Z</dcterms:created>
  <dcterms:modified xsi:type="dcterms:W3CDTF">2014-03-10T13:01:03Z</dcterms:modified>
</cp:coreProperties>
</file>