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81" r:id="rId2"/>
    <p:sldId id="282" r:id="rId3"/>
    <p:sldId id="288" r:id="rId4"/>
    <p:sldId id="284" r:id="rId5"/>
    <p:sldId id="289" r:id="rId6"/>
    <p:sldId id="285" r:id="rId7"/>
    <p:sldId id="290" r:id="rId8"/>
    <p:sldId id="286" r:id="rId9"/>
    <p:sldId id="291" r:id="rId10"/>
    <p:sldId id="287" r:id="rId11"/>
    <p:sldId id="258" r:id="rId12"/>
    <p:sldId id="283" r:id="rId13"/>
  </p:sldIdLst>
  <p:sldSz cx="9144000" cy="6858000" type="screen4x3"/>
  <p:notesSz cx="6805613" cy="99441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740C0C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10A765-8208-46A5-9A6E-AA8AD5F3294D}" type="datetimeFigureOut">
              <a:rPr lang="bg-BG" smtClean="0"/>
              <a:t>15.1.2016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421F94-75A3-4635-8B93-E898F7D7FF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1564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EC7A87-4D2E-4B11-B844-301C3876EA1A}" type="slidenum">
              <a:rPr lang="bg-BG" smtClean="0"/>
              <a:pPr/>
              <a:t>3</a:t>
            </a:fld>
            <a:endParaRPr lang="bg-BG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bg-BG" smtClean="0"/>
              <a:t>Презентацията не бива да се използва само за да съобщите факти или детайли. Тя има много по-голяма цел – трябва да убеждава и подтиква към действия.</a:t>
            </a:r>
          </a:p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3F5B31-DFF5-4037-B5D0-149558287481}" type="slidenum">
              <a:rPr lang="bg-BG" smtClean="0"/>
              <a:pPr/>
              <a:t>11</a:t>
            </a:fld>
            <a:endParaRPr lang="bg-BG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bg-BG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7ECBA-034F-4EF6-9A55-7F2C618A796F}" type="datetimeFigureOut">
              <a:rPr lang="bg-BG" smtClean="0"/>
              <a:t>15.1.2016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4398-6710-4355-B9CF-F5D359BF8BA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63930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7ECBA-034F-4EF6-9A55-7F2C618A796F}" type="datetimeFigureOut">
              <a:rPr lang="bg-BG" smtClean="0"/>
              <a:t>15.1.2016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4398-6710-4355-B9CF-F5D359BF8BA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06087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7ECBA-034F-4EF6-9A55-7F2C618A796F}" type="datetimeFigureOut">
              <a:rPr lang="bg-BG" smtClean="0"/>
              <a:t>15.1.2016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4398-6710-4355-B9CF-F5D359BF8BA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568256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274638"/>
            <a:ext cx="7643812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42988" y="1600200"/>
            <a:ext cx="3744912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0300" y="1600200"/>
            <a:ext cx="37465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827088" y="6245225"/>
            <a:ext cx="1897062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625850" y="6245225"/>
            <a:ext cx="2574925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23088" y="6245225"/>
            <a:ext cx="1897062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16522E-A0CC-4C9C-9D12-ECBAE36C9CB0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59121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7ECBA-034F-4EF6-9A55-7F2C618A796F}" type="datetimeFigureOut">
              <a:rPr lang="bg-BG" smtClean="0"/>
              <a:t>15.1.2016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4398-6710-4355-B9CF-F5D359BF8BA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30075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7ECBA-034F-4EF6-9A55-7F2C618A796F}" type="datetimeFigureOut">
              <a:rPr lang="bg-BG" smtClean="0"/>
              <a:t>15.1.2016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4398-6710-4355-B9CF-F5D359BF8BA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45023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7ECBA-034F-4EF6-9A55-7F2C618A796F}" type="datetimeFigureOut">
              <a:rPr lang="bg-BG" smtClean="0"/>
              <a:t>15.1.2016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4398-6710-4355-B9CF-F5D359BF8BA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42454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7ECBA-034F-4EF6-9A55-7F2C618A796F}" type="datetimeFigureOut">
              <a:rPr lang="bg-BG" smtClean="0"/>
              <a:t>15.1.2016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4398-6710-4355-B9CF-F5D359BF8BA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64027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7ECBA-034F-4EF6-9A55-7F2C618A796F}" type="datetimeFigureOut">
              <a:rPr lang="bg-BG" smtClean="0"/>
              <a:t>15.1.2016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4398-6710-4355-B9CF-F5D359BF8BA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69738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7ECBA-034F-4EF6-9A55-7F2C618A796F}" type="datetimeFigureOut">
              <a:rPr lang="bg-BG" smtClean="0"/>
              <a:t>15.1.2016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4398-6710-4355-B9CF-F5D359BF8BA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79017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7ECBA-034F-4EF6-9A55-7F2C618A796F}" type="datetimeFigureOut">
              <a:rPr lang="bg-BG" smtClean="0"/>
              <a:t>15.1.2016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4398-6710-4355-B9CF-F5D359BF8BA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60478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7ECBA-034F-4EF6-9A55-7F2C618A796F}" type="datetimeFigureOut">
              <a:rPr lang="bg-BG" smtClean="0"/>
              <a:t>15.1.2016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4398-6710-4355-B9CF-F5D359BF8BA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19716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7ECBA-034F-4EF6-9A55-7F2C618A796F}" type="datetimeFigureOut">
              <a:rPr lang="bg-BG" smtClean="0"/>
              <a:t>15.1.2016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54398-6710-4355-B9CF-F5D359BF8BA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32423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 smtClean="0"/>
              <a:t>За най-хубавата торта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 dirty="0" smtClean="0"/>
              <a:t>Теодора Симеонова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8946048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2693987"/>
            <a:ext cx="3888432" cy="1470025"/>
          </a:xfrm>
        </p:spPr>
        <p:txBody>
          <a:bodyPr>
            <a:normAutofit/>
          </a:bodyPr>
          <a:lstStyle/>
          <a:p>
            <a:pPr algn="l"/>
            <a:r>
              <a:rPr lang="bg-BG" dirty="0" smtClean="0"/>
              <a:t>Денят „Х“</a:t>
            </a:r>
            <a:br>
              <a:rPr lang="bg-BG" dirty="0" smtClean="0"/>
            </a:br>
            <a:endParaRPr lang="bg-BG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0"/>
            <a:ext cx="38576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5068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755650" y="1268413"/>
            <a:ext cx="8064500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4000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“</a:t>
            </a:r>
            <a:r>
              <a:rPr lang="bg-BG" sz="4000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Човешкият мозък започва да </a:t>
            </a:r>
            <a:r>
              <a:rPr lang="bg-BG" sz="4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функционира </a:t>
            </a:r>
            <a:r>
              <a:rPr lang="bg-BG" sz="4000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от момента, в който човек се роди и никога не спира докато не се изправите, за да говорите пред публика</a:t>
            </a:r>
            <a:r>
              <a:rPr lang="en-US" sz="4000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.</a:t>
            </a:r>
            <a:r>
              <a:rPr lang="bg-BG" sz="4000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”</a:t>
            </a:r>
            <a:endParaRPr lang="en-US" sz="1100" dirty="0">
              <a:solidFill>
                <a:srgbClr val="8BBD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059113" y="5013325"/>
            <a:ext cx="35290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728210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 smtClean="0"/>
              <a:t>Как се хапва торта?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 dirty="0" smtClean="0"/>
              <a:t>Теодора Симеонова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631196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 smtClean="0"/>
              <a:t>Най-хубавата торта започва с</a:t>
            </a:r>
            <a:endParaRPr lang="bg-BG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3324290"/>
            <a:ext cx="4788024" cy="2693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639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500063" y="188913"/>
            <a:ext cx="8643937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bg-BG" sz="4400" dirty="0">
                <a:latin typeface="+mj-lt"/>
                <a:ea typeface="+mj-ea"/>
                <a:cs typeface="+mj-cs"/>
              </a:rPr>
              <a:t>ЗАЩО?</a:t>
            </a:r>
            <a:endParaRPr lang="en-US" sz="4400" dirty="0">
              <a:latin typeface="+mj-lt"/>
              <a:ea typeface="+mj-ea"/>
              <a:cs typeface="+mj-cs"/>
            </a:endParaRPr>
          </a:p>
          <a:p>
            <a:pPr marL="1600200" lvl="3" indent="-228600">
              <a:spcBef>
                <a:spcPct val="20000"/>
              </a:spcBef>
              <a:buFontTx/>
              <a:buBlip>
                <a:blip r:embed="rId3"/>
              </a:buBlip>
              <a:defRPr/>
            </a:pPr>
            <a:endParaRPr lang="en-US" sz="3600" b="1" i="1" dirty="0">
              <a:solidFill>
                <a:srgbClr val="8BBD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16013" y="1268413"/>
            <a:ext cx="7416800" cy="4537075"/>
          </a:xfrm>
        </p:spPr>
        <p:txBody>
          <a:bodyPr>
            <a:noAutofit/>
          </a:bodyPr>
          <a:lstStyle/>
          <a:p>
            <a:pPr marL="457200" indent="-457200" eaLnBrk="1" hangingPunct="1">
              <a:lnSpc>
                <a:spcPct val="130000"/>
              </a:lnSpc>
              <a:defRPr/>
            </a:pPr>
            <a:r>
              <a:rPr lang="bg-BG" sz="2800" dirty="0">
                <a:latin typeface="+mj-lt"/>
                <a:ea typeface="+mj-ea"/>
                <a:cs typeface="+mj-cs"/>
              </a:rPr>
              <a:t>Да информира</a:t>
            </a:r>
          </a:p>
          <a:p>
            <a:pPr marL="457200" indent="-457200" eaLnBrk="1" hangingPunct="1">
              <a:lnSpc>
                <a:spcPct val="130000"/>
              </a:lnSpc>
              <a:defRPr/>
            </a:pPr>
            <a:r>
              <a:rPr lang="bg-BG" sz="2800" dirty="0">
                <a:latin typeface="+mj-lt"/>
                <a:ea typeface="+mj-ea"/>
                <a:cs typeface="+mj-cs"/>
              </a:rPr>
              <a:t>Да мотивира</a:t>
            </a:r>
          </a:p>
          <a:p>
            <a:pPr marL="457200" indent="-457200" eaLnBrk="1" hangingPunct="1">
              <a:lnSpc>
                <a:spcPct val="130000"/>
              </a:lnSpc>
              <a:defRPr/>
            </a:pPr>
            <a:r>
              <a:rPr lang="bg-BG" sz="2800" dirty="0">
                <a:latin typeface="+mj-lt"/>
                <a:ea typeface="+mj-ea"/>
                <a:cs typeface="+mj-cs"/>
              </a:rPr>
              <a:t>Да въздейства</a:t>
            </a:r>
          </a:p>
          <a:p>
            <a:pPr marL="457200" indent="-457200" eaLnBrk="1" hangingPunct="1">
              <a:lnSpc>
                <a:spcPct val="130000"/>
              </a:lnSpc>
              <a:defRPr/>
            </a:pPr>
            <a:r>
              <a:rPr lang="bg-BG" sz="2800" dirty="0">
                <a:latin typeface="+mj-lt"/>
                <a:ea typeface="+mj-ea"/>
                <a:cs typeface="+mj-cs"/>
              </a:rPr>
              <a:t>Да обучи</a:t>
            </a:r>
          </a:p>
          <a:p>
            <a:pPr marL="457200" indent="-457200" eaLnBrk="1" hangingPunct="1">
              <a:lnSpc>
                <a:spcPct val="130000"/>
              </a:lnSpc>
              <a:defRPr/>
            </a:pPr>
            <a:r>
              <a:rPr lang="bg-BG" sz="2800" dirty="0">
                <a:latin typeface="+mj-lt"/>
                <a:ea typeface="+mj-ea"/>
                <a:cs typeface="+mj-cs"/>
              </a:rPr>
              <a:t>Да убеди, да продаде</a:t>
            </a:r>
          </a:p>
          <a:p>
            <a:pPr marL="457200" indent="-457200" eaLnBrk="1" hangingPunct="1">
              <a:lnSpc>
                <a:spcPct val="130000"/>
              </a:lnSpc>
              <a:defRPr/>
            </a:pPr>
            <a:r>
              <a:rPr lang="bg-BG" sz="2800" dirty="0">
                <a:latin typeface="+mj-lt"/>
                <a:ea typeface="+mj-ea"/>
                <a:cs typeface="+mj-cs"/>
              </a:rPr>
              <a:t>Да достави удоволствие</a:t>
            </a:r>
            <a:endParaRPr lang="en-US" sz="2800" dirty="0">
              <a:latin typeface="+mj-lt"/>
              <a:ea typeface="+mj-ea"/>
              <a:cs typeface="+mj-cs"/>
            </a:endParaRPr>
          </a:p>
          <a:p>
            <a:pPr marL="457200" indent="-457200" eaLnBrk="1" hangingPunct="1">
              <a:lnSpc>
                <a:spcPct val="90000"/>
              </a:lnSpc>
              <a:buFontTx/>
              <a:buNone/>
              <a:defRPr/>
            </a:pPr>
            <a:r>
              <a:rPr lang="bg-BG" sz="2800" dirty="0">
                <a:latin typeface="+mj-lt"/>
                <a:ea typeface="+mj-ea"/>
                <a:cs typeface="+mj-cs"/>
              </a:rPr>
              <a:t> </a:t>
            </a:r>
            <a:endParaRPr lang="en-US" sz="2800" dirty="0">
              <a:latin typeface="+mj-lt"/>
              <a:ea typeface="+mj-ea"/>
              <a:cs typeface="+mj-cs"/>
            </a:endParaRPr>
          </a:p>
        </p:txBody>
      </p:sp>
      <p:pic>
        <p:nvPicPr>
          <p:cNvPr id="4" name="Picture 3" descr="Define-Goal-w550.jpg"/>
          <p:cNvPicPr>
            <a:picLocks noChangeAspect="1"/>
          </p:cNvPicPr>
          <p:nvPr/>
        </p:nvPicPr>
        <p:blipFill>
          <a:blip r:embed="rId4" cstate="print"/>
          <a:srcRect l="6482" t="9717" r="6481" b="3762"/>
          <a:stretch>
            <a:fillRect/>
          </a:stretch>
        </p:blipFill>
        <p:spPr>
          <a:xfrm>
            <a:off x="4932040" y="1412776"/>
            <a:ext cx="3323596" cy="2439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5897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bg-BG" dirty="0" smtClean="0"/>
              <a:t>Продължава с </a:t>
            </a:r>
            <a:endParaRPr lang="bg-BG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188640"/>
            <a:ext cx="3672408" cy="652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686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3598168" cy="1470025"/>
          </a:xfrm>
        </p:spPr>
        <p:txBody>
          <a:bodyPr/>
          <a:lstStyle/>
          <a:p>
            <a:pPr algn="l"/>
            <a:r>
              <a:rPr lang="bg-BG" dirty="0" smtClean="0"/>
              <a:t>Продължава с</a:t>
            </a:r>
            <a:br>
              <a:rPr lang="bg-BG" dirty="0" smtClean="0"/>
            </a:br>
            <a:r>
              <a:rPr lang="bg-BG" dirty="0" smtClean="0"/>
              <a:t>подготовка </a:t>
            </a:r>
            <a:endParaRPr lang="bg-BG" dirty="0"/>
          </a:p>
        </p:txBody>
      </p:sp>
      <p:sp>
        <p:nvSpPr>
          <p:cNvPr id="4" name="Rectangle 3"/>
          <p:cNvSpPr/>
          <p:nvPr/>
        </p:nvSpPr>
        <p:spPr>
          <a:xfrm>
            <a:off x="4427984" y="1388638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55600" indent="-342900"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bg-BG" dirty="0">
                <a:latin typeface="Verdana" pitchFamily="34" charset="0"/>
              </a:rPr>
              <a:t>Напишете конкретни цели</a:t>
            </a:r>
          </a:p>
          <a:p>
            <a:pPr marL="355600" indent="-342900"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bg-BG" dirty="0">
                <a:latin typeface="Verdana" pitchFamily="34" charset="0"/>
              </a:rPr>
              <a:t>За всяка цел напишете до 3 основни идеи</a:t>
            </a:r>
          </a:p>
          <a:p>
            <a:pPr marL="355600" indent="-342900"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bg-BG" dirty="0">
                <a:latin typeface="Verdana" pitchFamily="34" charset="0"/>
              </a:rPr>
              <a:t>Подредете идеите си в цялостен разказ</a:t>
            </a:r>
          </a:p>
          <a:p>
            <a:pPr marL="355600" indent="-342900"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bg-BG" dirty="0">
                <a:latin typeface="Verdana" pitchFamily="34" charset="0"/>
              </a:rPr>
              <a:t>Подредете в логичен ред</a:t>
            </a:r>
          </a:p>
          <a:p>
            <a:pPr marL="355600" indent="-342900"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bg-BG" dirty="0">
                <a:latin typeface="Verdana" pitchFamily="34" charset="0"/>
              </a:rPr>
              <a:t>Потърсете необходимата допълваща информация</a:t>
            </a:r>
          </a:p>
          <a:p>
            <a:pPr marL="355600" indent="-342900"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bg-BG" dirty="0">
                <a:latin typeface="Verdana" pitchFamily="34" charset="0"/>
              </a:rPr>
              <a:t>Решете </a:t>
            </a:r>
            <a:r>
              <a:rPr lang="bg-BG" i="1" dirty="0">
                <a:latin typeface="Verdana" pitchFamily="34" charset="0"/>
              </a:rPr>
              <a:t>кои</a:t>
            </a:r>
            <a:r>
              <a:rPr lang="bg-BG" dirty="0">
                <a:latin typeface="Verdana" pitchFamily="34" charset="0"/>
              </a:rPr>
              <a:t> от идеите си да илюстрирате</a:t>
            </a:r>
          </a:p>
        </p:txBody>
      </p:sp>
    </p:spTree>
    <p:extLst>
      <p:ext uri="{BB962C8B-B14F-4D97-AF65-F5344CB8AC3E}">
        <p14:creationId xmlns:p14="http://schemas.microsoft.com/office/powerpoint/2010/main" val="1821565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 smtClean="0"/>
              <a:t>Следва</a:t>
            </a:r>
            <a:endParaRPr lang="bg-BG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3284984"/>
            <a:ext cx="5652120" cy="3179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220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 smtClean="0"/>
              <a:t>Следва пауза - „охлаждане на съзнанието“</a:t>
            </a:r>
            <a:endParaRPr lang="bg-BG" dirty="0"/>
          </a:p>
        </p:txBody>
      </p:sp>
      <p:sp>
        <p:nvSpPr>
          <p:cNvPr id="4" name="Rectangle 3"/>
          <p:cNvSpPr/>
          <p:nvPr/>
        </p:nvSpPr>
        <p:spPr>
          <a:xfrm>
            <a:off x="1156590" y="3802057"/>
            <a:ext cx="7809858" cy="1588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20000"/>
              </a:lnSpc>
              <a:spcBef>
                <a:spcPct val="20000"/>
              </a:spcBef>
              <a:defRPr/>
            </a:pPr>
            <a:r>
              <a:rPr lang="bg-BG" dirty="0" smtClean="0">
                <a:latin typeface="Verdana" pitchFamily="34" charset="0"/>
              </a:rPr>
              <a:t>Работете на блокове от време/дни:</a:t>
            </a:r>
          </a:p>
          <a:p>
            <a:pPr marL="298450" indent="-285750"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bg-BG" dirty="0" smtClean="0">
                <a:latin typeface="Verdana" pitchFamily="34" charset="0"/>
              </a:rPr>
              <a:t>Сън</a:t>
            </a:r>
          </a:p>
          <a:p>
            <a:pPr marL="298450" indent="-285750"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bg-BG" dirty="0" smtClean="0">
                <a:latin typeface="Verdana" pitchFamily="34" charset="0"/>
              </a:rPr>
              <a:t>Смях</a:t>
            </a:r>
          </a:p>
          <a:p>
            <a:pPr marL="355600" indent="-342900"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bg-BG" dirty="0" smtClean="0">
                <a:latin typeface="Verdana" pitchFamily="34" charset="0"/>
              </a:rPr>
              <a:t>…</a:t>
            </a:r>
            <a:endParaRPr lang="bg-BG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255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2693987"/>
            <a:ext cx="3888432" cy="1470025"/>
          </a:xfrm>
        </p:spPr>
        <p:txBody>
          <a:bodyPr>
            <a:normAutofit fontScale="90000"/>
          </a:bodyPr>
          <a:lstStyle/>
          <a:p>
            <a:pPr algn="l"/>
            <a:r>
              <a:rPr lang="bg-BG" dirty="0" smtClean="0"/>
              <a:t>И…сме готови.</a:t>
            </a:r>
            <a:br>
              <a:rPr lang="bg-BG" dirty="0" smtClean="0"/>
            </a:br>
            <a:r>
              <a:rPr lang="bg-BG" dirty="0" smtClean="0"/>
              <a:t>Или си мислим, че сме. </a:t>
            </a:r>
            <a:r>
              <a:rPr lang="bg-BG" dirty="0" smtClean="0">
                <a:sym typeface="Wingdings" panose="05000000000000000000" pitchFamily="2" charset="2"/>
              </a:rPr>
              <a:t></a:t>
            </a:r>
            <a:endParaRPr lang="bg-B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0"/>
            <a:ext cx="38576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657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2693987"/>
            <a:ext cx="3888432" cy="1470025"/>
          </a:xfrm>
        </p:spPr>
        <p:txBody>
          <a:bodyPr>
            <a:normAutofit fontScale="90000"/>
          </a:bodyPr>
          <a:lstStyle/>
          <a:p>
            <a:pPr algn="l"/>
            <a:r>
              <a:rPr lang="bg-BG" sz="3100" dirty="0" smtClean="0"/>
              <a:t>Крайният продукт е налице, но той не е толкова важен.</a:t>
            </a:r>
            <a:br>
              <a:rPr lang="bg-BG" sz="3100" dirty="0" smtClean="0"/>
            </a:br>
            <a:r>
              <a:rPr lang="bg-BG" dirty="0" smtClean="0"/>
              <a:t>Важно е ние да сме готови да го поднесем.</a:t>
            </a:r>
            <a:endParaRPr lang="bg-B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0"/>
            <a:ext cx="38576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492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168</Words>
  <Application>Microsoft Office PowerPoint</Application>
  <PresentationFormat>On-screen Show (4:3)</PresentationFormat>
  <Paragraphs>34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Verdana</vt:lpstr>
      <vt:lpstr>Wingdings</vt:lpstr>
      <vt:lpstr>Office Theme</vt:lpstr>
      <vt:lpstr>За най-хубавата торта</vt:lpstr>
      <vt:lpstr>Най-хубавата торта започва с</vt:lpstr>
      <vt:lpstr>PowerPoint Presentation</vt:lpstr>
      <vt:lpstr>Продължава с </vt:lpstr>
      <vt:lpstr>Продължава с подготовка </vt:lpstr>
      <vt:lpstr>Следва</vt:lpstr>
      <vt:lpstr>Следва пауза - „охлаждане на съзнанието“</vt:lpstr>
      <vt:lpstr>И…сме готови. Или си мислим, че сме. </vt:lpstr>
      <vt:lpstr>Крайният продукт е налице, но той не е толкова важен. Важно е ние да сме готови да го поднесем.</vt:lpstr>
      <vt:lpstr>Денят „Х“ </vt:lpstr>
      <vt:lpstr>PowerPoint Presentation</vt:lpstr>
      <vt:lpstr>Как се хапва торта?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се хапва торта?</dc:title>
  <dc:creator>Teodora Ivalinova Simeonova</dc:creator>
  <cp:lastModifiedBy>teddy</cp:lastModifiedBy>
  <cp:revision>12</cp:revision>
  <cp:lastPrinted>2016-01-14T14:14:39Z</cp:lastPrinted>
  <dcterms:created xsi:type="dcterms:W3CDTF">2016-01-14T13:11:05Z</dcterms:created>
  <dcterms:modified xsi:type="dcterms:W3CDTF">2016-01-15T06:28:35Z</dcterms:modified>
</cp:coreProperties>
</file>