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custDataLst>
    <p:tags r:id="rId12"/>
  </p:custDataLst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9493" autoAdjust="0"/>
  </p:normalViewPr>
  <p:slideViewPr>
    <p:cSldViewPr>
      <p:cViewPr varScale="1">
        <p:scale>
          <a:sx n="83" d="100"/>
          <a:sy n="83" d="100"/>
        </p:scale>
        <p:origin x="-69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E99A80-78FA-4669-BC2C-8067BD87D5DF}" type="datetimeFigureOut">
              <a:rPr lang="bg-BG" smtClean="0"/>
              <a:t>10.3.2014 г.</a:t>
            </a:fld>
            <a:endParaRPr lang="bg-B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bg-B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132A27-5ADC-4E27-9A49-DBCD6989F971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777677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bg-BG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1. Заглавна страница, съдържаща следната информация</a:t>
            </a:r>
            <a:endParaRPr lang="bg-BG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1"/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Име на учебното заведение, факултет, катедра;</a:t>
            </a:r>
          </a:p>
          <a:p>
            <a:pPr lvl="1"/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Тема на дипломната работа;</a:t>
            </a:r>
          </a:p>
          <a:p>
            <a:pPr lvl="1"/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Дипломант, специалност, факултетен номер;</a:t>
            </a:r>
          </a:p>
          <a:p>
            <a:pPr lvl="1"/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Научен ръководител и (ако има) консултант;</a:t>
            </a:r>
          </a:p>
          <a:p>
            <a:pPr lvl="1"/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Населено място, дата;</a:t>
            </a:r>
          </a:p>
          <a:p>
            <a:r>
              <a:rPr lang="bg-BG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2. Съдържание</a:t>
            </a:r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- Списък от заглавията на отделните глави, подчасти, приложения и съответните номера на страници.</a:t>
            </a:r>
          </a:p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132A27-5ADC-4E27-9A49-DBCD6989F971}" type="slidenum">
              <a:rPr lang="bg-BG" smtClean="0"/>
              <a:t>3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5766244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bg-BG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3. Увод</a:t>
            </a:r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– Кратко въведение в темата и описание на структурата на дипломната работа. </a:t>
            </a:r>
            <a:b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Тук се изяснява какъв е проблемът, който се решава и какво е решението, което се предлага. Кратко, в няколко параграфа, се формулира:</a:t>
            </a:r>
          </a:p>
          <a:p>
            <a:pPr lvl="1"/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кой е потенциалният потребител на продукта/резултата от дипломната работа;</a:t>
            </a:r>
          </a:p>
          <a:p>
            <a:pPr lvl="1"/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 отговор на каква потребност на този потребител се прави разработката, с какви изисквания и ограничения трябва да е съобразено решението;</a:t>
            </a:r>
          </a:p>
          <a:p>
            <a:pPr lvl="1"/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какво решение се предлага (какви цели си поставя дипломантът); </a:t>
            </a:r>
          </a:p>
          <a:p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Описва се и структурата на дипломната работа - изброяват се отделните части и приложения с кратък коментар за съдържанието им.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132A27-5ADC-4E27-9A49-DBCD6989F971}" type="slidenum">
              <a:rPr lang="bg-BG" smtClean="0"/>
              <a:t>4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3782797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bg-BG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Обем на дипломната работа</a:t>
            </a:r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Минималният обем на дипломната работа е 50 стандартни машинописни страници, без да се включват съдържанието, приложенията и списъкът с използваната литература. Една стандартна машинописна страница съдържа 30 реда, като на всеки ред има не повече от 60 символа. Това приблизително се равнява на една страница формат А4 форматирана с размер на шрифта 12 пункта и междуредово разстояние ред и половина.</a:t>
            </a:r>
          </a:p>
          <a:p>
            <a:pPr lvl="0"/>
            <a:r>
              <a:rPr lang="bg-BG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Използване на чуждоезични термини</a:t>
            </a:r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- Ако в дипломната работа са използвани преведени на български чуждоезични термини, тяхното оригинално наименование се посочва в скобки.</a:t>
            </a:r>
          </a:p>
          <a:p>
            <a:pPr lvl="0"/>
            <a:r>
              <a:rPr lang="bg-BG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Стил на изложението</a:t>
            </a:r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- Стилът на изложението в дипломната работа е академичен, без използване на жаргонни думи. Текстът не трябва да съдържа правописни и пунктуационни грешки.</a:t>
            </a:r>
          </a:p>
          <a:p>
            <a:pPr lvl="0"/>
            <a:r>
              <a:rPr lang="bg-BG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Други изисквания</a:t>
            </a:r>
            <a:r>
              <a:rPr lang="bg-BG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- Страниците, фигурите и таблиците се номерират с арабски цифри. При първо използване на съкращение в скобки се посочва пълното название, за което е използвано съкращението.</a:t>
            </a:r>
          </a:p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132A27-5ADC-4E27-9A49-DBCD6989F971}" type="slidenum">
              <a:rPr lang="bg-BG" smtClean="0"/>
              <a:t>8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6943511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7B8EDFF-B077-43E5-81A2-BF0515B716F8}" type="datetimeFigureOut">
              <a:rPr lang="bg-BG" smtClean="0"/>
              <a:t>10.3.2014 г.</a:t>
            </a:fld>
            <a:endParaRPr lang="bg-BG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bg-BG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4A8224C-0F2A-47FF-90F0-4B47DD505009}" type="slidenum">
              <a:rPr lang="bg-BG" smtClean="0"/>
              <a:t>‹#›</a:t>
            </a:fld>
            <a:endParaRPr lang="bg-BG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7B8EDFF-B077-43E5-81A2-BF0515B716F8}" type="datetimeFigureOut">
              <a:rPr lang="bg-BG" smtClean="0"/>
              <a:t>10.3.2014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4A8224C-0F2A-47FF-90F0-4B47DD505009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7B8EDFF-B077-43E5-81A2-BF0515B716F8}" type="datetimeFigureOut">
              <a:rPr lang="bg-BG" smtClean="0"/>
              <a:t>10.3.2014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4A8224C-0F2A-47FF-90F0-4B47DD505009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7B8EDFF-B077-43E5-81A2-BF0515B716F8}" type="datetimeFigureOut">
              <a:rPr lang="bg-BG" smtClean="0"/>
              <a:t>10.3.2014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4A8224C-0F2A-47FF-90F0-4B47DD505009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7B8EDFF-B077-43E5-81A2-BF0515B716F8}" type="datetimeFigureOut">
              <a:rPr lang="bg-BG" smtClean="0"/>
              <a:t>10.3.2014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4A8224C-0F2A-47FF-90F0-4B47DD505009}" type="slidenum">
              <a:rPr lang="bg-BG" smtClean="0"/>
              <a:t>‹#›</a:t>
            </a:fld>
            <a:endParaRPr lang="bg-BG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7B8EDFF-B077-43E5-81A2-BF0515B716F8}" type="datetimeFigureOut">
              <a:rPr lang="bg-BG" smtClean="0"/>
              <a:t>10.3.2014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4A8224C-0F2A-47FF-90F0-4B47DD505009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7B8EDFF-B077-43E5-81A2-BF0515B716F8}" type="datetimeFigureOut">
              <a:rPr lang="bg-BG" smtClean="0"/>
              <a:t>10.3.2014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4A8224C-0F2A-47FF-90F0-4B47DD505009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7B8EDFF-B077-43E5-81A2-BF0515B716F8}" type="datetimeFigureOut">
              <a:rPr lang="bg-BG" smtClean="0"/>
              <a:t>10.3.2014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4A8224C-0F2A-47FF-90F0-4B47DD505009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7B8EDFF-B077-43E5-81A2-BF0515B716F8}" type="datetimeFigureOut">
              <a:rPr lang="bg-BG" smtClean="0"/>
              <a:t>10.3.2014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4A8224C-0F2A-47FF-90F0-4B47DD505009}" type="slidenum">
              <a:rPr lang="bg-BG" smtClean="0"/>
              <a:t>‹#›</a:t>
            </a:fld>
            <a:endParaRPr lang="bg-BG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7B8EDFF-B077-43E5-81A2-BF0515B716F8}" type="datetimeFigureOut">
              <a:rPr lang="bg-BG" smtClean="0"/>
              <a:t>10.3.2014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4A8224C-0F2A-47FF-90F0-4B47DD505009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7B8EDFF-B077-43E5-81A2-BF0515B716F8}" type="datetimeFigureOut">
              <a:rPr lang="bg-BG" smtClean="0"/>
              <a:t>10.3.2014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4A8224C-0F2A-47FF-90F0-4B47DD505009}" type="slidenum">
              <a:rPr lang="bg-BG" smtClean="0"/>
              <a:t>‹#›</a:t>
            </a:fld>
            <a:endParaRPr lang="bg-BG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7B8EDFF-B077-43E5-81A2-BF0515B716F8}" type="datetimeFigureOut">
              <a:rPr lang="bg-BG" smtClean="0"/>
              <a:t>10.3.2014 г.</a:t>
            </a:fld>
            <a:endParaRPr lang="bg-BG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bg-BG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24A8224C-0F2A-47FF-90F0-4B47DD505009}" type="slidenum">
              <a:rPr lang="bg-BG" smtClean="0"/>
              <a:t>‹#›</a:t>
            </a:fld>
            <a:endParaRPr lang="bg-BG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-it.fmi.uni-sofia.bg/teach/msc/requirements/mscinstr.html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bg-BG" b="1" dirty="0"/>
              <a:t>Насоки за структуриране и офoрмяне на дипломна работа</a:t>
            </a:r>
            <a:endParaRPr lang="bg-B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32560" y="2252464"/>
            <a:ext cx="7406640" cy="1752600"/>
          </a:xfrm>
        </p:spPr>
        <p:txBody>
          <a:bodyPr/>
          <a:lstStyle/>
          <a:p>
            <a:r>
              <a:rPr lang="bg-BG" dirty="0"/>
              <a:t>Kатедра "Информационни технологии", </a:t>
            </a:r>
            <a:r>
              <a:rPr lang="bg-BG" dirty="0" smtClean="0"/>
              <a:t>ФМИ, СУ</a:t>
            </a:r>
          </a:p>
          <a:p>
            <a:r>
              <a:rPr lang="en-GB" dirty="0">
                <a:hlinkClick r:id="rId2"/>
              </a:rPr>
              <a:t>http://</a:t>
            </a:r>
            <a:r>
              <a:rPr lang="en-GB" dirty="0" smtClean="0">
                <a:hlinkClick r:id="rId2"/>
              </a:rPr>
              <a:t>www-it.fmi.uni-sofia.bg/teach/msc/requirements/mscinstr.html</a:t>
            </a:r>
            <a:r>
              <a:rPr lang="bg-BG" dirty="0" smtClean="0"/>
              <a:t> 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532809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32" y="274638"/>
            <a:ext cx="7674056" cy="1143000"/>
          </a:xfrm>
        </p:spPr>
        <p:txBody>
          <a:bodyPr/>
          <a:lstStyle/>
          <a:p>
            <a:r>
              <a:rPr lang="bg-BG" sz="4400" dirty="0" smtClean="0"/>
              <a:t>Съдържание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7624" y="1447800"/>
            <a:ext cx="7746064" cy="4800600"/>
          </a:xfrm>
        </p:spPr>
        <p:txBody>
          <a:bodyPr/>
          <a:lstStyle/>
          <a:p>
            <a:pPr marL="536575" indent="-536575">
              <a:buSzPct val="100000"/>
              <a:buFont typeface="+mj-lt"/>
              <a:buAutoNum type="romanUcPeriod"/>
            </a:pPr>
            <a:r>
              <a:rPr lang="ru-RU" dirty="0" smtClean="0"/>
              <a:t>Какво </a:t>
            </a:r>
            <a:r>
              <a:rPr lang="ru-RU" dirty="0"/>
              <a:t>трябва да включва текстът на дипломната работа</a:t>
            </a:r>
            <a:r>
              <a:rPr lang="ru-RU" dirty="0" smtClean="0"/>
              <a:t>?</a:t>
            </a:r>
          </a:p>
          <a:p>
            <a:pPr marL="536575" indent="-536575">
              <a:buSzPct val="100000"/>
              <a:buFont typeface="+mj-lt"/>
              <a:buAutoNum type="romanUcPeriod"/>
            </a:pPr>
            <a:r>
              <a:rPr lang="bg-BG" dirty="0"/>
              <a:t>Какво </a:t>
            </a:r>
            <a:r>
              <a:rPr lang="ru-RU" dirty="0"/>
              <a:t>трябва </a:t>
            </a:r>
            <a:r>
              <a:rPr lang="bg-BG" dirty="0" smtClean="0"/>
              <a:t>да </a:t>
            </a:r>
            <a:r>
              <a:rPr lang="bg-BG" dirty="0"/>
              <a:t>включва изложението</a:t>
            </a:r>
            <a:r>
              <a:rPr lang="bg-BG" dirty="0" smtClean="0"/>
              <a:t>?</a:t>
            </a:r>
          </a:p>
          <a:p>
            <a:pPr marL="536575" indent="-536575">
              <a:buSzPct val="100000"/>
              <a:buFont typeface="+mj-lt"/>
              <a:buAutoNum type="romanUcPeriod"/>
            </a:pPr>
            <a:r>
              <a:rPr lang="ru-RU" dirty="0"/>
              <a:t>Изисквания за обема и типографското оформление на дипломната работа</a:t>
            </a:r>
            <a:r>
              <a:rPr lang="ru-RU" dirty="0" smtClean="0"/>
              <a:t>.</a:t>
            </a:r>
          </a:p>
          <a:p>
            <a:pPr marL="536575" indent="-536575">
              <a:buSzPct val="100000"/>
              <a:buFont typeface="+mj-lt"/>
              <a:buAutoNum type="romanUcPeriod"/>
            </a:pPr>
            <a:r>
              <a:rPr lang="bg-BG" dirty="0" smtClean="0"/>
              <a:t>Примери </a:t>
            </a:r>
            <a:r>
              <a:rPr lang="bg-BG" dirty="0"/>
              <a:t>за цитиране</a:t>
            </a:r>
          </a:p>
        </p:txBody>
      </p:sp>
    </p:spTree>
    <p:extLst>
      <p:ext uri="{BB962C8B-B14F-4D97-AF65-F5344CB8AC3E}">
        <p14:creationId xmlns:p14="http://schemas.microsoft.com/office/powerpoint/2010/main" val="4218466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066130"/>
          </a:xfrm>
        </p:spPr>
        <p:txBody>
          <a:bodyPr>
            <a:normAutofit fontScale="90000"/>
          </a:bodyPr>
          <a:lstStyle/>
          <a:p>
            <a:pPr>
              <a:lnSpc>
                <a:spcPts val="4000"/>
              </a:lnSpc>
            </a:pPr>
            <a:r>
              <a:rPr lang="ru-RU" dirty="0"/>
              <a:t>Какво трябва да включва текстът на дипломната работа</a:t>
            </a:r>
            <a:r>
              <a:rPr lang="ru-RU" dirty="0" smtClean="0"/>
              <a:t>?</a:t>
            </a:r>
            <a:r>
              <a:rPr lang="en-US" dirty="0" smtClean="0"/>
              <a:t> (</a:t>
            </a:r>
            <a:r>
              <a:rPr lang="bg-BG" dirty="0" smtClean="0"/>
              <a:t>1</a:t>
            </a:r>
            <a:r>
              <a:rPr lang="en-US" dirty="0" smtClean="0"/>
              <a:t>)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5616" y="1447800"/>
            <a:ext cx="7818072" cy="4800600"/>
          </a:xfrm>
        </p:spPr>
        <p:txBody>
          <a:bodyPr>
            <a:normAutofit fontScale="92500"/>
          </a:bodyPr>
          <a:lstStyle/>
          <a:p>
            <a:pPr marL="446088" indent="-422275">
              <a:lnSpc>
                <a:spcPts val="2800"/>
              </a:lnSpc>
              <a:buFont typeface="+mj-lt"/>
              <a:buAutoNum type="arabicPeriod"/>
            </a:pPr>
            <a:r>
              <a:rPr lang="ru-RU" b="1" dirty="0" smtClean="0"/>
              <a:t>Заглавна </a:t>
            </a:r>
            <a:r>
              <a:rPr lang="ru-RU" b="1" dirty="0"/>
              <a:t>страница, съдържаща следната информация</a:t>
            </a:r>
          </a:p>
          <a:p>
            <a:pPr marL="720725" lvl="1" indent="-276225">
              <a:lnSpc>
                <a:spcPts val="2400"/>
              </a:lnSpc>
            </a:pPr>
            <a:r>
              <a:rPr lang="ru-RU" dirty="0"/>
              <a:t>Име на учебното заведение, факултет, катедра;</a:t>
            </a:r>
          </a:p>
          <a:p>
            <a:pPr marL="720725" lvl="1" indent="-276225">
              <a:lnSpc>
                <a:spcPts val="2400"/>
              </a:lnSpc>
            </a:pPr>
            <a:r>
              <a:rPr lang="ru-RU" dirty="0"/>
              <a:t>Тема на дипломната работа;</a:t>
            </a:r>
          </a:p>
          <a:p>
            <a:pPr marL="720725" lvl="1" indent="-276225">
              <a:lnSpc>
                <a:spcPts val="2400"/>
              </a:lnSpc>
            </a:pPr>
            <a:r>
              <a:rPr lang="ru-RU" dirty="0"/>
              <a:t>Дипломант, специалност, факултетен номер;</a:t>
            </a:r>
          </a:p>
          <a:p>
            <a:pPr marL="720725" lvl="1" indent="-276225">
              <a:lnSpc>
                <a:spcPts val="2400"/>
              </a:lnSpc>
            </a:pPr>
            <a:r>
              <a:rPr lang="ru-RU" dirty="0"/>
              <a:t>Научен ръководител и (ако има) консултант;</a:t>
            </a:r>
          </a:p>
          <a:p>
            <a:pPr marL="720725" lvl="1" indent="-276225">
              <a:lnSpc>
                <a:spcPts val="2400"/>
              </a:lnSpc>
            </a:pPr>
            <a:r>
              <a:rPr lang="ru-RU" dirty="0"/>
              <a:t>Населено място, дата;</a:t>
            </a:r>
          </a:p>
          <a:p>
            <a:pPr marL="446088" indent="-422275">
              <a:buFont typeface="+mj-lt"/>
              <a:buAutoNum type="arabicPeriod"/>
            </a:pPr>
            <a:r>
              <a:rPr lang="ru-RU" b="1" dirty="0" smtClean="0"/>
              <a:t>Съдържание</a:t>
            </a:r>
          </a:p>
          <a:p>
            <a:pPr marL="720725" lvl="1" indent="-274638">
              <a:lnSpc>
                <a:spcPts val="2400"/>
              </a:lnSpc>
            </a:pPr>
            <a:r>
              <a:rPr lang="ru-RU" dirty="0" smtClean="0"/>
              <a:t>Списък </a:t>
            </a:r>
            <a:r>
              <a:rPr lang="ru-RU" dirty="0"/>
              <a:t>от заглавията на отделните глави, подчасти, приложения и съответните номера на страници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474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lnSpc>
                <a:spcPts val="4000"/>
              </a:lnSpc>
            </a:pPr>
            <a:r>
              <a:rPr lang="ru-RU" dirty="0"/>
              <a:t>Какво трябва да включва текстът на дипломната работа?</a:t>
            </a:r>
            <a:r>
              <a:rPr lang="en-US" dirty="0"/>
              <a:t> </a:t>
            </a:r>
            <a:r>
              <a:rPr lang="en-US" dirty="0" smtClean="0"/>
              <a:t>(</a:t>
            </a:r>
            <a:r>
              <a:rPr lang="bg-BG" dirty="0" smtClean="0"/>
              <a:t>2</a:t>
            </a:r>
            <a:r>
              <a:rPr lang="en-US" dirty="0" smtClean="0"/>
              <a:t>)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5616" y="1447800"/>
            <a:ext cx="7818072" cy="5149552"/>
          </a:xfrm>
        </p:spPr>
        <p:txBody>
          <a:bodyPr>
            <a:normAutofit fontScale="85000" lnSpcReduction="20000"/>
          </a:bodyPr>
          <a:lstStyle/>
          <a:p>
            <a:pPr marL="354013" indent="-330200">
              <a:buSzPct val="100000"/>
              <a:buFont typeface="+mj-lt"/>
              <a:buAutoNum type="arabicPeriod" startAt="3"/>
            </a:pPr>
            <a:r>
              <a:rPr lang="bg-BG" b="1" dirty="0" smtClean="0"/>
              <a:t>Увод</a:t>
            </a:r>
            <a:r>
              <a:rPr lang="bg-BG" dirty="0" smtClean="0"/>
              <a:t> </a:t>
            </a:r>
          </a:p>
          <a:p>
            <a:pPr marL="722313" lvl="1" indent="-333375">
              <a:buSzPct val="100000"/>
            </a:pPr>
            <a:r>
              <a:rPr lang="bg-BG" dirty="0" smtClean="0"/>
              <a:t>Кратко </a:t>
            </a:r>
            <a:r>
              <a:rPr lang="bg-BG" dirty="0"/>
              <a:t>въведение в темата и описание на структурата на дипломната работа</a:t>
            </a:r>
            <a:r>
              <a:rPr lang="bg-BG" dirty="0" smtClean="0"/>
              <a:t>.</a:t>
            </a:r>
          </a:p>
          <a:p>
            <a:pPr marL="722313" lvl="1" indent="-333375">
              <a:buSzPct val="100000"/>
            </a:pPr>
            <a:r>
              <a:rPr lang="bg-BG" dirty="0" smtClean="0"/>
              <a:t>Тук </a:t>
            </a:r>
            <a:r>
              <a:rPr lang="bg-BG" dirty="0"/>
              <a:t>се изяснява какъв е проблемът, който се решава и какво е решението, което се предлага</a:t>
            </a:r>
            <a:r>
              <a:rPr lang="bg-BG" dirty="0" smtClean="0"/>
              <a:t>.</a:t>
            </a:r>
          </a:p>
          <a:p>
            <a:pPr marL="722313" lvl="1" indent="-333375">
              <a:buSzPct val="100000"/>
            </a:pPr>
            <a:r>
              <a:rPr lang="bg-BG" dirty="0" smtClean="0"/>
              <a:t>Кратко</a:t>
            </a:r>
            <a:r>
              <a:rPr lang="bg-BG" dirty="0"/>
              <a:t>, в няколко параграфа, се формулира:</a:t>
            </a:r>
          </a:p>
          <a:p>
            <a:pPr lvl="2"/>
            <a:r>
              <a:rPr lang="bg-BG" dirty="0"/>
              <a:t>кой е потенциалният потребител на продукта/резултата от дипломната работа;</a:t>
            </a:r>
          </a:p>
          <a:p>
            <a:pPr lvl="2"/>
            <a:r>
              <a:rPr lang="bg-BG" dirty="0"/>
              <a:t>в отговор на каква потребност на този потребител се прави разработката, с какви изисквания и ограничения трябва да е съобразено решението;</a:t>
            </a:r>
          </a:p>
          <a:p>
            <a:pPr lvl="2"/>
            <a:r>
              <a:rPr lang="bg-BG" dirty="0"/>
              <a:t>какво решение се предлага (какви цели си поставя дипломантът); </a:t>
            </a:r>
          </a:p>
          <a:p>
            <a:pPr lvl="1"/>
            <a:r>
              <a:rPr lang="bg-BG" dirty="0"/>
              <a:t>Описва се и структурата на дипломната </a:t>
            </a:r>
            <a:r>
              <a:rPr lang="bg-BG" dirty="0" smtClean="0"/>
              <a:t>работа</a:t>
            </a:r>
          </a:p>
          <a:p>
            <a:pPr lvl="2"/>
            <a:r>
              <a:rPr lang="bg-BG" dirty="0" smtClean="0"/>
              <a:t> </a:t>
            </a:r>
            <a:r>
              <a:rPr lang="bg-BG" dirty="0"/>
              <a:t>изброяват се отделните части и приложения с кратък коментар за съдържанието им. </a:t>
            </a:r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584867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08" y="116632"/>
            <a:ext cx="7498080" cy="994122"/>
          </a:xfrm>
        </p:spPr>
        <p:txBody>
          <a:bodyPr>
            <a:normAutofit fontScale="90000"/>
          </a:bodyPr>
          <a:lstStyle/>
          <a:p>
            <a:pPr>
              <a:lnSpc>
                <a:spcPts val="4000"/>
              </a:lnSpc>
            </a:pPr>
            <a:r>
              <a:rPr lang="ru-RU" dirty="0"/>
              <a:t>Какво трябва да включва текстът на дипломната работа?</a:t>
            </a:r>
            <a:r>
              <a:rPr lang="en-US" dirty="0"/>
              <a:t> </a:t>
            </a:r>
            <a:r>
              <a:rPr lang="en-US" dirty="0" smtClean="0"/>
              <a:t>(</a:t>
            </a:r>
            <a:r>
              <a:rPr lang="bg-BG" dirty="0" smtClean="0"/>
              <a:t>3</a:t>
            </a:r>
            <a:r>
              <a:rPr lang="en-US" dirty="0" smtClean="0"/>
              <a:t>)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608" y="1268760"/>
            <a:ext cx="7992888" cy="5400600"/>
          </a:xfrm>
        </p:spPr>
        <p:txBody>
          <a:bodyPr>
            <a:normAutofit fontScale="62500" lnSpcReduction="20000"/>
          </a:bodyPr>
          <a:lstStyle/>
          <a:p>
            <a:pPr marL="354013" indent="-330200">
              <a:buSzPct val="100000"/>
              <a:buFont typeface="+mj-lt"/>
              <a:buAutoNum type="arabicPeriod" startAt="4"/>
            </a:pPr>
            <a:r>
              <a:rPr lang="bg-BG" sz="3800" b="1" dirty="0" smtClean="0"/>
              <a:t>Изложение </a:t>
            </a:r>
            <a:endParaRPr lang="en-US" dirty="0" smtClean="0"/>
          </a:p>
          <a:p>
            <a:pPr marL="628650" lvl="1" indent="-273050">
              <a:buSzPct val="100000"/>
            </a:pPr>
            <a:r>
              <a:rPr lang="bg-BG" sz="3200" dirty="0" smtClean="0"/>
              <a:t>в Раздел </a:t>
            </a:r>
            <a:r>
              <a:rPr lang="en-US" sz="3200" dirty="0" smtClean="0"/>
              <a:t>II</a:t>
            </a:r>
            <a:r>
              <a:rPr lang="bg-BG" sz="3200" dirty="0" smtClean="0"/>
              <a:t> </a:t>
            </a:r>
            <a:r>
              <a:rPr lang="bg-BG" sz="3200" dirty="0"/>
              <a:t>е дадено подробно описание)</a:t>
            </a:r>
          </a:p>
          <a:p>
            <a:pPr marL="354013" indent="-330200">
              <a:buSzPct val="100000"/>
              <a:buFont typeface="+mj-lt"/>
              <a:buAutoNum type="arabicPeriod" startAt="4"/>
            </a:pPr>
            <a:r>
              <a:rPr lang="bg-BG" sz="3800" b="1" dirty="0" smtClean="0"/>
              <a:t>Заключение</a:t>
            </a:r>
            <a:r>
              <a:rPr lang="bg-BG" sz="3800" dirty="0" smtClean="0"/>
              <a:t> </a:t>
            </a:r>
            <a:endParaRPr lang="en-US" dirty="0" smtClean="0"/>
          </a:p>
          <a:p>
            <a:pPr marL="628650" lvl="1" indent="-273050">
              <a:buSzPct val="100000"/>
            </a:pPr>
            <a:r>
              <a:rPr lang="bg-BG" sz="3200" dirty="0" smtClean="0"/>
              <a:t>Поглед </a:t>
            </a:r>
            <a:r>
              <a:rPr lang="bg-BG" sz="3200" dirty="0"/>
              <a:t>назад към извършената работа, критична самооценка, приноси на дипломанта, насоки за възможно развитие на работата и др.</a:t>
            </a:r>
          </a:p>
          <a:p>
            <a:pPr marL="354013" indent="-330200">
              <a:buSzPct val="100000"/>
              <a:buFont typeface="+mj-lt"/>
              <a:buAutoNum type="arabicPeriod" startAt="4"/>
            </a:pPr>
            <a:r>
              <a:rPr lang="bg-BG" sz="3800" b="1" dirty="0" smtClean="0"/>
              <a:t>Използвана литература</a:t>
            </a:r>
            <a:endParaRPr lang="en-US" sz="3800" dirty="0"/>
          </a:p>
          <a:p>
            <a:pPr marL="628650" lvl="1" indent="-273050">
              <a:buSzPct val="100000"/>
            </a:pPr>
            <a:r>
              <a:rPr lang="bg-BG" sz="3200" dirty="0" smtClean="0"/>
              <a:t>Списък </a:t>
            </a:r>
            <a:r>
              <a:rPr lang="bg-BG" sz="3200" dirty="0"/>
              <a:t>от публикации (автор, година, заглавие, издателство), както и Интернет адреси на основните източници, използвани при подготовката на дипломната работа. </a:t>
            </a:r>
          </a:p>
          <a:p>
            <a:pPr marL="82296" indent="0">
              <a:lnSpc>
                <a:spcPts val="3000"/>
              </a:lnSpc>
              <a:buSzPct val="100000"/>
              <a:buNone/>
            </a:pPr>
            <a:r>
              <a:rPr lang="bg-BG" b="1" dirty="0"/>
              <a:t>ВАЖНО!</a:t>
            </a:r>
            <a:r>
              <a:rPr lang="bg-BG" dirty="0"/>
              <a:t> </a:t>
            </a:r>
            <a:endParaRPr lang="bg-BG" dirty="0" smtClean="0"/>
          </a:p>
          <a:p>
            <a:pPr>
              <a:buSzPct val="100000"/>
            </a:pPr>
            <a:r>
              <a:rPr lang="bg-BG" dirty="0" smtClean="0"/>
              <a:t>Всяко </a:t>
            </a:r>
            <a:r>
              <a:rPr lang="bg-BG" dirty="0"/>
              <a:t>заглавие, включено в </a:t>
            </a:r>
            <a:r>
              <a:rPr lang="bg-BG" b="1" dirty="0" smtClean="0"/>
              <a:t>„Използвана литература“</a:t>
            </a:r>
            <a:r>
              <a:rPr lang="bg-BG" dirty="0" smtClean="0"/>
              <a:t>, </a:t>
            </a:r>
            <a:r>
              <a:rPr lang="bg-BG" dirty="0"/>
              <a:t>трябва да бъде цитирано поне веднъж в текста на дипломната </a:t>
            </a:r>
            <a:r>
              <a:rPr lang="bg-BG" dirty="0" smtClean="0"/>
              <a:t>работа</a:t>
            </a:r>
          </a:p>
          <a:p>
            <a:pPr>
              <a:buSzPct val="100000"/>
            </a:pPr>
            <a:r>
              <a:rPr lang="bg-BG" dirty="0" smtClean="0"/>
              <a:t>Тези препратки </a:t>
            </a:r>
            <a:r>
              <a:rPr lang="bg-BG" dirty="0"/>
              <a:t>трябва да бъдат смислени - в подкепа на изложението и в съответствие със съдържанието на </a:t>
            </a:r>
            <a:r>
              <a:rPr lang="bg-BG" dirty="0" smtClean="0"/>
              <a:t>източника</a:t>
            </a:r>
          </a:p>
          <a:p>
            <a:pPr>
              <a:buSzPct val="100000"/>
            </a:pPr>
            <a:r>
              <a:rPr lang="bg-BG" dirty="0" smtClean="0"/>
              <a:t>И </a:t>
            </a:r>
            <a:r>
              <a:rPr lang="bg-BG" dirty="0"/>
              <a:t>обратно, всеки цитиран в текста източник трябва да се съдържа в списъка с използваната </a:t>
            </a:r>
            <a:r>
              <a:rPr lang="bg-BG" dirty="0" smtClean="0"/>
              <a:t>литература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028861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7624" y="274638"/>
            <a:ext cx="7746064" cy="1143000"/>
          </a:xfrm>
        </p:spPr>
        <p:txBody>
          <a:bodyPr>
            <a:normAutofit fontScale="90000"/>
          </a:bodyPr>
          <a:lstStyle/>
          <a:p>
            <a:pPr>
              <a:lnSpc>
                <a:spcPts val="4000"/>
              </a:lnSpc>
            </a:pPr>
            <a:r>
              <a:rPr lang="ru-RU" dirty="0"/>
              <a:t>Какво трябва да включва текстът на дипломната работа?</a:t>
            </a:r>
            <a:r>
              <a:rPr lang="en-US" dirty="0"/>
              <a:t> </a:t>
            </a:r>
            <a:r>
              <a:rPr lang="en-US" dirty="0" smtClean="0"/>
              <a:t>(</a:t>
            </a:r>
            <a:r>
              <a:rPr lang="bg-BG" dirty="0" smtClean="0"/>
              <a:t>4</a:t>
            </a:r>
            <a:r>
              <a:rPr lang="en-US" dirty="0" smtClean="0"/>
              <a:t>)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7624" y="1447800"/>
            <a:ext cx="7746064" cy="4800600"/>
          </a:xfrm>
        </p:spPr>
        <p:txBody>
          <a:bodyPr>
            <a:normAutofit lnSpcReduction="10000"/>
          </a:bodyPr>
          <a:lstStyle/>
          <a:p>
            <a:pPr marL="446088" indent="-446088">
              <a:buSzPct val="100000"/>
              <a:buFont typeface="+mj-lt"/>
              <a:buAutoNum type="arabicPeriod" startAt="7"/>
            </a:pPr>
            <a:r>
              <a:rPr lang="bg-BG" b="1" dirty="0" smtClean="0"/>
              <a:t>Приложение</a:t>
            </a:r>
            <a:r>
              <a:rPr lang="bg-BG" dirty="0" smtClean="0"/>
              <a:t> </a:t>
            </a:r>
          </a:p>
          <a:p>
            <a:pPr marL="628650" lvl="1" indent="-273050">
              <a:buSzPct val="100000"/>
            </a:pPr>
            <a:r>
              <a:rPr lang="bg-BG" i="1" dirty="0" smtClean="0"/>
              <a:t>ако разработката го изисква</a:t>
            </a:r>
            <a:r>
              <a:rPr lang="bg-BG" dirty="0" smtClean="0"/>
              <a:t>!</a:t>
            </a:r>
          </a:p>
          <a:p>
            <a:pPr marL="628650" lvl="1" indent="-273050">
              <a:buSzPct val="100000"/>
            </a:pPr>
            <a:r>
              <a:rPr lang="bg-BG" dirty="0" smtClean="0"/>
              <a:t>текстове на програми</a:t>
            </a:r>
          </a:p>
          <a:p>
            <a:pPr marL="628650" lvl="1" indent="-273050">
              <a:buSzPct val="100000"/>
            </a:pPr>
            <a:r>
              <a:rPr lang="bg-BG" dirty="0" smtClean="0"/>
              <a:t>разпечатки на екрани </a:t>
            </a:r>
          </a:p>
          <a:p>
            <a:pPr marL="628650" lvl="1" indent="-273050">
              <a:buSzPct val="100000"/>
            </a:pPr>
            <a:r>
              <a:rPr lang="bg-BG" dirty="0" smtClean="0"/>
              <a:t>и др.</a:t>
            </a:r>
          </a:p>
          <a:p>
            <a:pPr marL="446088" indent="-446088">
              <a:buSzPct val="100000"/>
              <a:buFont typeface="+mj-lt"/>
              <a:buAutoNum type="arabicPeriod" startAt="7"/>
            </a:pPr>
            <a:r>
              <a:rPr lang="bg-BG" b="1" dirty="0"/>
              <a:t>Резюме на дипломната </a:t>
            </a:r>
            <a:r>
              <a:rPr lang="bg-BG" b="1" dirty="0" smtClean="0"/>
              <a:t>работа</a:t>
            </a:r>
            <a:endParaRPr lang="bg-BG" dirty="0" smtClean="0"/>
          </a:p>
          <a:p>
            <a:pPr marL="628650" lvl="1" indent="-273050">
              <a:buSzPct val="100000"/>
            </a:pPr>
            <a:r>
              <a:rPr lang="bg-BG" dirty="0" smtClean="0"/>
              <a:t>на </a:t>
            </a:r>
            <a:r>
              <a:rPr lang="bg-BG" dirty="0"/>
              <a:t>български и английски език оформено като Web </a:t>
            </a:r>
            <a:r>
              <a:rPr lang="bg-BG" dirty="0" smtClean="0"/>
              <a:t>страница</a:t>
            </a:r>
          </a:p>
          <a:p>
            <a:pPr marL="628650" lvl="1" indent="-273050">
              <a:buSzPct val="100000"/>
            </a:pPr>
            <a:r>
              <a:rPr lang="bg-BG" dirty="0" smtClean="0"/>
              <a:t>дължината на </a:t>
            </a:r>
            <a:r>
              <a:rPr lang="bg-BG" dirty="0"/>
              <a:t>текста </a:t>
            </a:r>
            <a:r>
              <a:rPr lang="bg-BG" b="1" u="sng" dirty="0"/>
              <a:t>да не</a:t>
            </a:r>
            <a:r>
              <a:rPr lang="bg-BG" dirty="0"/>
              <a:t> надхвърля два стандартни </a:t>
            </a:r>
            <a:r>
              <a:rPr lang="bg-BG" dirty="0" smtClean="0"/>
              <a:t>екрана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912685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1600" y="44624"/>
            <a:ext cx="8172400" cy="706090"/>
          </a:xfrm>
        </p:spPr>
        <p:txBody>
          <a:bodyPr>
            <a:noAutofit/>
          </a:bodyPr>
          <a:lstStyle/>
          <a:p>
            <a:pPr marL="628650" indent="-628650">
              <a:lnSpc>
                <a:spcPts val="4000"/>
              </a:lnSpc>
            </a:pPr>
            <a:r>
              <a:rPr lang="bg-BG" sz="4000" b="1" dirty="0">
                <a:effectLst/>
              </a:rPr>
              <a:t>II. Какво да </a:t>
            </a:r>
            <a:r>
              <a:rPr lang="bg-BG" sz="4000" b="1" dirty="0" smtClean="0">
                <a:effectLst/>
              </a:rPr>
              <a:t>включва изложението?</a:t>
            </a:r>
            <a:endParaRPr lang="bg-BG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608" y="764704"/>
            <a:ext cx="8100392" cy="5976664"/>
          </a:xfrm>
        </p:spPr>
        <p:txBody>
          <a:bodyPr>
            <a:noAutofit/>
          </a:bodyPr>
          <a:lstStyle/>
          <a:p>
            <a:pPr marL="354013" lvl="0" indent="-354013">
              <a:buSzPct val="100000"/>
              <a:buFont typeface="+mj-lt"/>
              <a:buAutoNum type="arabicPeriod"/>
            </a:pPr>
            <a:r>
              <a:rPr lang="bg-BG" sz="1800" b="1" dirty="0"/>
              <a:t>Обзор на проблемната област и теоретична обосновка на предлаганото решение. </a:t>
            </a:r>
            <a:endParaRPr lang="bg-BG" sz="1800" b="1" dirty="0" smtClean="0"/>
          </a:p>
          <a:p>
            <a:pPr marL="628650" lvl="1" indent="-273050">
              <a:spcBef>
                <a:spcPts val="0"/>
              </a:spcBef>
              <a:buSzPct val="100000"/>
            </a:pPr>
            <a:r>
              <a:rPr lang="bg-BG" sz="1600" dirty="0" smtClean="0"/>
              <a:t>С </a:t>
            </a:r>
            <a:r>
              <a:rPr lang="bg-BG" sz="1600" dirty="0"/>
              <a:t>какво се е запознал дипломантът и на какво се основава решението на проблема (теоретична област, подходи, методи, изследвания, софтуер, които е проучил, използвал, адаптирал за нуждите на дипломната работа).</a:t>
            </a:r>
          </a:p>
          <a:p>
            <a:pPr marL="354013" lvl="0" indent="-354013">
              <a:buSzPct val="100000"/>
              <a:buFont typeface="+mj-lt"/>
              <a:buAutoNum type="arabicPeriod"/>
            </a:pPr>
            <a:r>
              <a:rPr lang="bg-BG" sz="1800" b="1" dirty="0"/>
              <a:t>Проектиране на решението на </a:t>
            </a:r>
            <a:r>
              <a:rPr lang="bg-BG" sz="1800" b="1" dirty="0" smtClean="0"/>
              <a:t>проблема</a:t>
            </a:r>
            <a:endParaRPr lang="bg-BG" sz="1800" dirty="0"/>
          </a:p>
          <a:p>
            <a:pPr marL="628650" lvl="1" indent="-273050">
              <a:spcBef>
                <a:spcPts val="0"/>
              </a:spcBef>
              <a:buSzPct val="100000"/>
            </a:pPr>
            <a:r>
              <a:rPr lang="bg-BG" sz="1600" dirty="0" smtClean="0"/>
              <a:t>Описание </a:t>
            </a:r>
            <a:r>
              <a:rPr lang="bg-BG" sz="1600" dirty="0"/>
              <a:t>на избрания теоретичен/технологичен метод, на основните проектни решения, както и план за реализацията на проекта и тестването.</a:t>
            </a:r>
          </a:p>
          <a:p>
            <a:pPr marL="354013" lvl="0" indent="-354013">
              <a:buSzPct val="100000"/>
              <a:buFont typeface="+mj-lt"/>
              <a:buAutoNum type="arabicPeriod"/>
            </a:pPr>
            <a:r>
              <a:rPr lang="bg-BG" sz="1800" b="1" dirty="0"/>
              <a:t>Описание на реализацията</a:t>
            </a:r>
            <a:r>
              <a:rPr lang="bg-BG" sz="1800" dirty="0"/>
              <a:t> </a:t>
            </a:r>
            <a:endParaRPr lang="bg-BG" sz="1800" dirty="0"/>
          </a:p>
          <a:p>
            <a:pPr marL="628650" lvl="1" indent="-273050">
              <a:spcBef>
                <a:spcPts val="0"/>
              </a:spcBef>
              <a:buSzPct val="100000"/>
            </a:pPr>
            <a:r>
              <a:rPr lang="bg-BG" sz="1600" dirty="0" smtClean="0"/>
              <a:t>Тук </a:t>
            </a:r>
            <a:r>
              <a:rPr lang="bg-BG" sz="1600" dirty="0"/>
              <a:t>се описва не само резултатът, но и процесът - какви технологични решения са взети по време на работата и защо. Включва се и Ръководство за потребителя (ако е необходимо).</a:t>
            </a:r>
          </a:p>
          <a:p>
            <a:pPr marL="354013" lvl="0" indent="-354013">
              <a:buSzPct val="100000"/>
              <a:buFont typeface="+mj-lt"/>
              <a:buAutoNum type="arabicPeriod"/>
            </a:pPr>
            <a:r>
              <a:rPr lang="bg-BG" sz="1800" b="1" dirty="0"/>
              <a:t>Тестване, оценка и </a:t>
            </a:r>
            <a:r>
              <a:rPr lang="bg-BG" sz="1800" b="1" dirty="0" smtClean="0"/>
              <a:t>усъвършенстване</a:t>
            </a:r>
          </a:p>
          <a:p>
            <a:pPr marL="628650" lvl="1" indent="-273050">
              <a:spcBef>
                <a:spcPts val="0"/>
              </a:spcBef>
              <a:buSzPct val="100000"/>
            </a:pPr>
            <a:r>
              <a:rPr lang="bg-BG" sz="1600" dirty="0" smtClean="0"/>
              <a:t>необходимо </a:t>
            </a:r>
            <a:r>
              <a:rPr lang="bg-BG" sz="1600" dirty="0"/>
              <a:t>е в процеса на работа дипломантът да търси обратна връзка - да предложи разработката си на потенциални потребители и/или експерти за тестване, мнение и препоръки (желателно е да разработи въпросник, който да се попълни от тестващите и впоследствие да се приложи към дипломната работа). В тази част се описва от кого и как е извършено тестването, какви са резултатите от него - оценките на тестващите, както и какви изменения/подобрения е направил дипломантът в отговор на препоръките.</a:t>
            </a:r>
          </a:p>
          <a:p>
            <a:pPr marL="82296" indent="0">
              <a:buSzPct val="100000"/>
              <a:buNone/>
            </a:pPr>
            <a:r>
              <a:rPr lang="bg-BG" sz="1800" b="1" dirty="0"/>
              <a:t>ЗАБЕЛЕЖКА:</a:t>
            </a:r>
            <a:r>
              <a:rPr lang="bg-BG" sz="1800" dirty="0"/>
              <a:t>Допустимо е обединяването на някои точки, както и добавянето на други, в зависимост от спецификата на дипломната работа. </a:t>
            </a:r>
          </a:p>
          <a:p>
            <a:pPr marL="596646" indent="-514350">
              <a:buSzPct val="100000"/>
              <a:buFont typeface="+mj-lt"/>
              <a:buAutoNum type="arabicPeriod"/>
            </a:pPr>
            <a:endParaRPr lang="bg-BG" sz="1800" dirty="0"/>
          </a:p>
        </p:txBody>
      </p:sp>
    </p:spTree>
    <p:extLst>
      <p:ext uri="{BB962C8B-B14F-4D97-AF65-F5344CB8AC3E}">
        <p14:creationId xmlns:p14="http://schemas.microsoft.com/office/powerpoint/2010/main" val="4147534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08" y="44624"/>
            <a:ext cx="8100392" cy="1008112"/>
          </a:xfrm>
        </p:spPr>
        <p:txBody>
          <a:bodyPr>
            <a:noAutofit/>
          </a:bodyPr>
          <a:lstStyle/>
          <a:p>
            <a:pPr>
              <a:lnSpc>
                <a:spcPts val="4000"/>
              </a:lnSpc>
            </a:pPr>
            <a:r>
              <a:rPr lang="bg-BG" sz="3800" b="1" dirty="0">
                <a:solidFill>
                  <a:schemeClr val="tx1"/>
                </a:solidFill>
                <a:effectLst/>
              </a:rPr>
              <a:t>III. </a:t>
            </a:r>
            <a:r>
              <a:rPr lang="bg-BG" sz="3800" b="1" dirty="0" smtClean="0">
                <a:solidFill>
                  <a:schemeClr val="tx1"/>
                </a:solidFill>
                <a:effectLst/>
              </a:rPr>
              <a:t>Обем и </a:t>
            </a:r>
            <a:r>
              <a:rPr lang="bg-BG" sz="3800" b="1" dirty="0">
                <a:solidFill>
                  <a:schemeClr val="tx1"/>
                </a:solidFill>
                <a:effectLst/>
              </a:rPr>
              <a:t>типографското оформление на дипломната </a:t>
            </a:r>
            <a:r>
              <a:rPr lang="bg-BG" sz="3800" b="1" dirty="0" smtClean="0">
                <a:solidFill>
                  <a:schemeClr val="tx1"/>
                </a:solidFill>
                <a:effectLst/>
              </a:rPr>
              <a:t>работа</a:t>
            </a:r>
            <a:endParaRPr lang="bg-BG" sz="3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608" y="1124744"/>
            <a:ext cx="8100392" cy="5472608"/>
          </a:xfrm>
        </p:spPr>
        <p:txBody>
          <a:bodyPr>
            <a:noAutofit/>
          </a:bodyPr>
          <a:lstStyle/>
          <a:p>
            <a:pPr lvl="0"/>
            <a:r>
              <a:rPr lang="bg-BG" sz="2000" b="1" dirty="0"/>
              <a:t>Обем на дипломната </a:t>
            </a:r>
            <a:r>
              <a:rPr lang="bg-BG" sz="2000" b="1" dirty="0" smtClean="0"/>
              <a:t>работа</a:t>
            </a:r>
          </a:p>
          <a:p>
            <a:pPr lvl="1">
              <a:spcBef>
                <a:spcPts val="0"/>
              </a:spcBef>
            </a:pPr>
            <a:r>
              <a:rPr lang="bg-BG" sz="1800" dirty="0" smtClean="0"/>
              <a:t>Минималният </a:t>
            </a:r>
            <a:r>
              <a:rPr lang="bg-BG" sz="1800" dirty="0"/>
              <a:t>обем на дипломната работа е 50 стандартни машинописни страници, без да се включват съдържанието, приложенията и списъкът с използваната </a:t>
            </a:r>
            <a:r>
              <a:rPr lang="bg-BG" sz="1800" dirty="0" smtClean="0"/>
              <a:t>литература</a:t>
            </a:r>
          </a:p>
          <a:p>
            <a:pPr lvl="1">
              <a:spcBef>
                <a:spcPts val="0"/>
              </a:spcBef>
            </a:pPr>
            <a:r>
              <a:rPr lang="bg-BG" sz="1800" dirty="0" smtClean="0"/>
              <a:t>Една </a:t>
            </a:r>
            <a:r>
              <a:rPr lang="bg-BG" sz="1800" dirty="0"/>
              <a:t>стандартна машинописна страница съдържа 30 реда, като на всеки ред има не повече от 60 символа. Това приблизително се равнява на една страница формат А4 форматирана с размер на шрифта 12 пункта и междуредово разстояние ред и половина.</a:t>
            </a:r>
          </a:p>
          <a:p>
            <a:pPr lvl="0"/>
            <a:r>
              <a:rPr lang="bg-BG" sz="2000" b="1" dirty="0"/>
              <a:t>Използване на чуждоезични </a:t>
            </a:r>
            <a:r>
              <a:rPr lang="bg-BG" sz="2000" b="1" dirty="0" smtClean="0"/>
              <a:t>термини</a:t>
            </a:r>
            <a:endParaRPr lang="bg-BG" sz="2000" dirty="0" smtClean="0"/>
          </a:p>
          <a:p>
            <a:pPr lvl="1">
              <a:spcBef>
                <a:spcPts val="0"/>
              </a:spcBef>
            </a:pPr>
            <a:r>
              <a:rPr lang="bg-BG" sz="1800" dirty="0" smtClean="0"/>
              <a:t>Ако </a:t>
            </a:r>
            <a:r>
              <a:rPr lang="bg-BG" sz="1800" dirty="0"/>
              <a:t>в дипломната работа са използвани преведени на български </a:t>
            </a:r>
            <a:r>
              <a:rPr lang="bg-BG" sz="1800" dirty="0" smtClean="0"/>
              <a:t>чуждо-езични </a:t>
            </a:r>
            <a:r>
              <a:rPr lang="bg-BG" sz="1800" dirty="0"/>
              <a:t>термини, тяхното оригинално наименование се посочва в </a:t>
            </a:r>
            <a:r>
              <a:rPr lang="bg-BG" sz="1800" dirty="0" smtClean="0"/>
              <a:t>скоби</a:t>
            </a:r>
            <a:r>
              <a:rPr lang="bg-BG" sz="1800" dirty="0"/>
              <a:t>.</a:t>
            </a:r>
          </a:p>
          <a:p>
            <a:pPr lvl="0"/>
            <a:r>
              <a:rPr lang="bg-BG" sz="2000" b="1" dirty="0"/>
              <a:t>Стил на </a:t>
            </a:r>
            <a:r>
              <a:rPr lang="bg-BG" sz="2000" b="1" dirty="0" smtClean="0"/>
              <a:t>изложението</a:t>
            </a:r>
            <a:endParaRPr lang="bg-BG" sz="2000" dirty="0" smtClean="0"/>
          </a:p>
          <a:p>
            <a:pPr lvl="1">
              <a:spcBef>
                <a:spcPts val="0"/>
              </a:spcBef>
            </a:pPr>
            <a:r>
              <a:rPr lang="bg-BG" sz="1800" dirty="0" smtClean="0"/>
              <a:t>Стилът </a:t>
            </a:r>
            <a:r>
              <a:rPr lang="bg-BG" sz="1800" dirty="0"/>
              <a:t>на изложението в дипломната работа е академичен, без </a:t>
            </a:r>
            <a:r>
              <a:rPr lang="bg-BG" sz="1800" dirty="0" smtClean="0"/>
              <a:t>жаргон. </a:t>
            </a:r>
            <a:r>
              <a:rPr lang="bg-BG" sz="1800" dirty="0"/>
              <a:t>Текстът </a:t>
            </a:r>
            <a:r>
              <a:rPr lang="bg-BG" sz="1800" b="1" u="sng" dirty="0"/>
              <a:t>не трябва</a:t>
            </a:r>
            <a:r>
              <a:rPr lang="bg-BG" sz="1800" dirty="0"/>
              <a:t> да съдържа правописни и пунктуационни грешки.</a:t>
            </a:r>
          </a:p>
          <a:p>
            <a:pPr lvl="0"/>
            <a:r>
              <a:rPr lang="bg-BG" sz="2000" b="1" dirty="0"/>
              <a:t>Други </a:t>
            </a:r>
            <a:r>
              <a:rPr lang="bg-BG" sz="2000" b="1" dirty="0" smtClean="0"/>
              <a:t>изисквания</a:t>
            </a:r>
            <a:endParaRPr lang="bg-BG" sz="2000" dirty="0" smtClean="0"/>
          </a:p>
          <a:p>
            <a:pPr lvl="1">
              <a:spcBef>
                <a:spcPts val="0"/>
              </a:spcBef>
            </a:pPr>
            <a:r>
              <a:rPr lang="bg-BG" sz="1800" dirty="0" smtClean="0"/>
              <a:t>Страниците</a:t>
            </a:r>
            <a:r>
              <a:rPr lang="bg-BG" sz="1800" dirty="0"/>
              <a:t>, фигурите и таблиците се номерират с арабски цифри. При първо използване на съкращение в скобки се посочва пълното название, за което е използвано съкращението</a:t>
            </a:r>
            <a:r>
              <a:rPr lang="bg-BG" sz="1800" dirty="0" smtClean="0"/>
              <a:t>.</a:t>
            </a:r>
            <a:endParaRPr lang="bg-BG" sz="1800" dirty="0"/>
          </a:p>
        </p:txBody>
      </p:sp>
    </p:spTree>
    <p:extLst>
      <p:ext uri="{BB962C8B-B14F-4D97-AF65-F5344CB8AC3E}">
        <p14:creationId xmlns:p14="http://schemas.microsoft.com/office/powerpoint/2010/main" val="2004522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08" y="188640"/>
            <a:ext cx="7890080" cy="72008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IV. </a:t>
            </a:r>
            <a:r>
              <a:rPr lang="bg-BG" sz="4000" b="1" dirty="0">
                <a:effectLst/>
              </a:rPr>
              <a:t>Примери за </a:t>
            </a:r>
            <a:r>
              <a:rPr lang="bg-BG" sz="4000" b="1" dirty="0" smtClean="0">
                <a:effectLst/>
              </a:rPr>
              <a:t>цитиране</a:t>
            </a:r>
            <a:endParaRPr lang="bg-BG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9592" y="908720"/>
            <a:ext cx="8244408" cy="5339680"/>
          </a:xfrm>
        </p:spPr>
        <p:txBody>
          <a:bodyPr>
            <a:noAutofit/>
          </a:bodyPr>
          <a:lstStyle/>
          <a:p>
            <a:pPr>
              <a:lnSpc>
                <a:spcPts val="3200"/>
              </a:lnSpc>
              <a:spcBef>
                <a:spcPts val="0"/>
              </a:spcBef>
            </a:pPr>
            <a:r>
              <a:rPr lang="ru-RU" sz="2000" b="1" dirty="0"/>
              <a:t>Примери за цитиране в текста на дипломната </a:t>
            </a:r>
            <a:r>
              <a:rPr lang="ru-RU" sz="2000" b="1" dirty="0" smtClean="0"/>
              <a:t>работа</a:t>
            </a:r>
          </a:p>
          <a:p>
            <a:pPr marL="722313" lvl="1" indent="-342900">
              <a:lnSpc>
                <a:spcPts val="2000"/>
              </a:lnSpc>
              <a:spcBef>
                <a:spcPts val="0"/>
              </a:spcBef>
            </a:pPr>
            <a:r>
              <a:rPr lang="ru-RU" sz="1800" dirty="0"/>
              <a:t>… Съвременното дистанционно обучение предполага "осъществяване на връзка между хора и ресурси с помощта на комуникационни технологии за цели, свързани с обучението" (Collis, 1996, стр. 17) … </a:t>
            </a:r>
            <a:endParaRPr lang="ru-RU" sz="1800" dirty="0" smtClean="0"/>
          </a:p>
          <a:p>
            <a:pPr marL="722313" lvl="1" indent="-342900">
              <a:lnSpc>
                <a:spcPts val="2000"/>
              </a:lnSpc>
              <a:spcBef>
                <a:spcPts val="600"/>
              </a:spcBef>
            </a:pPr>
            <a:r>
              <a:rPr lang="bg-BG" sz="1800" dirty="0"/>
              <a:t>… Според някои автори ( Moonen, 1995; Van den Brande, 1993) …</a:t>
            </a:r>
            <a:endParaRPr lang="ru-RU" sz="1800" dirty="0" smtClean="0"/>
          </a:p>
          <a:p>
            <a:r>
              <a:rPr lang="bg-BG" sz="2000" b="1" dirty="0"/>
              <a:t>Пример за цитиране на различни по вид източници в списъка с използвана литература:</a:t>
            </a:r>
            <a:endParaRPr lang="bg-BG" sz="2000" dirty="0"/>
          </a:p>
          <a:p>
            <a:pPr lvl="1">
              <a:spcBef>
                <a:spcPts val="400"/>
              </a:spcBef>
            </a:pPr>
            <a:r>
              <a:rPr lang="bg-BG" sz="1800" b="1" dirty="0"/>
              <a:t>книга:</a:t>
            </a:r>
            <a:r>
              <a:rPr lang="bg-BG" sz="1800" dirty="0"/>
              <a:t> Van den Brande L (1993) Flexible and distance learning John Wiley: Chichester, UK</a:t>
            </a:r>
          </a:p>
          <a:p>
            <a:pPr lvl="1">
              <a:spcBef>
                <a:spcPts val="400"/>
              </a:spcBef>
            </a:pPr>
            <a:r>
              <a:rPr lang="bg-BG" sz="1800" b="1" dirty="0"/>
              <a:t>статия в списание:</a:t>
            </a:r>
            <a:r>
              <a:rPr lang="bg-BG" sz="1800" dirty="0"/>
              <a:t> Collis B (1995) Networking and distance learning for teachers: A classification of possibilities. In Journal of information technology for teacher education, vol. 2, N 2, pp. 117-135.</a:t>
            </a:r>
          </a:p>
          <a:p>
            <a:pPr lvl="1">
              <a:spcBef>
                <a:spcPts val="400"/>
              </a:spcBef>
            </a:pPr>
            <a:r>
              <a:rPr lang="bg-BG" sz="1800" b="1" dirty="0"/>
              <a:t>статия в сборник:</a:t>
            </a:r>
            <a:r>
              <a:rPr lang="bg-BG" sz="1800" dirty="0"/>
              <a:t> Moonen J (1995) Communication and information technology as change agents. In Collis, Nikolova &amp; Martcheva (Eds) Information technologies in teacher education: Issues and experiences for countries in transition UNESCO, Paris.</a:t>
            </a:r>
          </a:p>
          <a:p>
            <a:pPr lvl="1">
              <a:spcBef>
                <a:spcPts val="400"/>
              </a:spcBef>
            </a:pPr>
            <a:r>
              <a:rPr lang="bg-BG" sz="1800" b="1" dirty="0"/>
              <a:t>доклад от конференция:</a:t>
            </a:r>
            <a:r>
              <a:rPr lang="bg-BG" sz="1800" dirty="0"/>
              <a:t> Collis B (1996) Pedagogical Re-engineering: Design issues and implementation experiences with the WWW as a learning environment Paper presented at ED-MEDIA-TELECOM 1996, Boston, MA</a:t>
            </a:r>
            <a:r>
              <a:rPr lang="bg-BG" sz="1800" dirty="0" smtClean="0"/>
              <a:t>.</a:t>
            </a:r>
            <a:endParaRPr lang="bg-BG" sz="1800" dirty="0"/>
          </a:p>
        </p:txBody>
      </p:sp>
    </p:spTree>
    <p:extLst>
      <p:ext uri="{BB962C8B-B14F-4D97-AF65-F5344CB8AC3E}">
        <p14:creationId xmlns:p14="http://schemas.microsoft.com/office/powerpoint/2010/main" val="1564394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1a9ab9b68333dd7326c3ed1b2744b796e0348ed5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56</TotalTime>
  <Words>1256</Words>
  <Application>Microsoft Office PowerPoint</Application>
  <PresentationFormat>On-screen Show (4:3)</PresentationFormat>
  <Paragraphs>95</Paragraphs>
  <Slides>9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Solstice</vt:lpstr>
      <vt:lpstr>Насоки за структуриране и офoрмяне на дипломна работа</vt:lpstr>
      <vt:lpstr>Съдържание</vt:lpstr>
      <vt:lpstr>Какво трябва да включва текстът на дипломната работа? (1)</vt:lpstr>
      <vt:lpstr>Какво трябва да включва текстът на дипломната работа? (2)</vt:lpstr>
      <vt:lpstr>Какво трябва да включва текстът на дипломната работа? (3)</vt:lpstr>
      <vt:lpstr>Какво трябва да включва текстът на дипломната работа? (4)</vt:lpstr>
      <vt:lpstr>II. Какво да включва изложението?</vt:lpstr>
      <vt:lpstr>III. Обем и типографското оформление на дипломната работа</vt:lpstr>
      <vt:lpstr>IV. Примери за цитиране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Насоки за структуриране и офoрмяне на дипломна работа</dc:title>
  <dc:creator>PMihnev</dc:creator>
  <cp:lastModifiedBy>PMihnev</cp:lastModifiedBy>
  <cp:revision>23</cp:revision>
  <dcterms:created xsi:type="dcterms:W3CDTF">2014-03-10T13:45:23Z</dcterms:created>
  <dcterms:modified xsi:type="dcterms:W3CDTF">2014-03-10T14:41:47Z</dcterms:modified>
</cp:coreProperties>
</file>